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13D-163E-4BBD-9E23-4243DF039E79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1E27-35F3-4111-90B3-AF7BC4F81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99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13D-163E-4BBD-9E23-4243DF039E79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1E27-35F3-4111-90B3-AF7BC4F81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6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13D-163E-4BBD-9E23-4243DF039E79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1E27-35F3-4111-90B3-AF7BC4F81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06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13D-163E-4BBD-9E23-4243DF039E79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1E27-35F3-4111-90B3-AF7BC4F81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11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13D-163E-4BBD-9E23-4243DF039E79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1E27-35F3-4111-90B3-AF7BC4F81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12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13D-163E-4BBD-9E23-4243DF039E79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1E27-35F3-4111-90B3-AF7BC4F81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95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13D-163E-4BBD-9E23-4243DF039E79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1E27-35F3-4111-90B3-AF7BC4F81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5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13D-163E-4BBD-9E23-4243DF039E79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1E27-35F3-4111-90B3-AF7BC4F81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4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13D-163E-4BBD-9E23-4243DF039E79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1E27-35F3-4111-90B3-AF7BC4F81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9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13D-163E-4BBD-9E23-4243DF039E79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1E27-35F3-4111-90B3-AF7BC4F81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10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13D-163E-4BBD-9E23-4243DF039E79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1E27-35F3-4111-90B3-AF7BC4F81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97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2D13D-163E-4BBD-9E23-4243DF039E79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61E27-35F3-4111-90B3-AF7BC4F81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40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" y="139699"/>
            <a:ext cx="6300648" cy="2539663"/>
          </a:xfrm>
        </p:spPr>
        <p:txBody>
          <a:bodyPr>
            <a:noAutofit/>
          </a:bodyPr>
          <a:lstStyle/>
          <a:p>
            <a:pPr algn="l"/>
            <a:r>
              <a:rPr lang="en-GB" sz="4800" u="sng" dirty="0" smtClean="0">
                <a:latin typeface="Franklin Gothic Demi Cond" panose="020B0706030402020204" pitchFamily="34" charset="0"/>
              </a:rPr>
              <a:t>Why were people beginning to vote for the NSDAP during the Great Depression?</a:t>
            </a:r>
            <a:endParaRPr lang="en-GB" sz="4800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7800" y="5321300"/>
            <a:ext cx="58293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Starter: Using the textbook, explain why we could consider </a:t>
            </a:r>
            <a:r>
              <a:rPr lang="en-GB" sz="2800" dirty="0" err="1" smtClean="0"/>
              <a:t>Bruning</a:t>
            </a:r>
            <a:r>
              <a:rPr lang="en-GB" sz="2800" dirty="0" smtClean="0"/>
              <a:t> a failure of a chancellor?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7800" y="2786062"/>
            <a:ext cx="58293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this lesson, we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Describe</a:t>
            </a:r>
            <a:r>
              <a:rPr lang="en-GB" sz="2800" dirty="0" smtClean="0">
                <a:latin typeface="Franklin Gothic Demi Cond" panose="020B0706030402020204" pitchFamily="34" charset="0"/>
              </a:rPr>
              <a:t> NSDAP policies towards different groups within Germany.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Assess</a:t>
            </a:r>
            <a:r>
              <a:rPr lang="en-GB" sz="2800" dirty="0" smtClean="0">
                <a:latin typeface="Franklin Gothic Demi Cond" panose="020B0706030402020204" pitchFamily="34" charset="0"/>
              </a:rPr>
              <a:t> electoral data from the election after 1929.</a:t>
            </a:r>
            <a:endParaRPr lang="en-GB" sz="2800" dirty="0">
              <a:latin typeface="Franklin Gothic Demi Cond" panose="020B07060304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448" y="139699"/>
            <a:ext cx="5535752" cy="964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2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615440"/>
            <a:ext cx="6818522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Weimar Republic had appeared weak and useless at dealing with unemployment, but the Nazi Party was strong and promised to restore order and make Germany strong in the world.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Their leader (Hitler) was very popular – he was featured in all posters and spoke in as many parts of the country as possible. He was one of the first politicians to use aeroplanes in a whirlwind tour of Germany in  the 1930 and 1932 elections.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They had massive support from businesses, so could use posters, radio broadcasts and aeroplanes to their advantage.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SA and SS made them look strong enough to deal with any unrest. Much stronger than the </a:t>
            </a:r>
            <a:r>
              <a:rPr lang="en-GB" sz="2000" dirty="0" smtClean="0"/>
              <a:t>KPD</a:t>
            </a:r>
            <a:r>
              <a:rPr lang="en-GB" sz="2000" dirty="0"/>
              <a:t>.</a:t>
            </a:r>
            <a:endParaRPr lang="en-GB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03200" y="0"/>
            <a:ext cx="7006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What was so </a:t>
            </a:r>
            <a:r>
              <a:rPr lang="en-GB" sz="4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appealing</a:t>
            </a:r>
            <a:r>
              <a:rPr lang="en-GB" sz="4800" dirty="0" smtClean="0">
                <a:latin typeface="Franklin Gothic Demi Cond" panose="020B0706030402020204" pitchFamily="34" charset="0"/>
              </a:rPr>
              <a:t> about the Nazi Party?</a:t>
            </a:r>
            <a:endParaRPr lang="en-GB" sz="4800" dirty="0">
              <a:latin typeface="Franklin Gothic Demi Cond" panose="020B0706030402020204" pitchFamily="34" charset="0"/>
            </a:endParaRPr>
          </a:p>
        </p:txBody>
      </p:sp>
      <p:pic>
        <p:nvPicPr>
          <p:cNvPr id="1026" name="Picture 2" descr="Image result for Hitler campaign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898" y="152400"/>
            <a:ext cx="4842402" cy="671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1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itler aeroplane 19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59"/>
            <a:ext cx="6195060" cy="684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itler aeroplane 193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1"/>
          <a:stretch/>
        </p:blipFill>
        <p:spPr bwMode="auto">
          <a:xfrm>
            <a:off x="6250305" y="3184208"/>
            <a:ext cx="594169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itler aeroplane 193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42"/>
          <a:stretch/>
        </p:blipFill>
        <p:spPr bwMode="auto">
          <a:xfrm>
            <a:off x="6250305" y="12459"/>
            <a:ext cx="5848350" cy="30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7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20" y="264160"/>
            <a:ext cx="5897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6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One</a:t>
            </a:r>
            <a:endParaRPr lang="en-GB" sz="6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633" y="1418322"/>
            <a:ext cx="52197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For each of the different groups within Germany: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Young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Working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Middle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Farmers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5200" y="264160"/>
            <a:ext cx="59817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Targets 7-9</a:t>
            </a:r>
          </a:p>
          <a:p>
            <a:endParaRPr lang="en-GB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Identify three ways the Nazi Party tried to get their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Explain clearly how each policy would have convinced them to support the party.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45200" y="2757894"/>
            <a:ext cx="59817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Targets 5-6</a:t>
            </a:r>
          </a:p>
          <a:p>
            <a:endParaRPr lang="en-GB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Identify three ways the Nazi Party tried to get their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What impact would this have? Did it work?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45200" y="5021996"/>
            <a:ext cx="59817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Targets 1-4</a:t>
            </a:r>
          </a:p>
          <a:p>
            <a:endParaRPr lang="en-GB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For each, explain why they supported the Nazi Party.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200" y1="16200" x2="26200" y2="16200"/>
                        <a14:foregroundMark x1="29200" y1="21800" x2="33400" y2="29600"/>
                        <a14:foregroundMark x1="17400" y1="23800" x2="30200" y2="62400"/>
                        <a14:foregroundMark x1="21000" y1="61600" x2="70200" y2="52400"/>
                        <a14:foregroundMark x1="44800" y1="69600" x2="34000" y2="27600"/>
                        <a14:foregroundMark x1="53400" y1="45400" x2="61400" y2="60200"/>
                        <a14:foregroundMark x1="59600" y1="69000" x2="45200" y2="75200"/>
                        <a14:foregroundMark x1="62600" y1="78200" x2="18000" y2="78800"/>
                        <a14:foregroundMark x1="28600" y1="57200" x2="45800" y2="82000"/>
                        <a14:foregroundMark x1="47200" y1="62200" x2="58200" y2="75200"/>
                        <a14:foregroundMark x1="13800" y1="39800" x2="26800" y2="68600"/>
                        <a14:foregroundMark x1="20600" y1="37000" x2="16200" y2="52200"/>
                        <a14:foregroundMark x1="11200" y1="45000" x2="20000" y2="65800"/>
                        <a14:foregroundMark x1="22200" y1="70400" x2="38000" y2="86400"/>
                        <a14:foregroundMark x1="45200" y1="86800" x2="57800" y2="86800"/>
                        <a14:foregroundMark x1="66400" y1="79400" x2="66200" y2="83800"/>
                        <a14:foregroundMark x1="50400" y1="43000" x2="50400" y2="44800"/>
                        <a14:foregroundMark x1="41400" y1="20200" x2="45400" y2="32400"/>
                        <a14:foregroundMark x1="33000" y1="11400" x2="30400" y2="21200"/>
                        <a14:foregroundMark x1="42600" y1="14600" x2="52000" y2="32400"/>
                        <a14:foregroundMark x1="48200" y1="13200" x2="79200" y2="28800"/>
                        <a14:foregroundMark x1="62800" y1="14400" x2="78600" y2="21400"/>
                        <a14:foregroundMark x1="81000" y1="27000" x2="83600" y2="36800"/>
                        <a14:foregroundMark x1="90000" y1="39400" x2="84200" y2="51600"/>
                        <a14:foregroundMark x1="89200" y1="57800" x2="81000" y2="66000"/>
                        <a14:foregroundMark x1="29000" y1="27600" x2="44000" y2="53000"/>
                        <a14:foregroundMark x1="47800" y1="32000" x2="48400" y2="38800"/>
                        <a14:foregroundMark x1="39000" y1="35800" x2="57800" y2="61800"/>
                        <a14:foregroundMark x1="27200" y1="41600" x2="29800" y2="35400"/>
                        <a14:foregroundMark x1="55600" y1="65200" x2="55600" y2="65200"/>
                        <a14:foregroundMark x1="55000" y1="10800" x2="55000" y2="10800"/>
                        <a14:foregroundMark x1="85400" y1="34400" x2="85400" y2="344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2483" y="3527204"/>
            <a:ext cx="3198447" cy="319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8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nazi political posters young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016422"/>
            <a:ext cx="3921125" cy="5786308"/>
          </a:xfrm>
          <a:prstGeom prst="rect">
            <a:avLst/>
          </a:prstGeom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7" y="1057275"/>
            <a:ext cx="3933825" cy="574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699" y="1169128"/>
            <a:ext cx="3621725" cy="5521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575" y="295992"/>
            <a:ext cx="407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Women and the family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738687" y="295992"/>
            <a:ext cx="407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Young People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637587" y="295992"/>
            <a:ext cx="407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Working Class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67528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62" y="1104900"/>
            <a:ext cx="3849437" cy="562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462" y="346792"/>
            <a:ext cx="407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Businesses</a:t>
            </a:r>
            <a:endParaRPr lang="en-GB" sz="3200" dirty="0"/>
          </a:p>
        </p:txBody>
      </p:sp>
      <p:pic>
        <p:nvPicPr>
          <p:cNvPr id="4098" name="Picture 2" descr="Nazi Party Election Poster, 'We Are Building !', Germany, 1933 Stock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87" y="975160"/>
            <a:ext cx="3713419" cy="58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6987" y="303199"/>
            <a:ext cx="407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Middle Classes</a:t>
            </a:r>
            <a:endParaRPr lang="en-GB" sz="3200" dirty="0"/>
          </a:p>
        </p:txBody>
      </p:sp>
      <p:pic>
        <p:nvPicPr>
          <p:cNvPr id="4100" name="Picture 4" descr="Image result for nazi party posters farm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494" y="975161"/>
            <a:ext cx="3651450" cy="57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50512" y="303198"/>
            <a:ext cx="407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Farmers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7815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510" y="3934599"/>
            <a:ext cx="36576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Used their name (National Socialist Workers Party) to show they cared about the workers.</a:t>
            </a:r>
          </a:p>
          <a:p>
            <a:endParaRPr lang="en-GB" dirty="0"/>
          </a:p>
          <a:p>
            <a:r>
              <a:rPr lang="en-GB" dirty="0" smtClean="0"/>
              <a:t>Used policies to attract them – traditional values, stronger Germany, full employment etc.</a:t>
            </a:r>
          </a:p>
          <a:p>
            <a:endParaRPr lang="en-GB" dirty="0"/>
          </a:p>
          <a:p>
            <a:r>
              <a:rPr lang="en-GB" dirty="0" smtClean="0"/>
              <a:t>Propaganda used slogans promising “Work and bread”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319587" y="4011036"/>
            <a:ext cx="3592513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Hitler promised to fix the problems of the Great Depression (they had lost land, savings etc.)</a:t>
            </a:r>
          </a:p>
          <a:p>
            <a:r>
              <a:rPr lang="en-GB" dirty="0" smtClean="0"/>
              <a:t>Nazis offered an alternative to Communists.</a:t>
            </a:r>
          </a:p>
          <a:p>
            <a:r>
              <a:rPr lang="en-GB" dirty="0" smtClean="0"/>
              <a:t>Nazis were against moral decline (drinking, sexual openness etc.). Middle classes welcomed a return to traditional German values.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084820" y="3934599"/>
            <a:ext cx="39243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Biggest appeal to businesses was making Germany a strong trading partner in the world.</a:t>
            </a:r>
          </a:p>
          <a:p>
            <a:endParaRPr lang="en-GB" dirty="0"/>
          </a:p>
          <a:p>
            <a:r>
              <a:rPr lang="en-GB" dirty="0" smtClean="0"/>
              <a:t>They also promised to keep Communists out of power. This would have appealed to businesses as a Communist government could lead to industries being taken under state control.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6952"/>
          <a:stretch/>
        </p:blipFill>
        <p:spPr>
          <a:xfrm>
            <a:off x="523240" y="1117104"/>
            <a:ext cx="3658870" cy="281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184"/>
          <a:stretch/>
        </p:blipFill>
        <p:spPr>
          <a:xfrm>
            <a:off x="8225631" y="1052967"/>
            <a:ext cx="3688080" cy="2865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5724"/>
          <a:stretch/>
        </p:blipFill>
        <p:spPr>
          <a:xfrm>
            <a:off x="4354830" y="1027568"/>
            <a:ext cx="3592513" cy="2907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9620" y="279400"/>
            <a:ext cx="413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Working Class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319587" y="304800"/>
            <a:ext cx="413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Middle Class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8225631" y="326624"/>
            <a:ext cx="413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Business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12895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impsons far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227908"/>
            <a:ext cx="36576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075" y="4073098"/>
            <a:ext cx="40640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Changed their policy to say private land would only be confiscated if owned by Jews which reassured farmers as it would protect them form communists.</a:t>
            </a:r>
          </a:p>
          <a:p>
            <a:endParaRPr lang="en-GB" dirty="0"/>
          </a:p>
          <a:p>
            <a:r>
              <a:rPr lang="en-GB" dirty="0" smtClean="0"/>
              <a:t>Also traditional views on women, art and culture was similar to those held by farmers who </a:t>
            </a:r>
            <a:r>
              <a:rPr lang="en-GB" dirty="0" smtClean="0"/>
              <a:t>despised </a:t>
            </a:r>
            <a:r>
              <a:rPr lang="en-GB" dirty="0" smtClean="0"/>
              <a:t>the relaxed atmosphere of the 1920s.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363720" y="4073098"/>
            <a:ext cx="3573779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Nazis used fashionable uniforms, colourful rallies and Hitler’s speeches to appeal to young people. </a:t>
            </a:r>
          </a:p>
          <a:p>
            <a:endParaRPr lang="en-GB" dirty="0"/>
          </a:p>
          <a:p>
            <a:r>
              <a:rPr lang="en-GB" dirty="0" smtClean="0"/>
              <a:t>Hitler Youth was well received by young boys who saw it as a way of becoming a strong soldier and make new friends.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066723" y="3934598"/>
            <a:ext cx="4059556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Propaganda showed women that the party appealed to women and the family. Slowly many women came to see this as attractive.</a:t>
            </a:r>
          </a:p>
          <a:p>
            <a:endParaRPr lang="en-GB" dirty="0"/>
          </a:p>
          <a:p>
            <a:r>
              <a:rPr lang="en-GB" dirty="0" smtClean="0"/>
              <a:t>Some women liked the loans they could get if they had children. Some women liked how the Nazis made them feel like the most important part of the future Germany</a:t>
            </a:r>
            <a:endParaRPr lang="en-GB" dirty="0"/>
          </a:p>
        </p:txBody>
      </p:sp>
      <p:pic>
        <p:nvPicPr>
          <p:cNvPr id="5124" name="Picture 4" descr="Image result for simpsons jimbo kearney dol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67" y="1227909"/>
            <a:ext cx="2987041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simpsons wo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177109"/>
            <a:ext cx="3657602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80267" y="455889"/>
            <a:ext cx="413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Young People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922020" y="431800"/>
            <a:ext cx="413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Farmers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066723" y="455888"/>
            <a:ext cx="413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Women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51364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Franklin Gothic Demi Cond</vt:lpstr>
      <vt:lpstr>Office Theme</vt:lpstr>
      <vt:lpstr>Why were people beginning to vote for the NSDAP during the Great Depression?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were people beginning to vote for the NSDAP during the Great Depression?</dc:title>
  <dc:creator>User</dc:creator>
  <cp:lastModifiedBy>User</cp:lastModifiedBy>
  <cp:revision>1</cp:revision>
  <dcterms:created xsi:type="dcterms:W3CDTF">2019-05-16T08:51:32Z</dcterms:created>
  <dcterms:modified xsi:type="dcterms:W3CDTF">2019-05-16T08:51:55Z</dcterms:modified>
</cp:coreProperties>
</file>