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50189E-AFC0-4E22-A27E-4A93A2FDF3AC}"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221864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50189E-AFC0-4E22-A27E-4A93A2FDF3AC}"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29309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50189E-AFC0-4E22-A27E-4A93A2FDF3AC}"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3901217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50189E-AFC0-4E22-A27E-4A93A2FDF3AC}"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41090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50189E-AFC0-4E22-A27E-4A93A2FDF3AC}" type="datetimeFigureOut">
              <a:rPr lang="en-GB" smtClean="0"/>
              <a:t>08/01/2019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1401214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50189E-AFC0-4E22-A27E-4A93A2FDF3AC}"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354896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50189E-AFC0-4E22-A27E-4A93A2FDF3AC}" type="datetimeFigureOut">
              <a:rPr lang="en-GB" smtClean="0"/>
              <a:t>08/01/2019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275923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50189E-AFC0-4E22-A27E-4A93A2FDF3AC}" type="datetimeFigureOut">
              <a:rPr lang="en-GB" smtClean="0"/>
              <a:t>08/01/2019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382739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0189E-AFC0-4E22-A27E-4A93A2FDF3AC}" type="datetimeFigureOut">
              <a:rPr lang="en-GB" smtClean="0"/>
              <a:t>08/01/2019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140903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50189E-AFC0-4E22-A27E-4A93A2FDF3AC}"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3193290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50189E-AFC0-4E22-A27E-4A93A2FDF3AC}" type="datetimeFigureOut">
              <a:rPr lang="en-GB" smtClean="0"/>
              <a:t>08/01/2019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B2A0A9-3B99-41F3-8422-135302BD89E3}" type="slidenum">
              <a:rPr lang="en-GB" smtClean="0"/>
              <a:t>‹#›</a:t>
            </a:fld>
            <a:endParaRPr lang="en-GB"/>
          </a:p>
        </p:txBody>
      </p:sp>
    </p:spTree>
    <p:extLst>
      <p:ext uri="{BB962C8B-B14F-4D97-AF65-F5344CB8AC3E}">
        <p14:creationId xmlns:p14="http://schemas.microsoft.com/office/powerpoint/2010/main" val="94073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0189E-AFC0-4E22-A27E-4A93A2FDF3AC}" type="datetimeFigureOut">
              <a:rPr lang="en-GB" smtClean="0"/>
              <a:t>08/01/2019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2A0A9-3B99-41F3-8422-135302BD89E3}" type="slidenum">
              <a:rPr lang="en-GB" smtClean="0"/>
              <a:t>‹#›</a:t>
            </a:fld>
            <a:endParaRPr lang="en-GB"/>
          </a:p>
        </p:txBody>
      </p:sp>
    </p:spTree>
    <p:extLst>
      <p:ext uri="{BB962C8B-B14F-4D97-AF65-F5344CB8AC3E}">
        <p14:creationId xmlns:p14="http://schemas.microsoft.com/office/powerpoint/2010/main" val="384007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www.youtube.com/watch?v=rqKacXetFg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9329" y="0"/>
            <a:ext cx="11631874" cy="786096"/>
          </a:xfrm>
        </p:spPr>
        <p:txBody>
          <a:bodyPr>
            <a:normAutofit/>
          </a:bodyPr>
          <a:lstStyle/>
          <a:p>
            <a:pPr algn="l"/>
            <a:r>
              <a:rPr lang="en-GB" sz="4800" u="sng" dirty="0" smtClean="0">
                <a:latin typeface="Franklin Gothic Demi Cond" panose="020B0706030402020204" pitchFamily="34" charset="0"/>
              </a:rPr>
              <a:t>How bad was </a:t>
            </a:r>
            <a:r>
              <a:rPr lang="en-GB" sz="4800" u="sng" dirty="0" smtClean="0">
                <a:solidFill>
                  <a:srgbClr val="FF0000"/>
                </a:solidFill>
                <a:latin typeface="Franklin Gothic Demi Cond" panose="020B0706030402020204" pitchFamily="34" charset="0"/>
              </a:rPr>
              <a:t>crime</a:t>
            </a:r>
            <a:r>
              <a:rPr lang="en-GB" sz="4800" u="sng" dirty="0" smtClean="0">
                <a:latin typeface="Franklin Gothic Demi Cond" panose="020B0706030402020204" pitchFamily="34" charset="0"/>
              </a:rPr>
              <a:t> in the western territories?</a:t>
            </a:r>
            <a:endParaRPr lang="en-GB" sz="4800" u="sng" dirty="0">
              <a:latin typeface="Franklin Gothic Demi Cond" panose="020B0706030402020204" pitchFamily="34" charset="0"/>
            </a:endParaRPr>
          </a:p>
        </p:txBody>
      </p:sp>
      <p:sp>
        <p:nvSpPr>
          <p:cNvPr id="3" name="Subtitle 2"/>
          <p:cNvSpPr>
            <a:spLocks noGrp="1"/>
          </p:cNvSpPr>
          <p:nvPr>
            <p:ph type="subTitle" idx="1"/>
          </p:nvPr>
        </p:nvSpPr>
        <p:spPr>
          <a:xfrm>
            <a:off x="268406" y="1498503"/>
            <a:ext cx="6773840" cy="2568530"/>
          </a:xfrm>
          <a:solidFill>
            <a:schemeClr val="accent1">
              <a:lumMod val="20000"/>
              <a:lumOff val="80000"/>
            </a:schemeClr>
          </a:solidFill>
        </p:spPr>
        <p:txBody>
          <a:bodyPr>
            <a:normAutofit/>
          </a:bodyPr>
          <a:lstStyle/>
          <a:p>
            <a:pPr algn="l"/>
            <a:r>
              <a:rPr lang="en-GB" b="1" i="1" dirty="0" smtClean="0"/>
              <a:t>In this lesson, we will:</a:t>
            </a:r>
          </a:p>
          <a:p>
            <a:pPr marL="342900" indent="-342900" algn="l">
              <a:buFont typeface="Arial" panose="020B0604020202020204" pitchFamily="34" charset="0"/>
              <a:buChar char="•"/>
            </a:pPr>
            <a:r>
              <a:rPr lang="en-GB" sz="3200" dirty="0" smtClean="0">
                <a:solidFill>
                  <a:srgbClr val="FF0000"/>
                </a:solidFill>
                <a:latin typeface="Franklin Gothic Demi Cond" panose="020B0706030402020204" pitchFamily="34" charset="0"/>
              </a:rPr>
              <a:t>Describe </a:t>
            </a:r>
            <a:r>
              <a:rPr lang="en-GB" sz="3200" dirty="0" smtClean="0">
                <a:latin typeface="Franklin Gothic Demi Cond" panose="020B0706030402020204" pitchFamily="34" charset="0"/>
              </a:rPr>
              <a:t>what criminal activity looked like in western territories.</a:t>
            </a:r>
          </a:p>
          <a:p>
            <a:pPr marL="342900" indent="-342900" algn="l">
              <a:buFont typeface="Arial" panose="020B0604020202020204" pitchFamily="34" charset="0"/>
              <a:buChar char="•"/>
            </a:pPr>
            <a:r>
              <a:rPr lang="en-GB" sz="3200" dirty="0" smtClean="0">
                <a:solidFill>
                  <a:srgbClr val="FF0000"/>
                </a:solidFill>
                <a:latin typeface="Franklin Gothic Demi Cond" panose="020B0706030402020204" pitchFamily="34" charset="0"/>
              </a:rPr>
              <a:t>Assess</a:t>
            </a:r>
            <a:r>
              <a:rPr lang="en-GB" sz="3200" dirty="0" smtClean="0">
                <a:latin typeface="Franklin Gothic Demi Cond" panose="020B0706030402020204" pitchFamily="34" charset="0"/>
              </a:rPr>
              <a:t> how successful law enforcement was to tackle crime.</a:t>
            </a:r>
            <a:endParaRPr lang="en-GB" sz="3200" dirty="0">
              <a:latin typeface="Franklin Gothic Demi Cond" panose="020B0706030402020204" pitchFamily="34" charset="0"/>
            </a:endParaRPr>
          </a:p>
        </p:txBody>
      </p:sp>
      <p:sp>
        <p:nvSpPr>
          <p:cNvPr id="4" name="TextBox 3"/>
          <p:cNvSpPr txBox="1"/>
          <p:nvPr/>
        </p:nvSpPr>
        <p:spPr>
          <a:xfrm>
            <a:off x="268406" y="4327284"/>
            <a:ext cx="6787487" cy="2246769"/>
          </a:xfrm>
          <a:prstGeom prst="rect">
            <a:avLst/>
          </a:prstGeom>
          <a:solidFill>
            <a:schemeClr val="accent4">
              <a:lumMod val="20000"/>
              <a:lumOff val="80000"/>
            </a:schemeClr>
          </a:solidFill>
        </p:spPr>
        <p:txBody>
          <a:bodyPr wrap="square" rtlCol="0">
            <a:spAutoFit/>
          </a:bodyPr>
          <a:lstStyle/>
          <a:p>
            <a:r>
              <a:rPr lang="en-GB" sz="2800" dirty="0" smtClean="0">
                <a:solidFill>
                  <a:srgbClr val="FF0000"/>
                </a:solidFill>
                <a:latin typeface="Franklin Gothic Demi Cond" panose="020B0706030402020204" pitchFamily="34" charset="0"/>
              </a:rPr>
              <a:t>Starter: </a:t>
            </a:r>
            <a:r>
              <a:rPr lang="en-GB" sz="2800" dirty="0" smtClean="0">
                <a:latin typeface="Franklin Gothic Demi Cond" panose="020B0706030402020204" pitchFamily="34" charset="0"/>
              </a:rPr>
              <a:t>Explain why William’s coronation as King was important for England. </a:t>
            </a:r>
          </a:p>
          <a:p>
            <a:endParaRPr lang="en-GB" sz="2800" dirty="0" smtClean="0">
              <a:latin typeface="Franklin Gothic Demi Cond" panose="020B0706030402020204" pitchFamily="34" charset="0"/>
            </a:endParaRPr>
          </a:p>
          <a:p>
            <a:r>
              <a:rPr lang="en-GB" sz="2800" dirty="0" smtClean="0">
                <a:solidFill>
                  <a:srgbClr val="00B050"/>
                </a:solidFill>
                <a:latin typeface="Franklin Gothic Demi Cond" panose="020B0706030402020204" pitchFamily="34" charset="0"/>
              </a:rPr>
              <a:t>Hint: if something or someone is important, it means impact. </a:t>
            </a:r>
          </a:p>
        </p:txBody>
      </p:sp>
      <p:pic>
        <p:nvPicPr>
          <p:cNvPr id="5" name="Picture 4"/>
          <p:cNvPicPr>
            <a:picLocks noChangeAspect="1"/>
          </p:cNvPicPr>
          <p:nvPr/>
        </p:nvPicPr>
        <p:blipFill rotWithShape="1">
          <a:blip r:embed="rId2"/>
          <a:srcRect l="20078" r="21849"/>
          <a:stretch/>
        </p:blipFill>
        <p:spPr>
          <a:xfrm>
            <a:off x="7192371" y="958225"/>
            <a:ext cx="4790364" cy="5615828"/>
          </a:xfrm>
          <a:prstGeom prst="rect">
            <a:avLst/>
          </a:prstGeom>
        </p:spPr>
      </p:pic>
    </p:spTree>
    <p:extLst>
      <p:ext uri="{BB962C8B-B14F-4D97-AF65-F5344CB8AC3E}">
        <p14:creationId xmlns:p14="http://schemas.microsoft.com/office/powerpoint/2010/main" val="288709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238" y="1316251"/>
            <a:ext cx="4635500" cy="4832092"/>
          </a:xfrm>
          <a:prstGeom prst="rect">
            <a:avLst/>
          </a:prstGeom>
          <a:noFill/>
          <a:ln>
            <a:solidFill>
              <a:srgbClr val="FF0000"/>
            </a:solidFill>
          </a:ln>
        </p:spPr>
        <p:txBody>
          <a:bodyPr wrap="square" rtlCol="0">
            <a:spAutoFit/>
          </a:bodyPr>
          <a:lstStyle/>
          <a:p>
            <a:r>
              <a:rPr lang="en-GB" sz="2800" dirty="0" smtClean="0"/>
              <a:t>For each strategy below, identify:</a:t>
            </a:r>
          </a:p>
          <a:p>
            <a:endParaRPr lang="en-GB" sz="2800" dirty="0" smtClean="0"/>
          </a:p>
          <a:p>
            <a:pPr marL="514350" indent="-514350">
              <a:buFont typeface="+mj-lt"/>
              <a:buAutoNum type="arabicPeriod"/>
            </a:pPr>
            <a:r>
              <a:rPr lang="en-GB" sz="2800" dirty="0" smtClean="0"/>
              <a:t>Vigilance committees</a:t>
            </a:r>
          </a:p>
          <a:p>
            <a:pPr marL="514350" indent="-514350">
              <a:buFont typeface="+mj-lt"/>
              <a:buAutoNum type="arabicPeriod"/>
            </a:pPr>
            <a:r>
              <a:rPr lang="en-GB" sz="2800" dirty="0" smtClean="0"/>
              <a:t>Sheriffs</a:t>
            </a:r>
          </a:p>
          <a:p>
            <a:pPr marL="514350" indent="-514350">
              <a:buFont typeface="+mj-lt"/>
              <a:buAutoNum type="arabicPeriod"/>
            </a:pPr>
            <a:endParaRPr lang="en-GB" sz="2800" dirty="0" smtClean="0"/>
          </a:p>
          <a:p>
            <a:endParaRPr lang="en-GB" sz="2800" dirty="0"/>
          </a:p>
          <a:p>
            <a:pPr marL="285750" indent="-285750">
              <a:buFont typeface="Arial" panose="020B0604020202020204" pitchFamily="34" charset="0"/>
              <a:buChar char="•"/>
            </a:pPr>
            <a:r>
              <a:rPr lang="en-GB" sz="2800" dirty="0" smtClean="0"/>
              <a:t>What it was/how it worked.</a:t>
            </a:r>
          </a:p>
          <a:p>
            <a:pPr marL="285750" indent="-285750">
              <a:buFont typeface="Arial" panose="020B0604020202020204" pitchFamily="34" charset="0"/>
              <a:buChar char="•"/>
            </a:pPr>
            <a:r>
              <a:rPr lang="en-GB" sz="2800" dirty="0" smtClean="0"/>
              <a:t>The positives of this strategy</a:t>
            </a:r>
          </a:p>
          <a:p>
            <a:pPr marL="285750" indent="-285750">
              <a:buFont typeface="Arial" panose="020B0604020202020204" pitchFamily="34" charset="0"/>
              <a:buChar char="•"/>
            </a:pPr>
            <a:r>
              <a:rPr lang="en-GB" sz="2800" dirty="0" smtClean="0"/>
              <a:t>The negatives/limitations of it</a:t>
            </a:r>
            <a:r>
              <a:rPr lang="en-GB" dirty="0" smtClean="0"/>
              <a:t>. </a:t>
            </a:r>
            <a:endParaRPr lang="en-GB" dirty="0"/>
          </a:p>
        </p:txBody>
      </p:sp>
      <p:sp>
        <p:nvSpPr>
          <p:cNvPr id="3" name="TextBox 2"/>
          <p:cNvSpPr txBox="1"/>
          <p:nvPr/>
        </p:nvSpPr>
        <p:spPr>
          <a:xfrm>
            <a:off x="218365" y="43327"/>
            <a:ext cx="6807200"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002060"/>
                </a:solidFill>
                <a:latin typeface="Franklin Gothic Demi Cond" panose="020B0706030402020204" pitchFamily="34" charset="0"/>
              </a:rPr>
              <a:t>Two</a:t>
            </a:r>
            <a:endParaRPr lang="en-GB" sz="5400" dirty="0">
              <a:solidFill>
                <a:srgbClr val="002060"/>
              </a:solidFill>
              <a:latin typeface="Franklin Gothic Demi Cond" panose="020B0706030402020204" pitchFamily="34" charset="0"/>
            </a:endParaRPr>
          </a:p>
        </p:txBody>
      </p:sp>
    </p:spTree>
    <p:extLst>
      <p:ext uri="{BB962C8B-B14F-4D97-AF65-F5344CB8AC3E}">
        <p14:creationId xmlns:p14="http://schemas.microsoft.com/office/powerpoint/2010/main" val="292111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0"/>
            <a:ext cx="5105400" cy="1200329"/>
          </a:xfrm>
          <a:prstGeom prst="rect">
            <a:avLst/>
          </a:prstGeom>
          <a:noFill/>
        </p:spPr>
        <p:txBody>
          <a:bodyPr wrap="square" rtlCol="0">
            <a:spAutoFit/>
          </a:bodyPr>
          <a:lstStyle/>
          <a:p>
            <a:r>
              <a:rPr lang="en-GB" sz="3600" dirty="0" smtClean="0">
                <a:latin typeface="Franklin Gothic Demi Cond" panose="020B0706030402020204" pitchFamily="34" charset="0"/>
              </a:rPr>
              <a:t>How bad was it in mining communities?</a:t>
            </a:r>
            <a:endParaRPr lang="en-GB" sz="3600" dirty="0">
              <a:latin typeface="Franklin Gothic Demi Cond" panose="020B0706030402020204" pitchFamily="34" charset="0"/>
            </a:endParaRPr>
          </a:p>
        </p:txBody>
      </p:sp>
      <p:sp>
        <p:nvSpPr>
          <p:cNvPr id="3" name="TextBox 2"/>
          <p:cNvSpPr txBox="1"/>
          <p:nvPr/>
        </p:nvSpPr>
        <p:spPr>
          <a:xfrm>
            <a:off x="228600" y="1200329"/>
            <a:ext cx="5613400" cy="5355312"/>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dirty="0" smtClean="0"/>
              <a:t>Californian law stated that people had the right to stake a claim. This gave them the right to all gold found there.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Claim jumping was common – men would steal land.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Some made money illegally by ‘salting a claim’ – planting gold flakes and conning someone into buying the land.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Road agents were gangs of criminals who would rob travellers on the roads in and out of mining communities.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Due to the difficulties of life, the overcrowding and alcohol, violence was common.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Fights could break out over prostitutes, gambling, debt or theft. Sometimes it ended in shooting or stabbing. </a:t>
            </a:r>
            <a:endParaRPr lang="en-GB" dirty="0"/>
          </a:p>
        </p:txBody>
      </p:sp>
      <p:sp>
        <p:nvSpPr>
          <p:cNvPr id="4" name="TextBox 3"/>
          <p:cNvSpPr txBox="1"/>
          <p:nvPr/>
        </p:nvSpPr>
        <p:spPr>
          <a:xfrm>
            <a:off x="5842000" y="6531796"/>
            <a:ext cx="5486400" cy="369332"/>
          </a:xfrm>
          <a:prstGeom prst="rect">
            <a:avLst/>
          </a:prstGeom>
          <a:noFill/>
        </p:spPr>
        <p:txBody>
          <a:bodyPr wrap="square" rtlCol="0">
            <a:spAutoFit/>
          </a:bodyPr>
          <a:lstStyle/>
          <a:p>
            <a:r>
              <a:rPr lang="en-GB" smtClean="0"/>
              <a:t>1:04 onwards </a:t>
            </a:r>
            <a:endParaRPr lang="en-GB" dirty="0"/>
          </a:p>
        </p:txBody>
      </p:sp>
      <p:pic>
        <p:nvPicPr>
          <p:cNvPr id="5" name="Picture 4"/>
          <p:cNvPicPr>
            <a:picLocks noChangeAspect="1"/>
          </p:cNvPicPr>
          <p:nvPr/>
        </p:nvPicPr>
        <p:blipFill rotWithShape="1">
          <a:blip r:embed="rId2"/>
          <a:srcRect t="6824" b="9512"/>
          <a:stretch/>
        </p:blipFill>
        <p:spPr>
          <a:xfrm>
            <a:off x="5947673" y="136477"/>
            <a:ext cx="6003027" cy="3138985"/>
          </a:xfrm>
          <a:prstGeom prst="rect">
            <a:avLst/>
          </a:prstGeom>
        </p:spPr>
      </p:pic>
      <p:pic>
        <p:nvPicPr>
          <p:cNvPr id="4100"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4563" b="27449"/>
          <a:stretch/>
        </p:blipFill>
        <p:spPr bwMode="auto">
          <a:xfrm>
            <a:off x="5947673" y="3359534"/>
            <a:ext cx="6022849" cy="31722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151449" y="6488668"/>
            <a:ext cx="4924746" cy="369332"/>
          </a:xfrm>
          <a:prstGeom prst="rect">
            <a:avLst/>
          </a:prstGeom>
        </p:spPr>
        <p:txBody>
          <a:bodyPr wrap="none">
            <a:spAutoFit/>
          </a:bodyPr>
          <a:lstStyle/>
          <a:p>
            <a:r>
              <a:rPr lang="en-GB" dirty="0" smtClean="0">
                <a:hlinkClick r:id="rId4"/>
              </a:rPr>
              <a:t>https://www.youtube.com/watch?v=rqKacXetFgw</a:t>
            </a:r>
            <a:r>
              <a:rPr lang="en-GB" dirty="0" smtClean="0"/>
              <a:t> </a:t>
            </a:r>
            <a:endParaRPr lang="en-GB" dirty="0"/>
          </a:p>
        </p:txBody>
      </p:sp>
    </p:spTree>
    <p:extLst>
      <p:ext uri="{BB962C8B-B14F-4D97-AF65-F5344CB8AC3E}">
        <p14:creationId xmlns:p14="http://schemas.microsoft.com/office/powerpoint/2010/main" val="150722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0"/>
            <a:ext cx="6807200" cy="646331"/>
          </a:xfrm>
          <a:prstGeom prst="rect">
            <a:avLst/>
          </a:prstGeom>
          <a:noFill/>
        </p:spPr>
        <p:txBody>
          <a:bodyPr wrap="square" rtlCol="0">
            <a:spAutoFit/>
          </a:bodyPr>
          <a:lstStyle/>
          <a:p>
            <a:r>
              <a:rPr lang="en-GB" sz="3600" dirty="0" smtClean="0">
                <a:latin typeface="Franklin Gothic Demi Cond" panose="020B0706030402020204" pitchFamily="34" charset="0"/>
              </a:rPr>
              <a:t>How bad was it in San Francisco?</a:t>
            </a:r>
            <a:endParaRPr lang="en-GB" sz="3600" dirty="0">
              <a:latin typeface="Franklin Gothic Demi Cond" panose="020B0706030402020204" pitchFamily="34" charset="0"/>
            </a:endParaRPr>
          </a:p>
        </p:txBody>
      </p:sp>
      <p:sp>
        <p:nvSpPr>
          <p:cNvPr id="3" name="TextBox 2"/>
          <p:cNvSpPr txBox="1"/>
          <p:nvPr/>
        </p:nvSpPr>
        <p:spPr>
          <a:xfrm>
            <a:off x="139701" y="735232"/>
            <a:ext cx="5969000" cy="5940088"/>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In 1852, a famine in China forced thousands to emigrate to the USA. Between 1851 and 1852, 18,000 Chinese people emigrated to the western territories.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Thousands who returned to San Francisco from the gold hills, found a massive lack of jobs.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Many unemployment men turned to crime. Many formed gangs to protect themselves.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Racism against Chinese immigrants increased (some were stopped from working new claims) Chinese communities harassed. Some formed gangs like the ‘San </a:t>
            </a:r>
            <a:r>
              <a:rPr lang="en-GB" sz="2000" dirty="0" err="1" smtClean="0"/>
              <a:t>Yums</a:t>
            </a:r>
            <a:r>
              <a:rPr lang="en-GB" sz="2000" dirty="0" smtClean="0"/>
              <a:t>’ and ‘See </a:t>
            </a:r>
            <a:r>
              <a:rPr lang="en-GB" sz="2000" dirty="0" err="1" smtClean="0"/>
              <a:t>Yups</a:t>
            </a:r>
            <a:r>
              <a:rPr lang="en-GB" sz="2000" dirty="0" smtClean="0"/>
              <a: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San Francisco became known as the “Barbary Coast” due to it’s violent reputation and the amount of </a:t>
            </a:r>
            <a:r>
              <a:rPr lang="en-GB" sz="2000" dirty="0" err="1" smtClean="0"/>
              <a:t>brotherls</a:t>
            </a:r>
            <a:r>
              <a:rPr lang="en-GB" sz="2000" dirty="0" smtClean="0"/>
              <a:t>.</a:t>
            </a:r>
          </a:p>
        </p:txBody>
      </p:sp>
      <p:pic>
        <p:nvPicPr>
          <p:cNvPr id="4" name="Picture 3"/>
          <p:cNvPicPr>
            <a:picLocks noChangeAspect="1"/>
          </p:cNvPicPr>
          <p:nvPr/>
        </p:nvPicPr>
        <p:blipFill rotWithShape="1">
          <a:blip r:embed="rId2"/>
          <a:srcRect t="11177" b="13289"/>
          <a:stretch/>
        </p:blipFill>
        <p:spPr>
          <a:xfrm>
            <a:off x="6199187" y="88901"/>
            <a:ext cx="5637213" cy="3454400"/>
          </a:xfrm>
          <a:prstGeom prst="rect">
            <a:avLst/>
          </a:prstGeom>
        </p:spPr>
      </p:pic>
      <p:pic>
        <p:nvPicPr>
          <p:cNvPr id="3074" name="Picture 2" descr="Image result for san francisco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9187" y="3403219"/>
            <a:ext cx="5637213" cy="3290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6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235" y="1210818"/>
            <a:ext cx="11252010" cy="4154984"/>
          </a:xfrm>
          <a:prstGeom prst="rect">
            <a:avLst/>
          </a:prstGeom>
        </p:spPr>
        <p:txBody>
          <a:bodyPr wrap="square">
            <a:spAutoFit/>
          </a:bodyPr>
          <a:lstStyle/>
          <a:p>
            <a:r>
              <a:rPr lang="en-GB" sz="2400" b="0" i="0" dirty="0" smtClean="0">
                <a:solidFill>
                  <a:srgbClr val="222222"/>
                </a:solidFill>
                <a:effectLst/>
                <a:latin typeface="Arial" panose="020B0604020202020204" pitchFamily="34" charset="0"/>
              </a:rPr>
              <a:t>The Barbary Coast is the haunt of the low and the vile of every kind. The petty thief, the house burglar, the tramp, the </a:t>
            </a:r>
            <a:r>
              <a:rPr lang="en-GB" sz="2400" b="0" i="0" u="none" strike="noStrike" dirty="0" smtClean="0">
                <a:solidFill>
                  <a:srgbClr val="0B0080"/>
                </a:solidFill>
                <a:effectLst/>
                <a:latin typeface="Arial" panose="020B0604020202020204" pitchFamily="34" charset="0"/>
              </a:rPr>
              <a:t>whoremonger</a:t>
            </a:r>
            <a:r>
              <a:rPr lang="en-GB" sz="2400" b="0" i="0" dirty="0" smtClean="0">
                <a:solidFill>
                  <a:srgbClr val="222222"/>
                </a:solidFill>
                <a:effectLst/>
                <a:latin typeface="Arial" panose="020B0604020202020204" pitchFamily="34" charset="0"/>
              </a:rPr>
              <a:t>, lewd women, cutthroats, murderers, all are found here. Dance-halls and concert-saloons, where blear-eyed men and faded women drink vile liquor, smoke offensive tobacco, engage in vulgar conduct, sing obscene songs and say and do everything to heap upon themselves more degradation, are numerous. Low gambling houses, thronged with riot-loving rowdies, in all stages of intoxication, are there. </a:t>
            </a:r>
            <a:r>
              <a:rPr lang="en-GB" sz="2400" b="0" i="0" u="none" strike="noStrike" dirty="0" smtClean="0">
                <a:solidFill>
                  <a:srgbClr val="0B0080"/>
                </a:solidFill>
                <a:effectLst/>
                <a:latin typeface="Arial" panose="020B0604020202020204" pitchFamily="34" charset="0"/>
              </a:rPr>
              <a:t>Opium dens</a:t>
            </a:r>
            <a:r>
              <a:rPr lang="en-GB" sz="2400" b="0" i="0" dirty="0" smtClean="0">
                <a:solidFill>
                  <a:srgbClr val="222222"/>
                </a:solidFill>
                <a:effectLst/>
                <a:latin typeface="Arial" panose="020B0604020202020204" pitchFamily="34" charset="0"/>
              </a:rPr>
              <a:t>, where heathen Chinese and God-forsaken men and women are sprawled in miscellaneous confusion, disgustingly drowsy or completely overcome, are there.</a:t>
            </a:r>
          </a:p>
          <a:p>
            <a:endParaRPr lang="en-GB" sz="2400" dirty="0">
              <a:solidFill>
                <a:srgbClr val="222222"/>
              </a:solidFill>
              <a:latin typeface="Arial" panose="020B0604020202020204" pitchFamily="34" charset="0"/>
            </a:endParaRPr>
          </a:p>
          <a:p>
            <a:r>
              <a:rPr lang="en-GB" sz="2400" b="0" i="1" dirty="0" smtClean="0">
                <a:solidFill>
                  <a:srgbClr val="222222"/>
                </a:solidFill>
                <a:effectLst/>
                <a:latin typeface="Arial" panose="020B0604020202020204" pitchFamily="34" charset="0"/>
              </a:rPr>
              <a:t>Benjamin Estelle Lloyd's Lights and Shades of San Francisco (1876)</a:t>
            </a:r>
            <a:endParaRPr lang="en-GB" sz="24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64388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899" y="1405719"/>
            <a:ext cx="4885898" cy="3539430"/>
          </a:xfrm>
          <a:prstGeom prst="rect">
            <a:avLst/>
          </a:prstGeom>
          <a:noFill/>
          <a:ln>
            <a:solidFill>
              <a:srgbClr val="FF0000"/>
            </a:solidFill>
          </a:ln>
        </p:spPr>
        <p:txBody>
          <a:bodyPr wrap="square" rtlCol="0">
            <a:spAutoFit/>
          </a:bodyPr>
          <a:lstStyle/>
          <a:p>
            <a:r>
              <a:rPr lang="en-GB" sz="2800" dirty="0" smtClean="0"/>
              <a:t>For each of the five crimes below, explain what they were. </a:t>
            </a:r>
          </a:p>
          <a:p>
            <a:endParaRPr lang="en-GB" sz="2800" dirty="0" smtClean="0"/>
          </a:p>
          <a:p>
            <a:pPr marL="342900" indent="-342900">
              <a:buFont typeface="+mj-lt"/>
              <a:buAutoNum type="arabicPeriod"/>
            </a:pPr>
            <a:r>
              <a:rPr lang="en-GB" sz="2800" dirty="0" smtClean="0"/>
              <a:t>Claim jumping</a:t>
            </a:r>
          </a:p>
          <a:p>
            <a:pPr marL="342900" indent="-342900">
              <a:buFont typeface="+mj-lt"/>
              <a:buAutoNum type="arabicPeriod"/>
            </a:pPr>
            <a:r>
              <a:rPr lang="en-GB" sz="2800" dirty="0" smtClean="0"/>
              <a:t>Salting a claim</a:t>
            </a:r>
          </a:p>
          <a:p>
            <a:pPr marL="342900" indent="-342900">
              <a:buFont typeface="+mj-lt"/>
              <a:buAutoNum type="arabicPeriod"/>
            </a:pPr>
            <a:r>
              <a:rPr lang="en-GB" sz="2800" dirty="0" smtClean="0"/>
              <a:t>Road agents</a:t>
            </a:r>
          </a:p>
          <a:p>
            <a:pPr marL="342900" indent="-342900">
              <a:buFont typeface="+mj-lt"/>
              <a:buAutoNum type="arabicPeriod"/>
            </a:pPr>
            <a:r>
              <a:rPr lang="en-GB" sz="2800" dirty="0" smtClean="0"/>
              <a:t>Bar fights</a:t>
            </a:r>
          </a:p>
          <a:p>
            <a:pPr marL="342900" indent="-342900">
              <a:buFont typeface="+mj-lt"/>
              <a:buAutoNum type="arabicPeriod"/>
            </a:pPr>
            <a:r>
              <a:rPr lang="en-GB" sz="2800" dirty="0" err="1" smtClean="0"/>
              <a:t>Barbery</a:t>
            </a:r>
            <a:r>
              <a:rPr lang="en-GB" sz="2800" dirty="0" smtClean="0"/>
              <a:t> Coast</a:t>
            </a:r>
          </a:p>
        </p:txBody>
      </p:sp>
      <p:sp>
        <p:nvSpPr>
          <p:cNvPr id="3" name="TextBox 2"/>
          <p:cNvSpPr txBox="1"/>
          <p:nvPr/>
        </p:nvSpPr>
        <p:spPr>
          <a:xfrm>
            <a:off x="313899" y="5147481"/>
            <a:ext cx="7708709" cy="1384995"/>
          </a:xfrm>
          <a:prstGeom prst="rect">
            <a:avLst/>
          </a:prstGeom>
          <a:noFill/>
          <a:ln>
            <a:solidFill>
              <a:srgbClr val="FF0000"/>
            </a:solidFill>
          </a:ln>
        </p:spPr>
        <p:txBody>
          <a:bodyPr wrap="square" rtlCol="0">
            <a:spAutoFit/>
          </a:bodyPr>
          <a:lstStyle/>
          <a:p>
            <a:r>
              <a:rPr lang="en-GB" sz="2800" b="1" u="sng" dirty="0" smtClean="0"/>
              <a:t>Challenge:</a:t>
            </a:r>
          </a:p>
          <a:p>
            <a:r>
              <a:rPr lang="en-GB" sz="2800" dirty="0" smtClean="0"/>
              <a:t>Write a short paragraph explaining </a:t>
            </a:r>
            <a:r>
              <a:rPr lang="en-GB" sz="2800" b="1" i="1" u="sng" dirty="0" smtClean="0"/>
              <a:t>why </a:t>
            </a:r>
            <a:r>
              <a:rPr lang="en-GB" sz="2800" dirty="0" smtClean="0"/>
              <a:t>the western territories became hot beds for criminal activity.</a:t>
            </a:r>
          </a:p>
        </p:txBody>
      </p:sp>
      <p:sp>
        <p:nvSpPr>
          <p:cNvPr id="4" name="TextBox 3"/>
          <p:cNvSpPr txBox="1"/>
          <p:nvPr/>
        </p:nvSpPr>
        <p:spPr>
          <a:xfrm>
            <a:off x="218365" y="43327"/>
            <a:ext cx="6807200" cy="923330"/>
          </a:xfrm>
          <a:prstGeom prst="rect">
            <a:avLst/>
          </a:prstGeom>
          <a:noFill/>
        </p:spPr>
        <p:txBody>
          <a:bodyPr wrap="square" rtlCol="0">
            <a:spAutoFit/>
          </a:bodyPr>
          <a:lstStyle/>
          <a:p>
            <a:r>
              <a:rPr lang="en-GB" sz="5400" dirty="0" smtClean="0">
                <a:latin typeface="Franklin Gothic Demi Cond" panose="020B0706030402020204" pitchFamily="34" charset="0"/>
              </a:rPr>
              <a:t>Learning Task </a:t>
            </a:r>
            <a:r>
              <a:rPr lang="en-GB" sz="5400" dirty="0" smtClean="0">
                <a:solidFill>
                  <a:srgbClr val="002060"/>
                </a:solidFill>
                <a:latin typeface="Franklin Gothic Demi Cond" panose="020B0706030402020204" pitchFamily="34" charset="0"/>
              </a:rPr>
              <a:t>One</a:t>
            </a:r>
            <a:endParaRPr lang="en-GB" sz="5400" dirty="0">
              <a:solidFill>
                <a:srgbClr val="002060"/>
              </a:solidFill>
              <a:latin typeface="Franklin Gothic Demi Cond" panose="020B0706030402020204" pitchFamily="34" charset="0"/>
            </a:endParaRPr>
          </a:p>
        </p:txBody>
      </p:sp>
    </p:spTree>
    <p:extLst>
      <p:ext uri="{BB962C8B-B14F-4D97-AF65-F5344CB8AC3E}">
        <p14:creationId xmlns:p14="http://schemas.microsoft.com/office/powerpoint/2010/main" val="4280720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0"/>
            <a:ext cx="6807200"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the government deal with this?</a:t>
            </a:r>
            <a:endParaRPr lang="en-GB" sz="3600" dirty="0">
              <a:latin typeface="Franklin Gothic Demi Cond" panose="020B0706030402020204" pitchFamily="34" charset="0"/>
            </a:endParaRPr>
          </a:p>
        </p:txBody>
      </p:sp>
      <p:sp>
        <p:nvSpPr>
          <p:cNvPr id="3" name="TextBox 2"/>
          <p:cNvSpPr txBox="1"/>
          <p:nvPr/>
        </p:nvSpPr>
        <p:spPr>
          <a:xfrm>
            <a:off x="139700" y="1200329"/>
            <a:ext cx="6045200" cy="5170646"/>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200" dirty="0" smtClean="0"/>
              <a:t>The Federal Government appointed governors for a territory, along with three judges and a U.S. marshal.</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The Marshal could appoint deputies to help him, and also order men to join a posse to hunt criminals down.</a:t>
            </a:r>
          </a:p>
          <a:p>
            <a:pPr marL="285750" indent="-285750">
              <a:buFont typeface="Arial" panose="020B0604020202020204" pitchFamily="34" charset="0"/>
              <a:buChar char="•"/>
            </a:pPr>
            <a:endParaRPr lang="en-GB" sz="2200" dirty="0"/>
          </a:p>
          <a:p>
            <a:pPr marL="285750" indent="-285750">
              <a:buFont typeface="Arial" panose="020B0604020202020204" pitchFamily="34" charset="0"/>
              <a:buChar char="•"/>
            </a:pPr>
            <a:r>
              <a:rPr lang="en-GB" sz="2200" dirty="0" smtClean="0"/>
              <a:t>Once a territory had a population of 5,000 people, it could elect a sheriff for each community. </a:t>
            </a:r>
          </a:p>
          <a:p>
            <a:endParaRPr lang="en-GB" sz="2200" dirty="0" smtClean="0"/>
          </a:p>
          <a:p>
            <a:pPr marL="285750" indent="-285750">
              <a:buFont typeface="Arial" panose="020B0604020202020204" pitchFamily="34" charset="0"/>
              <a:buChar char="•"/>
            </a:pPr>
            <a:r>
              <a:rPr lang="en-GB" sz="2200" dirty="0" smtClean="0"/>
              <a:t>An example is </a:t>
            </a:r>
            <a:r>
              <a:rPr lang="en-GB" sz="2200" dirty="0" err="1" smtClean="0"/>
              <a:t>Chalkley</a:t>
            </a:r>
            <a:r>
              <a:rPr lang="en-GB" sz="2200" dirty="0" smtClean="0"/>
              <a:t> Beeson, Sheriff of Ford County in Kansas. He was sheriff for 8 years between 1891 and 1896. </a:t>
            </a:r>
            <a:endParaRPr lang="en-GB" sz="2200" dirty="0"/>
          </a:p>
        </p:txBody>
      </p:sp>
      <p:pic>
        <p:nvPicPr>
          <p:cNvPr id="5" name="Picture 4"/>
          <p:cNvPicPr>
            <a:picLocks noChangeAspect="1"/>
          </p:cNvPicPr>
          <p:nvPr/>
        </p:nvPicPr>
        <p:blipFill rotWithShape="1">
          <a:blip r:embed="rId2"/>
          <a:srcRect b="25391"/>
          <a:stretch/>
        </p:blipFill>
        <p:spPr>
          <a:xfrm>
            <a:off x="6364238" y="57149"/>
            <a:ext cx="5789662" cy="3390901"/>
          </a:xfrm>
          <a:prstGeom prst="rect">
            <a:avLst/>
          </a:prstGeom>
        </p:spPr>
      </p:pic>
      <p:pic>
        <p:nvPicPr>
          <p:cNvPr id="6" name="Picture 5"/>
          <p:cNvPicPr>
            <a:picLocks noChangeAspect="1"/>
          </p:cNvPicPr>
          <p:nvPr/>
        </p:nvPicPr>
        <p:blipFill>
          <a:blip r:embed="rId3"/>
          <a:stretch>
            <a:fillRect/>
          </a:stretch>
        </p:blipFill>
        <p:spPr>
          <a:xfrm>
            <a:off x="6364238" y="3562349"/>
            <a:ext cx="5645256" cy="3295651"/>
          </a:xfrm>
          <a:prstGeom prst="rect">
            <a:avLst/>
          </a:prstGeom>
        </p:spPr>
      </p:pic>
    </p:spTree>
    <p:extLst>
      <p:ext uri="{BB962C8B-B14F-4D97-AF65-F5344CB8AC3E}">
        <p14:creationId xmlns:p14="http://schemas.microsoft.com/office/powerpoint/2010/main" val="118436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ford county kan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01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700" y="0"/>
            <a:ext cx="6045200"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the city of San Francisco deal with this?</a:t>
            </a:r>
            <a:endParaRPr lang="en-GB" sz="3600" dirty="0">
              <a:latin typeface="Franklin Gothic Demi Cond" panose="020B0706030402020204" pitchFamily="34" charset="0"/>
            </a:endParaRPr>
          </a:p>
        </p:txBody>
      </p:sp>
      <p:sp>
        <p:nvSpPr>
          <p:cNvPr id="3" name="TextBox 2"/>
          <p:cNvSpPr txBox="1"/>
          <p:nvPr/>
        </p:nvSpPr>
        <p:spPr>
          <a:xfrm>
            <a:off x="139700" y="1352729"/>
            <a:ext cx="6413500" cy="5324535"/>
          </a:xfrm>
          <a:prstGeom prst="rect">
            <a:avLst/>
          </a:prstGeom>
          <a:solidFill>
            <a:schemeClr val="accent1">
              <a:lumMod val="20000"/>
              <a:lumOff val="80000"/>
            </a:schemeClr>
          </a:solidFill>
        </p:spPr>
        <p:txBody>
          <a:bodyPr wrap="square" rtlCol="0">
            <a:spAutoFit/>
          </a:bodyPr>
          <a:lstStyle/>
          <a:p>
            <a:pPr marL="285750" indent="-285750">
              <a:buFont typeface="Arial" panose="020B0604020202020204" pitchFamily="34" charset="0"/>
              <a:buChar char="•"/>
            </a:pPr>
            <a:r>
              <a:rPr lang="en-GB" sz="2000" dirty="0" smtClean="0"/>
              <a:t>Due to the crime wave, many townspeople thought the legal system and courts were corrupt.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 rich business men of the city set up a vigilance committee of 200 men.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They captured any suspected criminals, tried them and punished them.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50% were found not guilty, 25% were deported, 15% were handed over to the police and 10% were lynched.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This idea spread through many mining communities in the west.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Mining courts only settled claim disputes, not crime. So vigilance committees were ideal.</a:t>
            </a:r>
          </a:p>
        </p:txBody>
      </p:sp>
      <p:pic>
        <p:nvPicPr>
          <p:cNvPr id="1026" name="Picture 2" descr="Image result for vigilance committees"/>
          <p:cNvPicPr>
            <a:picLocks noChangeAspect="1" noChangeArrowheads="1"/>
          </p:cNvPicPr>
          <p:nvPr/>
        </p:nvPicPr>
        <p:blipFill rotWithShape="1">
          <a:blip r:embed="rId2">
            <a:extLst>
              <a:ext uri="{28A0092B-C50C-407E-A947-70E740481C1C}">
                <a14:useLocalDpi xmlns:a14="http://schemas.microsoft.com/office/drawing/2010/main" val="0"/>
              </a:ext>
            </a:extLst>
          </a:blip>
          <a:srcRect t="9171" b="11251"/>
          <a:stretch/>
        </p:blipFill>
        <p:spPr bwMode="auto">
          <a:xfrm>
            <a:off x="6694590" y="152400"/>
            <a:ext cx="535601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b="16617"/>
          <a:stretch/>
        </p:blipFill>
        <p:spPr>
          <a:xfrm>
            <a:off x="6694590" y="3486151"/>
            <a:ext cx="5356019" cy="3257550"/>
          </a:xfrm>
          <a:prstGeom prst="rect">
            <a:avLst/>
          </a:prstGeom>
        </p:spPr>
      </p:pic>
    </p:spTree>
    <p:extLst>
      <p:ext uri="{BB962C8B-B14F-4D97-AF65-F5344CB8AC3E}">
        <p14:creationId xmlns:p14="http://schemas.microsoft.com/office/powerpoint/2010/main" val="2495471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45695"/>
          <a:stretch/>
        </p:blipFill>
        <p:spPr>
          <a:xfrm>
            <a:off x="0" y="-1"/>
            <a:ext cx="5595582" cy="6869373"/>
          </a:xfrm>
          <a:prstGeom prst="rect">
            <a:avLst/>
          </a:prstGeom>
        </p:spPr>
      </p:pic>
      <p:pic>
        <p:nvPicPr>
          <p:cNvPr id="3" name="Picture 2"/>
          <p:cNvPicPr>
            <a:picLocks noChangeAspect="1"/>
          </p:cNvPicPr>
          <p:nvPr/>
        </p:nvPicPr>
        <p:blipFill>
          <a:blip r:embed="rId3"/>
          <a:stretch>
            <a:fillRect/>
          </a:stretch>
        </p:blipFill>
        <p:spPr>
          <a:xfrm>
            <a:off x="5595582" y="-1"/>
            <a:ext cx="6596418" cy="7140983"/>
          </a:xfrm>
          <a:prstGeom prst="rect">
            <a:avLst/>
          </a:prstGeom>
        </p:spPr>
      </p:pic>
    </p:spTree>
    <p:extLst>
      <p:ext uri="{BB962C8B-B14F-4D97-AF65-F5344CB8AC3E}">
        <p14:creationId xmlns:p14="http://schemas.microsoft.com/office/powerpoint/2010/main" val="3712186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613</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Franklin Gothic Demi Cond</vt:lpstr>
      <vt:lpstr>Office Theme</vt:lpstr>
      <vt:lpstr>How bad was crime in the western territories?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Caldew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bad was crime in the western territories?</dc:title>
  <dc:creator>User</dc:creator>
  <cp:lastModifiedBy>User</cp:lastModifiedBy>
  <cp:revision>9</cp:revision>
  <dcterms:created xsi:type="dcterms:W3CDTF">2019-01-08T19:34:39Z</dcterms:created>
  <dcterms:modified xsi:type="dcterms:W3CDTF">2019-01-08T20:50:29Z</dcterms:modified>
</cp:coreProperties>
</file>