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0" r:id="rId5"/>
    <p:sldId id="262" r:id="rId6"/>
    <p:sldId id="263" r:id="rId7"/>
    <p:sldId id="264" r:id="rId8"/>
    <p:sldId id="265" r:id="rId9"/>
    <p:sldId id="26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5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9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9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4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5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5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0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2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6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E3559-B6A0-40AD-841D-6A4DC49EAFD3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7B1B-0A9D-4497-8BDC-5BBBCCAB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9" y="-334311"/>
            <a:ext cx="11482316" cy="1650408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latin typeface="Franklin Gothic Demi Cond" panose="020B0706030402020204" pitchFamily="34" charset="0"/>
              </a:rPr>
              <a:t>Why was the </a:t>
            </a:r>
            <a:r>
              <a:rPr lang="en-GB" sz="40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Pacific Railroad Act </a:t>
            </a:r>
            <a:r>
              <a:rPr lang="en-GB" sz="4000" u="sng" dirty="0" smtClean="0">
                <a:latin typeface="Franklin Gothic Demi Cond" panose="020B0706030402020204" pitchFamily="34" charset="0"/>
              </a:rPr>
              <a:t>so important for the development of the West?</a:t>
            </a:r>
            <a:endParaRPr lang="en-GB" sz="40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70" y="1650408"/>
            <a:ext cx="5750257" cy="22528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Describe the key features of the 1861 Pacific Railroad 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Explain the impact the act had on various aspects of the United States 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1970" y="4191165"/>
            <a:ext cx="5750257" cy="24007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smtClean="0"/>
              <a:t>Starter: Read this source to the right. Davie </a:t>
            </a:r>
            <a:r>
              <a:rPr lang="en-GB" sz="3200" dirty="0" err="1" smtClean="0"/>
              <a:t>Jeems</a:t>
            </a:r>
            <a:r>
              <a:rPr lang="en-GB" sz="3200" dirty="0" smtClean="0"/>
              <a:t> was the first black sheriff in Lincoln County Georgia. Why do you think it was sent? Who sent it?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2519" y="1316097"/>
            <a:ext cx="5208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dobe-garamond-pro"/>
              </a:rPr>
              <a:t>To </a:t>
            </a:r>
            <a:r>
              <a:rPr lang="en-GB" dirty="0" err="1">
                <a:solidFill>
                  <a:srgbClr val="000000"/>
                </a:solidFill>
                <a:latin typeface="adobe-garamond-pro"/>
              </a:rPr>
              <a:t>Jeems</a:t>
            </a:r>
            <a:r>
              <a:rPr lang="en-GB" dirty="0">
                <a:solidFill>
                  <a:srgbClr val="000000"/>
                </a:solidFill>
                <a:latin typeface="adobe-garamond-pro"/>
              </a:rPr>
              <a:t>, Davie. you. must. be, a good boy. and. Quit. hunting on Sunday and shooting your gun in the night. you keep people from sleeping. I live in a big rock above the Ford of the Creek. I went from Lincoln County </a:t>
            </a:r>
            <a:r>
              <a:rPr lang="en-GB" dirty="0" err="1" smtClean="0">
                <a:solidFill>
                  <a:srgbClr val="000000"/>
                </a:solidFill>
                <a:latin typeface="adobe-garamond-pro"/>
              </a:rPr>
              <a:t>County</a:t>
            </a:r>
            <a:r>
              <a:rPr lang="en-GB" dirty="0" smtClean="0">
                <a:solidFill>
                  <a:srgbClr val="000000"/>
                </a:solidFill>
                <a:latin typeface="adobe-garamond-pro"/>
              </a:rPr>
              <a:t> during </a:t>
            </a:r>
            <a:r>
              <a:rPr lang="en-GB" dirty="0">
                <a:solidFill>
                  <a:srgbClr val="000000"/>
                </a:solidFill>
                <a:latin typeface="adobe-garamond-pro"/>
              </a:rPr>
              <a:t>the War I was Killed at </a:t>
            </a:r>
            <a:r>
              <a:rPr lang="en-GB" dirty="0" err="1">
                <a:solidFill>
                  <a:srgbClr val="000000"/>
                </a:solidFill>
                <a:latin typeface="adobe-garamond-pro"/>
              </a:rPr>
              <a:t>Manassus</a:t>
            </a:r>
            <a:r>
              <a:rPr lang="en-GB" dirty="0">
                <a:solidFill>
                  <a:srgbClr val="000000"/>
                </a:solidFill>
                <a:latin typeface="adobe-garamond-pro"/>
              </a:rPr>
              <a:t> in 1861. I am here now as a Locust in the day Time and. at night I am a Ku Klux sent here to look after you and all </a:t>
            </a:r>
            <a:r>
              <a:rPr lang="en-GB" dirty="0" smtClean="0">
                <a:solidFill>
                  <a:srgbClr val="000000"/>
                </a:solidFill>
                <a:latin typeface="adobe-garamond-pro"/>
              </a:rPr>
              <a:t>you Jim Crows and </a:t>
            </a:r>
            <a:r>
              <a:rPr lang="en-GB" dirty="0">
                <a:solidFill>
                  <a:srgbClr val="000000"/>
                </a:solidFill>
                <a:latin typeface="adobe-garamond-pro"/>
              </a:rPr>
              <a:t>make you know your place. I have got my eye on you every day, I am at the Ford of the creek every evening From Sundown till dark I want to meet you there next Saturday tell </a:t>
            </a:r>
            <a:r>
              <a:rPr lang="en-GB" dirty="0" err="1">
                <a:solidFill>
                  <a:srgbClr val="000000"/>
                </a:solidFill>
                <a:latin typeface="adobe-garamond-pro"/>
              </a:rPr>
              <a:t>platt</a:t>
            </a:r>
            <a:r>
              <a:rPr lang="en-GB" dirty="0">
                <a:solidFill>
                  <a:srgbClr val="000000"/>
                </a:solidFill>
                <a:latin typeface="adobe-garamond-pro"/>
              </a:rPr>
              <a:t> Madison we have, a Box. For him and you. We nail all, radicals up in Boxes and send them away to KKK - there is. 200 000 </a:t>
            </a:r>
            <a:r>
              <a:rPr lang="en-GB" dirty="0" err="1">
                <a:solidFill>
                  <a:srgbClr val="000000"/>
                </a:solidFill>
                <a:latin typeface="adobe-garamond-pro"/>
              </a:rPr>
              <a:t>ded</a:t>
            </a:r>
            <a:r>
              <a:rPr lang="en-GB" dirty="0">
                <a:solidFill>
                  <a:srgbClr val="000000"/>
                </a:solidFill>
                <a:latin typeface="adobe-garamond-pro"/>
              </a:rPr>
              <a:t> men </a:t>
            </a:r>
            <a:r>
              <a:rPr lang="en-GB" dirty="0" err="1">
                <a:solidFill>
                  <a:srgbClr val="000000"/>
                </a:solidFill>
                <a:latin typeface="adobe-garamond-pro"/>
              </a:rPr>
              <a:t>retured</a:t>
            </a:r>
            <a:r>
              <a:rPr lang="en-GB" dirty="0">
                <a:solidFill>
                  <a:srgbClr val="000000"/>
                </a:solidFill>
                <a:latin typeface="adobe-garamond-pro"/>
              </a:rPr>
              <a:t> to this country to make you and all the rest of the radicals good Democrats and vote right with the white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3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0"/>
            <a:ext cx="516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Tasks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00" y="1044622"/>
            <a:ext cx="5492276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On your map of the United States, draw in the route of the new railroad.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Beneath the map, explain how the Pacific Railroad Act benefitted the railroad companies.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For each of the following, explain how the railroad effected them: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Cattlemen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Homesteaders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Foreigners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Plains Indians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73" y="769441"/>
            <a:ext cx="5756672" cy="55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830"/>
            <a:ext cx="5811291" cy="7080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145" y="142732"/>
            <a:ext cx="5485689" cy="784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46268"/>
          <a:stretch/>
        </p:blipFill>
        <p:spPr>
          <a:xfrm>
            <a:off x="237507" y="33403"/>
            <a:ext cx="5336275" cy="67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915561"/>
            <a:ext cx="5765800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America’s rail network only reached as far as the Missouri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After 1830, there was great demand to connect the states in the North East, to the states and territories in the 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However, very few railroad companies were willing to invest so much money in this 2,000km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US government was locked in debates over the proposed plan for a ‘Transcontinental railroad’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Northern politicians wanted this new railroad to connect in a big, industrial city like Chicago.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Southern politicians disagreed, and wanted a southern route to benefit their cotton industry.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the south left the USA in 1861, Lincoln acted fast to pass the Pacific Railroad Act.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389" y="152400"/>
            <a:ext cx="5870222" cy="330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111" y="3595896"/>
            <a:ext cx="5905500" cy="322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" y="0"/>
            <a:ext cx="516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Debates over the rails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311" y="1803400"/>
            <a:ext cx="576580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selected a route that went from Sacramento (California) to Omaha (Nebraska)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offered the contract to two companies: the Central Pacific and Union Pacific.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Central Pacific would start in Sacramento, building eastwards.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Union Pacific would start in Omaha, building westwards.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offered each company a loan of $16,000 for every mile of track they laid ($48,000 if through a mountain)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every mile of track they sold, the government would give the companies free land to sell for profits.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127" y="191067"/>
            <a:ext cx="5847310" cy="3289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057" b="6498"/>
          <a:stretch/>
        </p:blipFill>
        <p:spPr>
          <a:xfrm>
            <a:off x="6127127" y="2661313"/>
            <a:ext cx="5855607" cy="3943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" y="0"/>
            <a:ext cx="516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did the Pacific Railroad Act do?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wyersgunsmoneyblog.com/wp-content/uploads/2014/05/chinese-railroad-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26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512" y="188641"/>
            <a:ext cx="856895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the East, the </a:t>
            </a:r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Central Pacific Company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used 10,000 Chinese workers</a:t>
            </a:r>
          </a:p>
        </p:txBody>
      </p:sp>
    </p:spTree>
    <p:extLst>
      <p:ext uri="{BB962C8B-B14F-4D97-AF65-F5344CB8AC3E}">
        <p14:creationId xmlns:p14="http://schemas.microsoft.com/office/powerpoint/2010/main" val="25163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tinamericanstudies.org/19-century/railroad-worker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64" y="0"/>
            <a:ext cx="9151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512" y="188641"/>
            <a:ext cx="878497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the West, the </a:t>
            </a:r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Union Pacific Company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used 8,000 immigrants from Ireland, Germany and Italy.</a:t>
            </a:r>
          </a:p>
        </p:txBody>
      </p:sp>
    </p:spTree>
    <p:extLst>
      <p:ext uri="{BB962C8B-B14F-4D97-AF65-F5344CB8AC3E}">
        <p14:creationId xmlns:p14="http://schemas.microsoft.com/office/powerpoint/2010/main" val="39370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nara.gov/Public_Vaults/10101_2004_001_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4033" r="2459"/>
          <a:stretch/>
        </p:blipFill>
        <p:spPr bwMode="auto">
          <a:xfrm>
            <a:off x="1539470" y="5234"/>
            <a:ext cx="9128530" cy="68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1504" y="116633"/>
            <a:ext cx="892899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two railroads met on May 10, 1869, at Promontory Summit, Utah Territory. </a:t>
            </a:r>
          </a:p>
        </p:txBody>
      </p:sp>
    </p:spTree>
    <p:extLst>
      <p:ext uri="{BB962C8B-B14F-4D97-AF65-F5344CB8AC3E}">
        <p14:creationId xmlns:p14="http://schemas.microsoft.com/office/powerpoint/2010/main" val="4997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nscontinental railroad 18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61" y="0"/>
            <a:ext cx="12649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11" y="1612900"/>
            <a:ext cx="57658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Together, the companies were given 45 million acres of land in the mid-west and west.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used marketing to encourage people to buy their land grants.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Sometimes, they would arrange tours of the land to show people the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Advertising agents would tour the big cities of the east, to advertise this cheap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railroad company had a Bureau of Immigration, to persuade people from foreign countries to buy their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one year, 10,000 Scandinavians settled in Nebraska and 60,000 Germans settled in Kansas.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516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How did it benefit the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settlement</a:t>
            </a:r>
            <a:r>
              <a:rPr lang="en-GB" sz="4400" dirty="0" smtClean="0">
                <a:latin typeface="Franklin Gothic Demi Cond" panose="020B0706030402020204" pitchFamily="34" charset="0"/>
              </a:rPr>
              <a:t> of the west?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110" y="148419"/>
            <a:ext cx="5559260" cy="78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711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adobe-garamond-pro</vt:lpstr>
      <vt:lpstr>Arial</vt:lpstr>
      <vt:lpstr>Calibri</vt:lpstr>
      <vt:lpstr>Calibri Light</vt:lpstr>
      <vt:lpstr>Comic Sans MS</vt:lpstr>
      <vt:lpstr>Franklin Gothic Demi Cond</vt:lpstr>
      <vt:lpstr>Office Theme</vt:lpstr>
      <vt:lpstr>Why was the Pacific Railroad Act so important for the development of the West?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the Pacific Railroad Act so important for the development of the West?</dc:title>
  <dc:creator>User</dc:creator>
  <cp:lastModifiedBy>User</cp:lastModifiedBy>
  <cp:revision>7</cp:revision>
  <dcterms:created xsi:type="dcterms:W3CDTF">2019-01-16T12:07:02Z</dcterms:created>
  <dcterms:modified xsi:type="dcterms:W3CDTF">2019-01-17T15:10:50Z</dcterms:modified>
</cp:coreProperties>
</file>