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7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8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1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3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4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4393-CE16-4345-A37A-198C9E147132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E1E-DF49-40CA-9F2C-8F779F5ED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1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8984" y="0"/>
            <a:ext cx="9144000" cy="12747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Why was Duke William of Normandy victorious at Hastings in October 1066?</a:t>
            </a:r>
            <a:endParaRPr lang="en-GB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00" y="1938338"/>
            <a:ext cx="5994400" cy="2062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latin typeface="Franklin Gothic Demi Cond" panose="020B0706030402020204" pitchFamily="34" charset="0"/>
              </a:rPr>
              <a:t> the advantages and disadvantages of Harold’s and William’s army at Hastings.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why William’s army were victorious at Hastings.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1300" y="4173538"/>
            <a:ext cx="5994400" cy="1554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/>
              <a:t>Starter task: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Franklin Gothic Demi Cond" panose="020B0706030402020204" pitchFamily="34" charset="0"/>
              </a:rPr>
              <a:t>“The weather was a blessing in disguise for William” Explain how this is true. Use precise examples!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48" y="1677009"/>
            <a:ext cx="5614903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5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03200"/>
            <a:ext cx="452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282700"/>
            <a:ext cx="60833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teacher will show you a 10 minute clip from the 2017 documentary “1066: One Year to Conquer England”.</a:t>
            </a:r>
          </a:p>
          <a:p>
            <a:endParaRPr lang="en-GB" sz="2400" dirty="0"/>
          </a:p>
          <a:p>
            <a:r>
              <a:rPr lang="en-GB" sz="2400" dirty="0" smtClean="0"/>
              <a:t>As you watch it, answer the following questions:</a:t>
            </a:r>
          </a:p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What happened around mid-day which changed the battle?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How did William use this to his advantage?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When it came down to hand to hand combat; who had the advantage?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What ended the battle?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2" y="407987"/>
            <a:ext cx="4154488" cy="58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10962" r="12530" b="14616"/>
          <a:stretch/>
        </p:blipFill>
        <p:spPr bwMode="auto">
          <a:xfrm>
            <a:off x="1489434" y="0"/>
            <a:ext cx="917856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406316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During the chaos of charging the wall, some Norman soldiers on the left flank begin to retreat. Legends say they heard a rumour William had been killed.</a:t>
            </a:r>
          </a:p>
        </p:txBody>
      </p:sp>
    </p:spTree>
    <p:extLst>
      <p:ext uri="{BB962C8B-B14F-4D97-AF65-F5344CB8AC3E}">
        <p14:creationId xmlns:p14="http://schemas.microsoft.com/office/powerpoint/2010/main" val="3715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1538" r="12855" b="13806"/>
          <a:stretch/>
        </p:blipFill>
        <p:spPr bwMode="auto">
          <a:xfrm>
            <a:off x="1524000" y="2914"/>
            <a:ext cx="9144000" cy="685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57672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Many of the Anglo-Saxons break ranks and pursue the fleeing Normans.</a:t>
            </a:r>
          </a:p>
        </p:txBody>
      </p:sp>
    </p:spTree>
    <p:extLst>
      <p:ext uri="{BB962C8B-B14F-4D97-AF65-F5344CB8AC3E}">
        <p14:creationId xmlns:p14="http://schemas.microsoft.com/office/powerpoint/2010/main" val="267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11474" r="12831" b="11473"/>
          <a:stretch/>
        </p:blipFill>
        <p:spPr bwMode="auto">
          <a:xfrm>
            <a:off x="1524000" y="8217"/>
            <a:ext cx="9144001" cy="56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04928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As King Harold is fighting on foot, he cannot get over to the flank to stop his men charging. He watches as his shield wall breaks on the left.</a:t>
            </a:r>
          </a:p>
        </p:txBody>
      </p:sp>
    </p:spTree>
    <p:extLst>
      <p:ext uri="{BB962C8B-B14F-4D97-AF65-F5344CB8AC3E}">
        <p14:creationId xmlns:p14="http://schemas.microsoft.com/office/powerpoint/2010/main" val="26048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11166" r="12618" b="12104"/>
          <a:stretch/>
        </p:blipFill>
        <p:spPr bwMode="auto">
          <a:xfrm>
            <a:off x="1489898" y="0"/>
            <a:ext cx="9178102" cy="561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0288" r="12421" b="12211"/>
          <a:stretch/>
        </p:blipFill>
        <p:spPr bwMode="auto">
          <a:xfrm>
            <a:off x="1524000" y="0"/>
            <a:ext cx="914400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04928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The Anglo-Saxons pursue the Normans down the hill into a marshy area. William then seizes the opportunity and orders his knights to charge in and cut them down.</a:t>
            </a:r>
          </a:p>
        </p:txBody>
      </p:sp>
    </p:spTree>
    <p:extLst>
      <p:ext uri="{BB962C8B-B14F-4D97-AF65-F5344CB8AC3E}">
        <p14:creationId xmlns:p14="http://schemas.microsoft.com/office/powerpoint/2010/main" val="37178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0962" r="12531" b="11939"/>
          <a:stretch/>
        </p:blipFill>
        <p:spPr bwMode="auto">
          <a:xfrm>
            <a:off x="1524001" y="1"/>
            <a:ext cx="9144000" cy="56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39886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With these men dead – both armies pause and regroup. William decides to use this tactic (feigned-retreat). He uses it time and time again over several hours to weaken the shield wall.</a:t>
            </a:r>
          </a:p>
        </p:txBody>
      </p:sp>
    </p:spTree>
    <p:extLst>
      <p:ext uri="{BB962C8B-B14F-4D97-AF65-F5344CB8AC3E}">
        <p14:creationId xmlns:p14="http://schemas.microsoft.com/office/powerpoint/2010/main" val="2227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telegraph.co.uk/multimedia/archive/01945/hastings_194571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-11665"/>
            <a:ext cx="9178834" cy="57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39886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As day begins to fade – William plans his final big push. He orders his archers to fire up into the air in order to hit behind the shield wall.</a:t>
            </a:r>
          </a:p>
        </p:txBody>
      </p:sp>
    </p:spTree>
    <p:extLst>
      <p:ext uri="{BB962C8B-B14F-4D97-AF65-F5344CB8AC3E}">
        <p14:creationId xmlns:p14="http://schemas.microsoft.com/office/powerpoint/2010/main" val="26042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iggseyeclinic.files.wordpress.com/2015/01/harold_arrow_bayeux_tapestry_detail.jpeg?w=479&amp;h=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16"/>
            <a:ext cx="9277895" cy="52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247293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King Harold is hit by one of the arrows and dies. William then orders his entire army to charge the wall.</a:t>
            </a:r>
          </a:p>
        </p:txBody>
      </p:sp>
    </p:spTree>
    <p:extLst>
      <p:ext uri="{BB962C8B-B14F-4D97-AF65-F5344CB8AC3E}">
        <p14:creationId xmlns:p14="http://schemas.microsoft.com/office/powerpoint/2010/main" val="39702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ngelfire.com/mb2/battle_hastings_1066/clovellhastingsstit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05" y="0"/>
            <a:ext cx="9212693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318128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Britannic Bold" panose="020B0903060703020204" pitchFamily="34" charset="0"/>
              </a:rPr>
              <a:t>After hours of fighting, the Anglo-Saxon shield wall falls and William’s army cuts them down. Harold, his brothers and all their </a:t>
            </a:r>
            <a:r>
              <a:rPr lang="en-GB" sz="2400" dirty="0" err="1">
                <a:latin typeface="Britannic Bold" panose="020B0903060703020204" pitchFamily="34" charset="0"/>
              </a:rPr>
              <a:t>houscarls</a:t>
            </a:r>
            <a:r>
              <a:rPr lang="en-GB" sz="2400" dirty="0">
                <a:latin typeface="Britannic Bold" panose="020B0903060703020204" pitchFamily="34" charset="0"/>
              </a:rPr>
              <a:t> are killed. </a:t>
            </a:r>
          </a:p>
        </p:txBody>
      </p:sp>
    </p:spTree>
    <p:extLst>
      <p:ext uri="{BB962C8B-B14F-4D97-AF65-F5344CB8AC3E}">
        <p14:creationId xmlns:p14="http://schemas.microsoft.com/office/powerpoint/2010/main" val="36966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333501"/>
            <a:ext cx="64643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Whilst King Harold of England rested in York, William landed in Pevensey.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William’s army began to convert old Iron Age forts across the South Coast into motte and bailey castles.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 ordered his men to raid, pillage and burn across Wessex (called ‘harrying’)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news reached King Harold of the Norman invasion, he became enraged.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His mother and brother (</a:t>
            </a:r>
            <a:r>
              <a:rPr lang="en-GB" sz="2000" dirty="0" err="1" smtClean="0"/>
              <a:t>Gyrth</a:t>
            </a:r>
            <a:r>
              <a:rPr lang="en-GB" sz="2000" dirty="0" smtClean="0"/>
              <a:t>) pleaded with him to march to London and force William to come to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Instead, Harold rallied his army and decided to march to meet William in the south.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600" y="1028700"/>
            <a:ext cx="5613400" cy="499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" y="139701"/>
            <a:ext cx="6146800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happened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after </a:t>
            </a:r>
            <a:r>
              <a:rPr lang="en-GB" sz="3600" dirty="0" smtClean="0">
                <a:latin typeface="Franklin Gothic Demi Cond" panose="020B0706030402020204" pitchFamily="34" charset="0"/>
              </a:rPr>
              <a:t>Stamford Bridge?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5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03200"/>
            <a:ext cx="452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Three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282700"/>
            <a:ext cx="60833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Cut out the four diamond cards. </a:t>
            </a:r>
          </a:p>
          <a:p>
            <a:endParaRPr lang="en-GB" sz="2400" dirty="0"/>
          </a:p>
          <a:p>
            <a:r>
              <a:rPr lang="en-GB" sz="2400" dirty="0" smtClean="0"/>
              <a:t>On each, write down examples to explain how this factor helped William win. </a:t>
            </a:r>
          </a:p>
          <a:p>
            <a:endParaRPr lang="en-GB" sz="2400" dirty="0"/>
          </a:p>
          <a:p>
            <a:r>
              <a:rPr lang="en-GB" sz="2400" dirty="0" smtClean="0"/>
              <a:t>Now glue them into your book in order of importance. </a:t>
            </a:r>
          </a:p>
          <a:p>
            <a:endParaRPr lang="en-GB" sz="2400" dirty="0"/>
          </a:p>
          <a:p>
            <a:r>
              <a:rPr lang="en-GB" sz="2400" dirty="0" smtClean="0"/>
              <a:t>Most important at the top, least at the bottom!</a:t>
            </a:r>
          </a:p>
        </p:txBody>
      </p:sp>
      <p:pic>
        <p:nvPicPr>
          <p:cNvPr id="1026" name="Picture 2" descr="Image result for Diamond F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590559"/>
            <a:ext cx="515302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6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383" y="-101600"/>
            <a:ext cx="12825983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016000"/>
            <a:ext cx="56134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King Harold’s army met with the Normans at Battle, just north of Hastings.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Saxons arranged themselves in a shield wall atop Senlac Hill, cutting the Normans off from the main route to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William’s army was very strong, but was at a disadvantage as they had to charge up hill.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Normans had 800 mounted knights, and 7,000 soldiers. They were heavily armoured with chainmail.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Saxons numbered about 7,000 and were made up of </a:t>
            </a:r>
            <a:r>
              <a:rPr lang="en-GB" sz="2000" dirty="0" err="1" smtClean="0"/>
              <a:t>thegns</a:t>
            </a:r>
            <a:r>
              <a:rPr lang="en-GB" sz="2000" dirty="0" smtClean="0"/>
              <a:t>, </a:t>
            </a:r>
            <a:r>
              <a:rPr lang="en-GB" sz="2000" dirty="0" err="1" smtClean="0"/>
              <a:t>housecarls</a:t>
            </a:r>
            <a:r>
              <a:rPr lang="en-GB" sz="2000" dirty="0" smtClean="0"/>
              <a:t> and the </a:t>
            </a:r>
            <a:r>
              <a:rPr lang="en-GB" sz="2000" dirty="0" err="1" smtClean="0"/>
              <a:t>fyrd</a:t>
            </a:r>
            <a:r>
              <a:rPr lang="en-GB" sz="2000" dirty="0" smtClean="0"/>
              <a:t>. Many were fighting with no chainmail.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139700"/>
            <a:ext cx="626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Where</a:t>
            </a:r>
            <a:r>
              <a:rPr lang="en-GB" sz="4000" dirty="0" smtClean="0">
                <a:latin typeface="Franklin Gothic Demi Cond" panose="020B0706030402020204" pitchFamily="34" charset="0"/>
              </a:rPr>
              <a:t> did they meet?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598" y="139700"/>
            <a:ext cx="6141802" cy="368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598" y="3828380"/>
            <a:ext cx="4072211" cy="274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50" y="3828380"/>
            <a:ext cx="1719108" cy="30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nglish-heritage.org.uk/content/properties/1066-battle-of-hastings-abbey-and-battlefield/portico/battle-abbey-battlefield-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384142">
            <a:off x="4799856" y="1833569"/>
            <a:ext cx="3240360" cy="288032"/>
          </a:xfrm>
          <a:prstGeom prst="ellipse">
            <a:avLst/>
          </a:prstGeom>
          <a:solidFill>
            <a:srgbClr val="4F81BD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 rot="758123">
            <a:off x="2415858" y="5013843"/>
            <a:ext cx="3240360" cy="288032"/>
          </a:xfrm>
          <a:prstGeom prst="ellipse">
            <a:avLst/>
          </a:prstGeom>
          <a:solidFill>
            <a:srgbClr val="FF4747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29221" r="26345" b="13637"/>
          <a:stretch/>
        </p:blipFill>
        <p:spPr bwMode="auto">
          <a:xfrm>
            <a:off x="1484660" y="0"/>
            <a:ext cx="9210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96" y="19720"/>
            <a:ext cx="9077488" cy="68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8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03200"/>
            <a:ext cx="452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257300"/>
            <a:ext cx="656589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teacher will give you a diagram with both armies on it. </a:t>
            </a:r>
          </a:p>
          <a:p>
            <a:endParaRPr lang="en-GB" sz="2400" dirty="0"/>
          </a:p>
          <a:p>
            <a:r>
              <a:rPr lang="en-GB" sz="2400" dirty="0" smtClean="0"/>
              <a:t>For each, identify strengths and weaknesses of each!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59" t="20313" r="36433" b="10590"/>
          <a:stretch/>
        </p:blipFill>
        <p:spPr>
          <a:xfrm>
            <a:off x="6946900" y="0"/>
            <a:ext cx="5092701" cy="7013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3506738"/>
            <a:ext cx="66675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Blue groups</a:t>
            </a:r>
          </a:p>
          <a:p>
            <a:endParaRPr lang="en-GB" sz="2800" dirty="0"/>
          </a:p>
          <a:p>
            <a:r>
              <a:rPr lang="en-GB" sz="2800" dirty="0" smtClean="0"/>
              <a:t>- Should you need it, your teacher has provided with you a list of facts. You should categorise them into the correct column (e.g. an advantage or a disadvantage)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800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402836"/>
            <a:ext cx="5833291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At 9am, William ordered his archers to open fire on Harold’s shield wall.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As they were firing up hill, the damage was minimal.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Next, William’s infantry were ordered to charge the shield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Due to little damage, William then ordered his knights to charge the shield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For 3 hours, William’s infantry and knights charged the shield wall but it held strong.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midday, the Battle of Hastings was locked in a stalemate.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139700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happened</a:t>
            </a:r>
            <a:r>
              <a:rPr lang="en-GB" sz="4000" dirty="0" smtClean="0">
                <a:latin typeface="Franklin Gothic Demi Cond" panose="020B0706030402020204" pitchFamily="34" charset="0"/>
              </a:rPr>
              <a:t> during the battle?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467" y="139700"/>
            <a:ext cx="5715835" cy="372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6302467" y="3997234"/>
            <a:ext cx="5748409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775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Britannic Bold</vt:lpstr>
      <vt:lpstr>Calibri</vt:lpstr>
      <vt:lpstr>Calibri Light</vt:lpstr>
      <vt:lpstr>Franklin Gothic Demi Cond</vt:lpstr>
      <vt:lpstr>Office Theme</vt:lpstr>
      <vt:lpstr>Why was Duke William of Normandy victorious at Hastings in October 1066?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Duke William of Normandy victorious at Hastings in October 1066?</dc:title>
  <dc:creator>User</dc:creator>
  <cp:lastModifiedBy>User</cp:lastModifiedBy>
  <cp:revision>7</cp:revision>
  <dcterms:created xsi:type="dcterms:W3CDTF">2018-10-02T17:20:06Z</dcterms:created>
  <dcterms:modified xsi:type="dcterms:W3CDTF">2018-10-04T15:36:02Z</dcterms:modified>
</cp:coreProperties>
</file>