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2"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0589BA-D4AD-437C-90D5-3243E1290A23}"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FF53C-CEB9-4D40-898B-DF61D9218DEC}" type="slidenum">
              <a:rPr lang="en-GB" smtClean="0"/>
              <a:t>‹#›</a:t>
            </a:fld>
            <a:endParaRPr lang="en-GB"/>
          </a:p>
        </p:txBody>
      </p:sp>
    </p:spTree>
    <p:extLst>
      <p:ext uri="{BB962C8B-B14F-4D97-AF65-F5344CB8AC3E}">
        <p14:creationId xmlns:p14="http://schemas.microsoft.com/office/powerpoint/2010/main" val="264253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0589BA-D4AD-437C-90D5-3243E1290A23}"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FF53C-CEB9-4D40-898B-DF61D9218DEC}" type="slidenum">
              <a:rPr lang="en-GB" smtClean="0"/>
              <a:t>‹#›</a:t>
            </a:fld>
            <a:endParaRPr lang="en-GB"/>
          </a:p>
        </p:txBody>
      </p:sp>
    </p:spTree>
    <p:extLst>
      <p:ext uri="{BB962C8B-B14F-4D97-AF65-F5344CB8AC3E}">
        <p14:creationId xmlns:p14="http://schemas.microsoft.com/office/powerpoint/2010/main" val="363642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0589BA-D4AD-437C-90D5-3243E1290A23}"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FF53C-CEB9-4D40-898B-DF61D9218DEC}" type="slidenum">
              <a:rPr lang="en-GB" smtClean="0"/>
              <a:t>‹#›</a:t>
            </a:fld>
            <a:endParaRPr lang="en-GB"/>
          </a:p>
        </p:txBody>
      </p:sp>
    </p:spTree>
    <p:extLst>
      <p:ext uri="{BB962C8B-B14F-4D97-AF65-F5344CB8AC3E}">
        <p14:creationId xmlns:p14="http://schemas.microsoft.com/office/powerpoint/2010/main" val="94520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0589BA-D4AD-437C-90D5-3243E1290A23}"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FF53C-CEB9-4D40-898B-DF61D9218DEC}" type="slidenum">
              <a:rPr lang="en-GB" smtClean="0"/>
              <a:t>‹#›</a:t>
            </a:fld>
            <a:endParaRPr lang="en-GB"/>
          </a:p>
        </p:txBody>
      </p:sp>
    </p:spTree>
    <p:extLst>
      <p:ext uri="{BB962C8B-B14F-4D97-AF65-F5344CB8AC3E}">
        <p14:creationId xmlns:p14="http://schemas.microsoft.com/office/powerpoint/2010/main" val="345395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0589BA-D4AD-437C-90D5-3243E1290A23}"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FF53C-CEB9-4D40-898B-DF61D9218DEC}" type="slidenum">
              <a:rPr lang="en-GB" smtClean="0"/>
              <a:t>‹#›</a:t>
            </a:fld>
            <a:endParaRPr lang="en-GB"/>
          </a:p>
        </p:txBody>
      </p:sp>
    </p:spTree>
    <p:extLst>
      <p:ext uri="{BB962C8B-B14F-4D97-AF65-F5344CB8AC3E}">
        <p14:creationId xmlns:p14="http://schemas.microsoft.com/office/powerpoint/2010/main" val="404079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0589BA-D4AD-437C-90D5-3243E1290A23}" type="datetimeFigureOut">
              <a:rPr lang="en-GB" smtClean="0"/>
              <a:t>04/07/2019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FF53C-CEB9-4D40-898B-DF61D9218DEC}" type="slidenum">
              <a:rPr lang="en-GB" smtClean="0"/>
              <a:t>‹#›</a:t>
            </a:fld>
            <a:endParaRPr lang="en-GB"/>
          </a:p>
        </p:txBody>
      </p:sp>
    </p:spTree>
    <p:extLst>
      <p:ext uri="{BB962C8B-B14F-4D97-AF65-F5344CB8AC3E}">
        <p14:creationId xmlns:p14="http://schemas.microsoft.com/office/powerpoint/2010/main" val="352137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0589BA-D4AD-437C-90D5-3243E1290A23}" type="datetimeFigureOut">
              <a:rPr lang="en-GB" smtClean="0"/>
              <a:t>04/07/2019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8FF53C-CEB9-4D40-898B-DF61D9218DEC}" type="slidenum">
              <a:rPr lang="en-GB" smtClean="0"/>
              <a:t>‹#›</a:t>
            </a:fld>
            <a:endParaRPr lang="en-GB"/>
          </a:p>
        </p:txBody>
      </p:sp>
    </p:spTree>
    <p:extLst>
      <p:ext uri="{BB962C8B-B14F-4D97-AF65-F5344CB8AC3E}">
        <p14:creationId xmlns:p14="http://schemas.microsoft.com/office/powerpoint/2010/main" val="209761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0589BA-D4AD-437C-90D5-3243E1290A23}" type="datetimeFigureOut">
              <a:rPr lang="en-GB" smtClean="0"/>
              <a:t>04/07/2019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8FF53C-CEB9-4D40-898B-DF61D9218DEC}" type="slidenum">
              <a:rPr lang="en-GB" smtClean="0"/>
              <a:t>‹#›</a:t>
            </a:fld>
            <a:endParaRPr lang="en-GB"/>
          </a:p>
        </p:txBody>
      </p:sp>
    </p:spTree>
    <p:extLst>
      <p:ext uri="{BB962C8B-B14F-4D97-AF65-F5344CB8AC3E}">
        <p14:creationId xmlns:p14="http://schemas.microsoft.com/office/powerpoint/2010/main" val="8817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589BA-D4AD-437C-90D5-3243E1290A23}" type="datetimeFigureOut">
              <a:rPr lang="en-GB" smtClean="0"/>
              <a:t>04/07/2019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8FF53C-CEB9-4D40-898B-DF61D9218DEC}" type="slidenum">
              <a:rPr lang="en-GB" smtClean="0"/>
              <a:t>‹#›</a:t>
            </a:fld>
            <a:endParaRPr lang="en-GB"/>
          </a:p>
        </p:txBody>
      </p:sp>
    </p:spTree>
    <p:extLst>
      <p:ext uri="{BB962C8B-B14F-4D97-AF65-F5344CB8AC3E}">
        <p14:creationId xmlns:p14="http://schemas.microsoft.com/office/powerpoint/2010/main" val="370473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0589BA-D4AD-437C-90D5-3243E1290A23}" type="datetimeFigureOut">
              <a:rPr lang="en-GB" smtClean="0"/>
              <a:t>04/07/2019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FF53C-CEB9-4D40-898B-DF61D9218DEC}" type="slidenum">
              <a:rPr lang="en-GB" smtClean="0"/>
              <a:t>‹#›</a:t>
            </a:fld>
            <a:endParaRPr lang="en-GB"/>
          </a:p>
        </p:txBody>
      </p:sp>
    </p:spTree>
    <p:extLst>
      <p:ext uri="{BB962C8B-B14F-4D97-AF65-F5344CB8AC3E}">
        <p14:creationId xmlns:p14="http://schemas.microsoft.com/office/powerpoint/2010/main" val="373708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0589BA-D4AD-437C-90D5-3243E1290A23}" type="datetimeFigureOut">
              <a:rPr lang="en-GB" smtClean="0"/>
              <a:t>04/07/2019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FF53C-CEB9-4D40-898B-DF61D9218DEC}" type="slidenum">
              <a:rPr lang="en-GB" smtClean="0"/>
              <a:t>‹#›</a:t>
            </a:fld>
            <a:endParaRPr lang="en-GB"/>
          </a:p>
        </p:txBody>
      </p:sp>
    </p:spTree>
    <p:extLst>
      <p:ext uri="{BB962C8B-B14F-4D97-AF65-F5344CB8AC3E}">
        <p14:creationId xmlns:p14="http://schemas.microsoft.com/office/powerpoint/2010/main" val="213320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589BA-D4AD-437C-90D5-3243E1290A23}" type="datetimeFigureOut">
              <a:rPr lang="en-GB" smtClean="0"/>
              <a:t>04/07/2019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FF53C-CEB9-4D40-898B-DF61D9218DEC}" type="slidenum">
              <a:rPr lang="en-GB" smtClean="0"/>
              <a:t>‹#›</a:t>
            </a:fld>
            <a:endParaRPr lang="en-GB"/>
          </a:p>
        </p:txBody>
      </p:sp>
    </p:spTree>
    <p:extLst>
      <p:ext uri="{BB962C8B-B14F-4D97-AF65-F5344CB8AC3E}">
        <p14:creationId xmlns:p14="http://schemas.microsoft.com/office/powerpoint/2010/main" val="2639682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165100"/>
            <a:ext cx="11696700" cy="1549400"/>
          </a:xfrm>
        </p:spPr>
        <p:txBody>
          <a:bodyPr>
            <a:noAutofit/>
          </a:bodyPr>
          <a:lstStyle/>
          <a:p>
            <a:pPr algn="l"/>
            <a:r>
              <a:rPr lang="en-GB" sz="5400" u="sng" dirty="0" smtClean="0">
                <a:latin typeface="Franklin Gothic Demi Cond" panose="020B0706030402020204" pitchFamily="34" charset="0"/>
              </a:rPr>
              <a:t>Why did the church oppose the Nazis during the 1930s?</a:t>
            </a:r>
            <a:endParaRPr lang="en-GB" sz="5400" u="sng" dirty="0">
              <a:latin typeface="Franklin Gothic Demi Cond" panose="020B0706030402020204" pitchFamily="34" charset="0"/>
            </a:endParaRPr>
          </a:p>
        </p:txBody>
      </p:sp>
      <p:sp>
        <p:nvSpPr>
          <p:cNvPr id="4" name="Rectangle 3"/>
          <p:cNvSpPr/>
          <p:nvPr/>
        </p:nvSpPr>
        <p:spPr>
          <a:xfrm>
            <a:off x="6108700" y="1714500"/>
            <a:ext cx="5556250" cy="4401205"/>
          </a:xfrm>
          <a:prstGeom prst="rect">
            <a:avLst/>
          </a:prstGeom>
          <a:solidFill>
            <a:schemeClr val="bg1"/>
          </a:solidFill>
          <a:ln>
            <a:solidFill>
              <a:srgbClr val="FF0000"/>
            </a:solidFill>
          </a:ln>
        </p:spPr>
        <p:txBody>
          <a:bodyPr wrap="square">
            <a:spAutoFit/>
          </a:bodyPr>
          <a:lstStyle/>
          <a:p>
            <a:pPr algn="just"/>
            <a:r>
              <a:rPr lang="en-GB" sz="2800" b="1" dirty="0" smtClean="0"/>
              <a:t>Source A: Extract from a speech by Hitler in the Reichstag on the Enabling Law, March 1933. </a:t>
            </a:r>
            <a:endParaRPr lang="en-GB" sz="2800" dirty="0"/>
          </a:p>
          <a:p>
            <a:pPr algn="just"/>
            <a:r>
              <a:rPr lang="en-GB" sz="2800" dirty="0" smtClean="0"/>
              <a:t>Christianity is the unshakeable foundation of the moral and ethical life of our people. The National Government’s concern will be for cooperation of the Church with the State. It expects, however that (this) will meet</a:t>
            </a:r>
          </a:p>
        </p:txBody>
      </p:sp>
      <p:sp>
        <p:nvSpPr>
          <p:cNvPr id="5" name="TextBox 4"/>
          <p:cNvSpPr txBox="1"/>
          <p:nvPr/>
        </p:nvSpPr>
        <p:spPr>
          <a:xfrm>
            <a:off x="247650" y="4419600"/>
            <a:ext cx="5613400" cy="1815882"/>
          </a:xfrm>
          <a:prstGeom prst="rect">
            <a:avLst/>
          </a:prstGeom>
          <a:solidFill>
            <a:schemeClr val="accent1">
              <a:lumMod val="20000"/>
              <a:lumOff val="80000"/>
            </a:schemeClr>
          </a:solidFill>
        </p:spPr>
        <p:txBody>
          <a:bodyPr wrap="square" rtlCol="0">
            <a:spAutoFit/>
          </a:bodyPr>
          <a:lstStyle/>
          <a:p>
            <a:r>
              <a:rPr lang="en-GB" sz="2800" dirty="0" smtClean="0"/>
              <a:t>In this lesson, we will:</a:t>
            </a:r>
          </a:p>
          <a:p>
            <a:pPr marL="285750" indent="-285750">
              <a:buFont typeface="Arial" panose="020B0604020202020204" pitchFamily="34" charset="0"/>
              <a:buChar char="•"/>
            </a:pPr>
            <a:r>
              <a:rPr lang="en-GB" sz="2800" dirty="0" smtClean="0">
                <a:solidFill>
                  <a:srgbClr val="FF0000"/>
                </a:solidFill>
                <a:latin typeface="Franklin Gothic Demi Cond" panose="020B0706030402020204" pitchFamily="34" charset="0"/>
              </a:rPr>
              <a:t>Explain</a:t>
            </a:r>
            <a:r>
              <a:rPr lang="en-GB" sz="2800" dirty="0" smtClean="0">
                <a:latin typeface="Franklin Gothic Demi Cond" panose="020B0706030402020204" pitchFamily="34" charset="0"/>
              </a:rPr>
              <a:t> why the Church opposed the NSDAP in the 1930s.</a:t>
            </a:r>
          </a:p>
          <a:p>
            <a:pPr marL="285750" indent="-285750">
              <a:buFont typeface="Arial" panose="020B0604020202020204" pitchFamily="34" charset="0"/>
              <a:buChar char="•"/>
            </a:pPr>
            <a:r>
              <a:rPr lang="en-GB" sz="2800" dirty="0" smtClean="0">
                <a:solidFill>
                  <a:srgbClr val="FF0000"/>
                </a:solidFill>
                <a:latin typeface="Franklin Gothic Demi Cond" panose="020B0706030402020204" pitchFamily="34" charset="0"/>
              </a:rPr>
              <a:t>Describe</a:t>
            </a:r>
            <a:r>
              <a:rPr lang="en-GB" sz="2800" dirty="0" smtClean="0">
                <a:latin typeface="Franklin Gothic Demi Cond" panose="020B0706030402020204" pitchFamily="34" charset="0"/>
              </a:rPr>
              <a:t> how they opposed them</a:t>
            </a:r>
            <a:endParaRPr lang="en-GB" sz="2800" dirty="0">
              <a:latin typeface="Franklin Gothic Demi Cond" panose="020B0706030402020204" pitchFamily="34" charset="0"/>
            </a:endParaRPr>
          </a:p>
        </p:txBody>
      </p:sp>
      <p:sp>
        <p:nvSpPr>
          <p:cNvPr id="6" name="TextBox 5"/>
          <p:cNvSpPr txBox="1"/>
          <p:nvPr/>
        </p:nvSpPr>
        <p:spPr>
          <a:xfrm>
            <a:off x="247650" y="2006709"/>
            <a:ext cx="5613400" cy="1815882"/>
          </a:xfrm>
          <a:prstGeom prst="rect">
            <a:avLst/>
          </a:prstGeom>
          <a:solidFill>
            <a:schemeClr val="accent4">
              <a:lumMod val="40000"/>
              <a:lumOff val="60000"/>
            </a:schemeClr>
          </a:solidFill>
        </p:spPr>
        <p:txBody>
          <a:bodyPr wrap="square" rtlCol="0">
            <a:spAutoFit/>
          </a:bodyPr>
          <a:lstStyle/>
          <a:p>
            <a:r>
              <a:rPr lang="en-GB" sz="2800" dirty="0" smtClean="0"/>
              <a:t>DO NOW:</a:t>
            </a:r>
          </a:p>
          <a:p>
            <a:r>
              <a:rPr lang="en-GB" sz="2800" dirty="0" smtClean="0">
                <a:latin typeface="Franklin Gothic Demi Cond" panose="020B0706030402020204" pitchFamily="34" charset="0"/>
              </a:rPr>
              <a:t>What can we infer from Source A about the Nazis and religion in 1930s Germany?</a:t>
            </a:r>
            <a:endParaRPr lang="en-GB" sz="2800" dirty="0">
              <a:latin typeface="Franklin Gothic Demi Cond" panose="020B0706030402020204" pitchFamily="34" charset="0"/>
            </a:endParaRPr>
          </a:p>
        </p:txBody>
      </p:sp>
    </p:spTree>
    <p:extLst>
      <p:ext uri="{BB962C8B-B14F-4D97-AF65-F5344CB8AC3E}">
        <p14:creationId xmlns:p14="http://schemas.microsoft.com/office/powerpoint/2010/main" val="401372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1098688"/>
            <a:ext cx="5283200" cy="5262979"/>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sz="2400" dirty="0" smtClean="0"/>
              <a:t>Christianity clashed with the ideas of Nazism.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The NSDAP preached strength through violence and racialism. Christianity preached tolerance, peace and respect for all people.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Catholics owed allegiance to the Pope, rather than to the state.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Catholic schools were separate and taught Catholic ideas rather than Nazi ideas</a:t>
            </a:r>
            <a:r>
              <a:rPr lang="en-GB" sz="2400" dirty="0"/>
              <a:t>.</a:t>
            </a:r>
            <a:endParaRPr lang="en-GB" sz="2400" dirty="0" smtClean="0"/>
          </a:p>
        </p:txBody>
      </p:sp>
      <p:sp>
        <p:nvSpPr>
          <p:cNvPr id="3" name="TextBox 2"/>
          <p:cNvSpPr txBox="1"/>
          <p:nvPr/>
        </p:nvSpPr>
        <p:spPr>
          <a:xfrm>
            <a:off x="228600" y="88900"/>
            <a:ext cx="5778500" cy="830997"/>
          </a:xfrm>
          <a:prstGeom prst="rect">
            <a:avLst/>
          </a:prstGeom>
          <a:noFill/>
        </p:spPr>
        <p:txBody>
          <a:bodyPr wrap="square" rtlCol="0">
            <a:spAutoFit/>
          </a:bodyPr>
          <a:lstStyle/>
          <a:p>
            <a:r>
              <a:rPr lang="en-GB" sz="4800" dirty="0" smtClean="0">
                <a:latin typeface="Franklin Gothic Demi Cond" panose="020B0706030402020204" pitchFamily="34" charset="0"/>
              </a:rPr>
              <a:t>Doomed from the start?</a:t>
            </a:r>
            <a:endParaRPr lang="en-GB" sz="4800" dirty="0">
              <a:latin typeface="Franklin Gothic Demi Cond" panose="020B0706030402020204" pitchFamily="34" charset="0"/>
            </a:endParaRPr>
          </a:p>
        </p:txBody>
      </p:sp>
      <p:pic>
        <p:nvPicPr>
          <p:cNvPr id="4" name="Picture 3"/>
          <p:cNvPicPr>
            <a:picLocks noChangeAspect="1"/>
          </p:cNvPicPr>
          <p:nvPr/>
        </p:nvPicPr>
        <p:blipFill>
          <a:blip r:embed="rId2"/>
          <a:stretch>
            <a:fillRect/>
          </a:stretch>
        </p:blipFill>
        <p:spPr>
          <a:xfrm>
            <a:off x="5861050" y="241300"/>
            <a:ext cx="6013450" cy="4236749"/>
          </a:xfrm>
          <a:prstGeom prst="rect">
            <a:avLst/>
          </a:prstGeom>
        </p:spPr>
      </p:pic>
      <p:pic>
        <p:nvPicPr>
          <p:cNvPr id="5" name="Picture 4"/>
          <p:cNvPicPr>
            <a:picLocks noChangeAspect="1"/>
          </p:cNvPicPr>
          <p:nvPr/>
        </p:nvPicPr>
        <p:blipFill>
          <a:blip r:embed="rId3"/>
          <a:stretch>
            <a:fillRect/>
          </a:stretch>
        </p:blipFill>
        <p:spPr>
          <a:xfrm>
            <a:off x="6097587" y="3603625"/>
            <a:ext cx="5776913" cy="3656274"/>
          </a:xfrm>
          <a:prstGeom prst="rect">
            <a:avLst/>
          </a:prstGeom>
        </p:spPr>
      </p:pic>
    </p:spTree>
    <p:extLst>
      <p:ext uri="{BB962C8B-B14F-4D97-AF65-F5344CB8AC3E}">
        <p14:creationId xmlns:p14="http://schemas.microsoft.com/office/powerpoint/2010/main" val="306181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299858"/>
            <a:ext cx="2869534" cy="3539430"/>
          </a:xfrm>
          <a:prstGeom prst="rect">
            <a:avLst/>
          </a:prstGeom>
        </p:spPr>
        <p:txBody>
          <a:bodyPr wrap="square">
            <a:spAutoFit/>
          </a:bodyPr>
          <a:lstStyle/>
          <a:p>
            <a:r>
              <a:rPr lang="en-GB" sz="2800" dirty="0">
                <a:solidFill>
                  <a:srgbClr val="FF0000"/>
                </a:solidFill>
              </a:rPr>
              <a:t>The Nazis places importance on marriage, family and moral values. Most Christians also believed in the importance of </a:t>
            </a:r>
            <a:r>
              <a:rPr lang="en-GB" sz="2800" dirty="0" smtClean="0">
                <a:solidFill>
                  <a:srgbClr val="FF0000"/>
                </a:solidFill>
              </a:rPr>
              <a:t>these</a:t>
            </a:r>
            <a:endParaRPr lang="en-GB" sz="2800" dirty="0">
              <a:solidFill>
                <a:srgbClr val="FF0000"/>
              </a:solidFill>
            </a:endParaRPr>
          </a:p>
        </p:txBody>
      </p:sp>
      <p:sp>
        <p:nvSpPr>
          <p:cNvPr id="3" name="Rectangle 2"/>
          <p:cNvSpPr/>
          <p:nvPr/>
        </p:nvSpPr>
        <p:spPr>
          <a:xfrm>
            <a:off x="7874000" y="903237"/>
            <a:ext cx="4089400" cy="2246769"/>
          </a:xfrm>
          <a:prstGeom prst="rect">
            <a:avLst/>
          </a:prstGeom>
        </p:spPr>
        <p:txBody>
          <a:bodyPr wrap="square">
            <a:spAutoFit/>
          </a:bodyPr>
          <a:lstStyle/>
          <a:p>
            <a:r>
              <a:rPr lang="en-GB" sz="2800" dirty="0" smtClean="0">
                <a:solidFill>
                  <a:srgbClr val="FF0000"/>
                </a:solidFill>
              </a:rPr>
              <a:t>Christians feared communism because it was anti-religious, and Hitler promised to destroy communism.</a:t>
            </a:r>
            <a:endParaRPr lang="en-GB" sz="2800" dirty="0">
              <a:solidFill>
                <a:srgbClr val="FF0000"/>
              </a:solidFill>
            </a:endParaRPr>
          </a:p>
        </p:txBody>
      </p:sp>
      <p:sp>
        <p:nvSpPr>
          <p:cNvPr id="6" name="Rectangle 5"/>
          <p:cNvSpPr/>
          <p:nvPr/>
        </p:nvSpPr>
        <p:spPr>
          <a:xfrm>
            <a:off x="406400" y="5755669"/>
            <a:ext cx="11404600" cy="954107"/>
          </a:xfrm>
          <a:prstGeom prst="rect">
            <a:avLst/>
          </a:prstGeom>
        </p:spPr>
        <p:txBody>
          <a:bodyPr wrap="square">
            <a:spAutoFit/>
          </a:bodyPr>
          <a:lstStyle/>
          <a:p>
            <a:r>
              <a:rPr lang="en-GB" sz="2800" dirty="0" smtClean="0">
                <a:solidFill>
                  <a:srgbClr val="FF0000"/>
                </a:solidFill>
              </a:rPr>
              <a:t>Hitler and Pope Pius XI signed a concordant – Hitler would grant freedom of worship for Catholics and Catholic schools.</a:t>
            </a:r>
            <a:endParaRPr lang="en-GB" sz="2800" dirty="0">
              <a:solidFill>
                <a:srgbClr val="FF0000"/>
              </a:solidFill>
            </a:endParaRPr>
          </a:p>
        </p:txBody>
      </p:sp>
      <p:sp>
        <p:nvSpPr>
          <p:cNvPr id="5" name="Rectangle 4"/>
          <p:cNvSpPr/>
          <p:nvPr/>
        </p:nvSpPr>
        <p:spPr>
          <a:xfrm>
            <a:off x="3390234" y="4470450"/>
            <a:ext cx="4089400" cy="954107"/>
          </a:xfrm>
          <a:prstGeom prst="rect">
            <a:avLst/>
          </a:prstGeom>
          <a:solidFill>
            <a:schemeClr val="accent1">
              <a:lumMod val="40000"/>
              <a:lumOff val="60000"/>
            </a:schemeClr>
          </a:solidFill>
        </p:spPr>
        <p:txBody>
          <a:bodyPr wrap="square">
            <a:spAutoFit/>
          </a:bodyPr>
          <a:lstStyle/>
          <a:p>
            <a:pPr algn="ctr"/>
            <a:r>
              <a:rPr lang="en-GB" sz="2800" dirty="0" smtClean="0">
                <a:latin typeface="Franklin Gothic Demi Cond" panose="020B0706030402020204" pitchFamily="34" charset="0"/>
              </a:rPr>
              <a:t>Why did some Christians support the NSDAP?</a:t>
            </a:r>
            <a:endParaRPr lang="en-GB" sz="2800" dirty="0">
              <a:latin typeface="Franklin Gothic Demi Cond" panose="020B0706030402020204" pitchFamily="34" charset="0"/>
            </a:endParaRPr>
          </a:p>
        </p:txBody>
      </p:sp>
      <p:pic>
        <p:nvPicPr>
          <p:cNvPr id="4" name="Picture 3"/>
          <p:cNvPicPr>
            <a:picLocks noChangeAspect="1"/>
          </p:cNvPicPr>
          <p:nvPr/>
        </p:nvPicPr>
        <p:blipFill rotWithShape="1">
          <a:blip r:embed="rId2"/>
          <a:srcRect b="21696"/>
          <a:stretch/>
        </p:blipFill>
        <p:spPr>
          <a:xfrm>
            <a:off x="3378200" y="1258887"/>
            <a:ext cx="4101434" cy="3211563"/>
          </a:xfrm>
          <a:prstGeom prst="rect">
            <a:avLst/>
          </a:prstGeom>
        </p:spPr>
      </p:pic>
    </p:spTree>
    <p:extLst>
      <p:ext uri="{BB962C8B-B14F-4D97-AF65-F5344CB8AC3E}">
        <p14:creationId xmlns:p14="http://schemas.microsoft.com/office/powerpoint/2010/main" val="180050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 y="457200"/>
            <a:ext cx="5880100" cy="6001643"/>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Throughout the 1930s, Catholic priests were arrested and sent to concentration camps.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All Catholic schools were either closed or converted into state schools.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Catholic youth groups were banned (replaced by the Hitler Youth after 1939)</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In reaction, Pope Pius XI issued a statement which attacked the Nazis in 1937 (‘With Burning Anxiety’)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Eventually over 400 Catholic Priests were sent to Dachau.</a:t>
            </a:r>
            <a:endParaRPr lang="en-GB" sz="2400" dirty="0"/>
          </a:p>
        </p:txBody>
      </p:sp>
      <p:pic>
        <p:nvPicPr>
          <p:cNvPr id="2" name="Picture 1"/>
          <p:cNvPicPr>
            <a:picLocks noChangeAspect="1"/>
          </p:cNvPicPr>
          <p:nvPr/>
        </p:nvPicPr>
        <p:blipFill>
          <a:blip r:embed="rId2"/>
          <a:stretch>
            <a:fillRect/>
          </a:stretch>
        </p:blipFill>
        <p:spPr>
          <a:xfrm>
            <a:off x="6465887" y="155575"/>
            <a:ext cx="5281613" cy="7485200"/>
          </a:xfrm>
          <a:prstGeom prst="rect">
            <a:avLst/>
          </a:prstGeom>
        </p:spPr>
      </p:pic>
    </p:spTree>
    <p:extLst>
      <p:ext uri="{BB962C8B-B14F-4D97-AF65-F5344CB8AC3E}">
        <p14:creationId xmlns:p14="http://schemas.microsoft.com/office/powerpoint/2010/main" val="15012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13541"/>
            <a:ext cx="6096000" cy="6370975"/>
          </a:xfrm>
          <a:prstGeom prst="rect">
            <a:avLst/>
          </a:prstGeom>
          <a:solidFill>
            <a:schemeClr val="accent1">
              <a:lumMod val="20000"/>
              <a:lumOff val="80000"/>
            </a:schemeClr>
          </a:solidFill>
        </p:spPr>
        <p:txBody>
          <a:bodyPr>
            <a:spAutoFit/>
          </a:bodyPr>
          <a:lstStyle/>
          <a:p>
            <a:pPr marL="285750" indent="-285750">
              <a:buFont typeface="Arial" panose="020B0604020202020204" pitchFamily="34" charset="0"/>
              <a:buChar char="•"/>
            </a:pPr>
            <a:r>
              <a:rPr lang="en-GB" sz="2400" dirty="0" smtClean="0"/>
              <a:t>To control Protestants, the Nazis united all their churches to form the ‘Reich Church’.</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It was led by Ludwig Muller (Reich Bishop of Germany)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Only pastors who supported Nazi ideas were allowed to keep working.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Swastikas were introduced to all Reich churches.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Jews were banned from being baptised Christian.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The Old Testament was banned (link to Jewish teachings)</a:t>
            </a:r>
          </a:p>
        </p:txBody>
      </p:sp>
      <p:pic>
        <p:nvPicPr>
          <p:cNvPr id="3" name="Picture 2"/>
          <p:cNvPicPr>
            <a:picLocks noChangeAspect="1"/>
          </p:cNvPicPr>
          <p:nvPr/>
        </p:nvPicPr>
        <p:blipFill rotWithShape="1">
          <a:blip r:embed="rId2"/>
          <a:srcRect b="9433"/>
          <a:stretch/>
        </p:blipFill>
        <p:spPr>
          <a:xfrm>
            <a:off x="6586483" y="142089"/>
            <a:ext cx="5425767" cy="3350411"/>
          </a:xfrm>
          <a:prstGeom prst="rect">
            <a:avLst/>
          </a:prstGeom>
        </p:spPr>
      </p:pic>
      <p:pic>
        <p:nvPicPr>
          <p:cNvPr id="4" name="Picture 3"/>
          <p:cNvPicPr>
            <a:picLocks noChangeAspect="1"/>
          </p:cNvPicPr>
          <p:nvPr/>
        </p:nvPicPr>
        <p:blipFill rotWithShape="1">
          <a:blip r:embed="rId3"/>
          <a:srcRect b="16779"/>
          <a:stretch/>
        </p:blipFill>
        <p:spPr>
          <a:xfrm>
            <a:off x="6586484" y="3617110"/>
            <a:ext cx="5524965" cy="3149601"/>
          </a:xfrm>
          <a:prstGeom prst="rect">
            <a:avLst/>
          </a:prstGeom>
        </p:spPr>
      </p:pic>
    </p:spTree>
    <p:extLst>
      <p:ext uri="{BB962C8B-B14F-4D97-AF65-F5344CB8AC3E}">
        <p14:creationId xmlns:p14="http://schemas.microsoft.com/office/powerpoint/2010/main" val="3150061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674" y="2241121"/>
            <a:ext cx="4937125" cy="4616879"/>
          </a:xfrm>
          <a:prstGeom prst="rect">
            <a:avLst/>
          </a:prstGeom>
        </p:spPr>
      </p:pic>
      <p:sp>
        <p:nvSpPr>
          <p:cNvPr id="3" name="TextBox 2"/>
          <p:cNvSpPr txBox="1"/>
          <p:nvPr/>
        </p:nvSpPr>
        <p:spPr>
          <a:xfrm>
            <a:off x="5270500" y="1499944"/>
            <a:ext cx="6756400" cy="3539430"/>
          </a:xfrm>
          <a:prstGeom prst="rect">
            <a:avLst/>
          </a:prstGeom>
          <a:noFill/>
          <a:ln>
            <a:solidFill>
              <a:srgbClr val="FF0000"/>
            </a:solidFill>
          </a:ln>
        </p:spPr>
        <p:txBody>
          <a:bodyPr wrap="square" rtlCol="0">
            <a:spAutoFit/>
          </a:bodyPr>
          <a:lstStyle/>
          <a:p>
            <a:pPr marL="342900" indent="-342900">
              <a:buFont typeface="+mj-lt"/>
              <a:buAutoNum type="arabicPeriod"/>
            </a:pPr>
            <a:r>
              <a:rPr lang="en-GB" sz="2800" dirty="0" smtClean="0"/>
              <a:t>What is this cartoon trying to say about religion in Nazi Germany?</a:t>
            </a:r>
          </a:p>
          <a:p>
            <a:pPr marL="342900" indent="-342900">
              <a:buFont typeface="+mj-lt"/>
              <a:buAutoNum type="arabicPeriod"/>
            </a:pPr>
            <a:endParaRPr lang="en-GB" sz="2800" dirty="0"/>
          </a:p>
          <a:p>
            <a:pPr marL="342900" indent="-342900">
              <a:buFont typeface="+mj-lt"/>
              <a:buAutoNum type="arabicPeriod"/>
            </a:pPr>
            <a:r>
              <a:rPr lang="en-GB" sz="2800" dirty="0" smtClean="0"/>
              <a:t>Provide evidence from the source to support this.</a:t>
            </a:r>
          </a:p>
          <a:p>
            <a:pPr marL="342900" indent="-342900">
              <a:buFont typeface="+mj-lt"/>
              <a:buAutoNum type="arabicPeriod"/>
            </a:pPr>
            <a:endParaRPr lang="en-GB" sz="2800" dirty="0"/>
          </a:p>
          <a:p>
            <a:pPr marL="342900" indent="-342900">
              <a:buFont typeface="+mj-lt"/>
              <a:buAutoNum type="arabicPeriod"/>
            </a:pPr>
            <a:r>
              <a:rPr lang="en-GB" sz="2800" dirty="0" smtClean="0"/>
              <a:t>Provide examples from 1930s Germany to support this interpretation. </a:t>
            </a:r>
            <a:endParaRPr lang="en-GB" sz="2800" dirty="0"/>
          </a:p>
        </p:txBody>
      </p:sp>
      <p:sp>
        <p:nvSpPr>
          <p:cNvPr id="4" name="TextBox 3"/>
          <p:cNvSpPr txBox="1"/>
          <p:nvPr/>
        </p:nvSpPr>
        <p:spPr>
          <a:xfrm>
            <a:off x="5270500" y="5191553"/>
            <a:ext cx="6756400" cy="1384995"/>
          </a:xfrm>
          <a:prstGeom prst="rect">
            <a:avLst/>
          </a:prstGeom>
          <a:solidFill>
            <a:srgbClr val="FFFF00"/>
          </a:solidFill>
          <a:ln>
            <a:solidFill>
              <a:srgbClr val="FFFF00"/>
            </a:solidFill>
          </a:ln>
        </p:spPr>
        <p:txBody>
          <a:bodyPr wrap="square" rtlCol="0">
            <a:spAutoFit/>
          </a:bodyPr>
          <a:lstStyle/>
          <a:p>
            <a:r>
              <a:rPr lang="en-GB" sz="2800" dirty="0" smtClean="0">
                <a:latin typeface="Franklin Gothic Demi Cond" panose="020B0706030402020204" pitchFamily="34" charset="0"/>
              </a:rPr>
              <a:t>Stretch Challenge:</a:t>
            </a:r>
            <a:endParaRPr lang="en-GB" sz="2800" dirty="0">
              <a:latin typeface="Franklin Gothic Demi Cond" panose="020B0706030402020204" pitchFamily="34" charset="0"/>
            </a:endParaRPr>
          </a:p>
          <a:p>
            <a:r>
              <a:rPr lang="en-GB" sz="2800" dirty="0" smtClean="0"/>
              <a:t>What evidence is there that </a:t>
            </a:r>
            <a:r>
              <a:rPr lang="en-GB" sz="2800" dirty="0" err="1" smtClean="0"/>
              <a:t>Zec</a:t>
            </a:r>
            <a:r>
              <a:rPr lang="en-GB" sz="2800" dirty="0" smtClean="0"/>
              <a:t> was critical of Fascism? </a:t>
            </a:r>
            <a:endParaRPr lang="en-GB" sz="2800" dirty="0"/>
          </a:p>
        </p:txBody>
      </p:sp>
      <p:sp>
        <p:nvSpPr>
          <p:cNvPr id="5" name="TextBox 4"/>
          <p:cNvSpPr txBox="1"/>
          <p:nvPr/>
        </p:nvSpPr>
        <p:spPr>
          <a:xfrm>
            <a:off x="193674" y="1410124"/>
            <a:ext cx="4746626" cy="830997"/>
          </a:xfrm>
          <a:prstGeom prst="rect">
            <a:avLst/>
          </a:prstGeom>
          <a:solidFill>
            <a:schemeClr val="accent1">
              <a:lumMod val="60000"/>
              <a:lumOff val="40000"/>
            </a:schemeClr>
          </a:solidFill>
          <a:ln>
            <a:solidFill>
              <a:srgbClr val="FFFF00"/>
            </a:solidFill>
          </a:ln>
        </p:spPr>
        <p:txBody>
          <a:bodyPr wrap="square" rtlCol="0">
            <a:spAutoFit/>
          </a:bodyPr>
          <a:lstStyle/>
          <a:p>
            <a:r>
              <a:rPr lang="en-GB" sz="2400" dirty="0" smtClean="0">
                <a:latin typeface="Franklin Gothic Demi Cond" panose="020B0706030402020204" pitchFamily="34" charset="0"/>
              </a:rPr>
              <a:t>Source A: Cartoon drawn by British cartoonist Phillip </a:t>
            </a:r>
            <a:r>
              <a:rPr lang="en-GB" sz="2400" dirty="0" err="1" smtClean="0">
                <a:latin typeface="Franklin Gothic Demi Cond" panose="020B0706030402020204" pitchFamily="34" charset="0"/>
              </a:rPr>
              <a:t>Zec</a:t>
            </a:r>
            <a:r>
              <a:rPr lang="en-GB" sz="2400" dirty="0" smtClean="0">
                <a:latin typeface="Franklin Gothic Demi Cond" panose="020B0706030402020204" pitchFamily="34" charset="0"/>
              </a:rPr>
              <a:t> </a:t>
            </a:r>
            <a:r>
              <a:rPr lang="en-GB" sz="2400" dirty="0" smtClean="0">
                <a:latin typeface="Franklin Gothic Demi Cond" panose="020B0706030402020204" pitchFamily="34" charset="0"/>
              </a:rPr>
              <a:t>in 1935</a:t>
            </a:r>
            <a:endParaRPr lang="en-GB" sz="2400" dirty="0"/>
          </a:p>
        </p:txBody>
      </p:sp>
      <p:sp>
        <p:nvSpPr>
          <p:cNvPr id="6" name="TextBox 5"/>
          <p:cNvSpPr txBox="1"/>
          <p:nvPr/>
        </p:nvSpPr>
        <p:spPr>
          <a:xfrm>
            <a:off x="193674" y="203200"/>
            <a:ext cx="6359526" cy="1107996"/>
          </a:xfrm>
          <a:prstGeom prst="rect">
            <a:avLst/>
          </a:prstGeom>
          <a:noFill/>
        </p:spPr>
        <p:txBody>
          <a:bodyPr wrap="square" rtlCol="0">
            <a:spAutoFit/>
          </a:bodyPr>
          <a:lstStyle/>
          <a:p>
            <a:r>
              <a:rPr lang="en-GB" sz="6600" dirty="0" smtClean="0">
                <a:latin typeface="Franklin Gothic Demi Cond" panose="020B0706030402020204" pitchFamily="34" charset="0"/>
              </a:rPr>
              <a:t>Learning Task </a:t>
            </a:r>
            <a:r>
              <a:rPr lang="en-GB" sz="6600" dirty="0" smtClean="0">
                <a:solidFill>
                  <a:srgbClr val="FF0000"/>
                </a:solidFill>
                <a:latin typeface="Franklin Gothic Demi Cond" panose="020B0706030402020204" pitchFamily="34" charset="0"/>
              </a:rPr>
              <a:t>One</a:t>
            </a:r>
            <a:endParaRPr lang="en-GB" sz="6600" dirty="0">
              <a:solidFill>
                <a:srgbClr val="FF0000"/>
              </a:solidFill>
              <a:latin typeface="Franklin Gothic Demi Cond" panose="020B0706030402020204" pitchFamily="34" charset="0"/>
            </a:endParaRPr>
          </a:p>
        </p:txBody>
      </p:sp>
      <p:sp>
        <p:nvSpPr>
          <p:cNvPr id="7" name="TextBox 6"/>
          <p:cNvSpPr txBox="1"/>
          <p:nvPr/>
        </p:nvSpPr>
        <p:spPr>
          <a:xfrm>
            <a:off x="6848474" y="147436"/>
            <a:ext cx="5089526" cy="1200329"/>
          </a:xfrm>
          <a:prstGeom prst="rect">
            <a:avLst/>
          </a:prstGeom>
          <a:solidFill>
            <a:srgbClr val="00B0F0"/>
          </a:solidFill>
        </p:spPr>
        <p:txBody>
          <a:bodyPr wrap="square" rtlCol="0">
            <a:spAutoFit/>
          </a:bodyPr>
          <a:lstStyle/>
          <a:p>
            <a:r>
              <a:rPr lang="en-GB" sz="3600" dirty="0" smtClean="0">
                <a:latin typeface="Franklin Gothic Demi Cond" panose="020B0706030402020204" pitchFamily="34" charset="0"/>
              </a:rPr>
              <a:t>I can </a:t>
            </a:r>
            <a:r>
              <a:rPr lang="en-GB" sz="3600" dirty="0" smtClean="0">
                <a:solidFill>
                  <a:srgbClr val="FF0000"/>
                </a:solidFill>
                <a:latin typeface="Franklin Gothic Demi Cond" panose="020B0706030402020204" pitchFamily="34" charset="0"/>
              </a:rPr>
              <a:t>explain</a:t>
            </a:r>
            <a:r>
              <a:rPr lang="en-GB" sz="3600" dirty="0" smtClean="0">
                <a:latin typeface="Franklin Gothic Demi Cond" panose="020B0706030402020204" pitchFamily="34" charset="0"/>
              </a:rPr>
              <a:t> why Christians opposed the Nazis</a:t>
            </a:r>
            <a:endParaRPr lang="en-GB" sz="3600" dirty="0">
              <a:solidFill>
                <a:srgbClr val="FF0000"/>
              </a:solidFill>
              <a:latin typeface="Franklin Gothic Demi Cond" panose="020B0706030402020204" pitchFamily="34" charset="0"/>
            </a:endParaRPr>
          </a:p>
        </p:txBody>
      </p:sp>
    </p:spTree>
    <p:extLst>
      <p:ext uri="{BB962C8B-B14F-4D97-AF65-F5344CB8AC3E}">
        <p14:creationId xmlns:p14="http://schemas.microsoft.com/office/powerpoint/2010/main" val="3060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762" y="1508541"/>
            <a:ext cx="6227763" cy="5016758"/>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sz="2000" dirty="0" smtClean="0"/>
              <a:t>In 1933, a group of Protestant pastors, including Martin </a:t>
            </a:r>
            <a:r>
              <a:rPr lang="en-GB" sz="2000" dirty="0" err="1" smtClean="0"/>
              <a:t>Niemöller</a:t>
            </a:r>
            <a:r>
              <a:rPr lang="en-GB" sz="2000" dirty="0" smtClean="0"/>
              <a:t>, set up the Pastors’ Emergency League (PEL).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They opposed two key aspects of Nazi treatment of Protestant Churches in Germany. (The joining of regional churches into one national German Christian Church. Nazi attempts to stop Jews becoming Christians)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In 1934 they set up the ‘Confessing Church’ which saw 6,000 people join.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In their sermons, they attacked the Nazis.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Over 800 pastors were arrested and sent to concentration camps for this.</a:t>
            </a:r>
          </a:p>
        </p:txBody>
      </p:sp>
      <p:pic>
        <p:nvPicPr>
          <p:cNvPr id="3" name="Picture 2"/>
          <p:cNvPicPr>
            <a:picLocks noChangeAspect="1"/>
          </p:cNvPicPr>
          <p:nvPr/>
        </p:nvPicPr>
        <p:blipFill rotWithShape="1">
          <a:blip r:embed="rId2"/>
          <a:srcRect t="56810"/>
          <a:stretch/>
        </p:blipFill>
        <p:spPr>
          <a:xfrm>
            <a:off x="6404696" y="4651513"/>
            <a:ext cx="5535513" cy="2037062"/>
          </a:xfrm>
          <a:prstGeom prst="rect">
            <a:avLst/>
          </a:prstGeom>
        </p:spPr>
      </p:pic>
      <p:pic>
        <p:nvPicPr>
          <p:cNvPr id="4" name="Picture 3"/>
          <p:cNvPicPr>
            <a:picLocks noChangeAspect="1"/>
          </p:cNvPicPr>
          <p:nvPr/>
        </p:nvPicPr>
        <p:blipFill rotWithShape="1">
          <a:blip r:embed="rId3"/>
          <a:srcRect b="23810"/>
          <a:stretch/>
        </p:blipFill>
        <p:spPr>
          <a:xfrm>
            <a:off x="6404696" y="-39756"/>
            <a:ext cx="5560103" cy="4479233"/>
          </a:xfrm>
          <a:prstGeom prst="rect">
            <a:avLst/>
          </a:prstGeom>
        </p:spPr>
      </p:pic>
      <p:sp>
        <p:nvSpPr>
          <p:cNvPr id="5" name="TextBox 4"/>
          <p:cNvSpPr txBox="1"/>
          <p:nvPr/>
        </p:nvSpPr>
        <p:spPr>
          <a:xfrm>
            <a:off x="-1" y="-61119"/>
            <a:ext cx="6904383" cy="1569660"/>
          </a:xfrm>
          <a:prstGeom prst="rect">
            <a:avLst/>
          </a:prstGeom>
          <a:noFill/>
        </p:spPr>
        <p:txBody>
          <a:bodyPr wrap="square" rtlCol="0">
            <a:spAutoFit/>
          </a:bodyPr>
          <a:lstStyle/>
          <a:p>
            <a:r>
              <a:rPr lang="en-GB" sz="4800" dirty="0" smtClean="0">
                <a:latin typeface="Franklin Gothic Demi Cond" panose="020B0706030402020204" pitchFamily="34" charset="0"/>
              </a:rPr>
              <a:t>How did German Protestants resist?</a:t>
            </a:r>
            <a:endParaRPr lang="en-GB" sz="4800" dirty="0">
              <a:solidFill>
                <a:srgbClr val="FF0000"/>
              </a:solidFill>
              <a:latin typeface="Franklin Gothic Demi Cond" panose="020B0706030402020204" pitchFamily="34" charset="0"/>
            </a:endParaRPr>
          </a:p>
        </p:txBody>
      </p:sp>
    </p:spTree>
    <p:extLst>
      <p:ext uri="{BB962C8B-B14F-4D97-AF65-F5344CB8AC3E}">
        <p14:creationId xmlns:p14="http://schemas.microsoft.com/office/powerpoint/2010/main" val="2062747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 y="1114316"/>
            <a:ext cx="5588000" cy="5632311"/>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sz="2000" dirty="0" smtClean="0"/>
              <a:t>Served in First World War as a U-boat commander.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Trained as a pastor in 1920.</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Was critical of the Weimar Government in the 1920s.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Voted for the Nazis in 1924 and 1933.</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 Gestapo bugged his phone in 1934, which turned him against them.</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He spoke out against them and was arrested constantly between 1934 and 1937.</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Between 1937 and 1945 he was imprisoned for ‘treason’</a:t>
            </a:r>
            <a:endParaRPr lang="en-GB" sz="2000" dirty="0"/>
          </a:p>
        </p:txBody>
      </p:sp>
      <p:sp>
        <p:nvSpPr>
          <p:cNvPr id="3" name="Rectangle 2"/>
          <p:cNvSpPr/>
          <p:nvPr/>
        </p:nvSpPr>
        <p:spPr>
          <a:xfrm>
            <a:off x="5892800" y="3699639"/>
            <a:ext cx="6096000" cy="3046988"/>
          </a:xfrm>
          <a:prstGeom prst="rect">
            <a:avLst/>
          </a:prstGeom>
          <a:solidFill>
            <a:srgbClr val="FFFF00"/>
          </a:solidFill>
        </p:spPr>
        <p:txBody>
          <a:bodyPr>
            <a:spAutoFit/>
          </a:bodyPr>
          <a:lstStyle/>
          <a:p>
            <a:r>
              <a:rPr lang="en-GB" sz="2400" b="1" dirty="0" smtClean="0"/>
              <a:t>First they came for the Socialists, and I did not speak out—because I was not a Socialist. Then they came for the Trade Unionists, and I did not speak out—because I was not a Trade Unionist. Then they came for the Jews, and I did not speak out—because I was not a Jew. Then they came for me—and there was no one left to speak for me.</a:t>
            </a:r>
          </a:p>
        </p:txBody>
      </p:sp>
      <p:pic>
        <p:nvPicPr>
          <p:cNvPr id="5" name="Picture 4"/>
          <p:cNvPicPr>
            <a:picLocks noChangeAspect="1"/>
          </p:cNvPicPr>
          <p:nvPr/>
        </p:nvPicPr>
        <p:blipFill rotWithShape="1">
          <a:blip r:embed="rId2"/>
          <a:srcRect b="13438"/>
          <a:stretch/>
        </p:blipFill>
        <p:spPr>
          <a:xfrm>
            <a:off x="5932905" y="114300"/>
            <a:ext cx="6015789" cy="3517900"/>
          </a:xfrm>
          <a:prstGeom prst="rect">
            <a:avLst/>
          </a:prstGeom>
        </p:spPr>
      </p:pic>
      <p:sp>
        <p:nvSpPr>
          <p:cNvPr id="6" name="TextBox 5"/>
          <p:cNvSpPr txBox="1"/>
          <p:nvPr/>
        </p:nvSpPr>
        <p:spPr>
          <a:xfrm>
            <a:off x="0" y="-61119"/>
            <a:ext cx="6359526" cy="1107996"/>
          </a:xfrm>
          <a:prstGeom prst="rect">
            <a:avLst/>
          </a:prstGeom>
          <a:noFill/>
        </p:spPr>
        <p:txBody>
          <a:bodyPr wrap="square" rtlCol="0">
            <a:spAutoFit/>
          </a:bodyPr>
          <a:lstStyle/>
          <a:p>
            <a:r>
              <a:rPr lang="en-GB" sz="6600" dirty="0" smtClean="0">
                <a:latin typeface="Franklin Gothic Demi Cond" panose="020B0706030402020204" pitchFamily="34" charset="0"/>
              </a:rPr>
              <a:t>Martin </a:t>
            </a:r>
            <a:r>
              <a:rPr lang="en-GB" sz="6600" dirty="0" err="1" smtClean="0">
                <a:latin typeface="Franklin Gothic Demi Cond" panose="020B0706030402020204" pitchFamily="34" charset="0"/>
              </a:rPr>
              <a:t>Niemoller</a:t>
            </a:r>
            <a:endParaRPr lang="en-GB" sz="6600" dirty="0">
              <a:solidFill>
                <a:srgbClr val="FF0000"/>
              </a:solidFill>
              <a:latin typeface="Franklin Gothic Demi Cond" panose="020B0706030402020204" pitchFamily="34" charset="0"/>
            </a:endParaRPr>
          </a:p>
        </p:txBody>
      </p:sp>
    </p:spTree>
    <p:extLst>
      <p:ext uri="{BB962C8B-B14F-4D97-AF65-F5344CB8AC3E}">
        <p14:creationId xmlns:p14="http://schemas.microsoft.com/office/powerpoint/2010/main" val="2961383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800" y="1435382"/>
            <a:ext cx="5092700" cy="5262979"/>
          </a:xfrm>
          <a:prstGeom prst="rect">
            <a:avLst/>
          </a:prstGeom>
          <a:noFill/>
          <a:ln>
            <a:solidFill>
              <a:srgbClr val="FF0000"/>
            </a:solidFill>
          </a:ln>
        </p:spPr>
        <p:txBody>
          <a:bodyPr wrap="square" rtlCol="0">
            <a:spAutoFit/>
          </a:bodyPr>
          <a:lstStyle/>
          <a:p>
            <a:pPr marL="342900" indent="-342900">
              <a:buFont typeface="+mj-lt"/>
              <a:buAutoNum type="arabicPeriod"/>
            </a:pPr>
            <a:r>
              <a:rPr lang="en-GB" sz="2800" dirty="0" smtClean="0"/>
              <a:t>Make a table with two columns. In one column, list ways Christian Churches in Germany resisted or opposed Hitler and the Nazis. In the other column, list ways in which they didn’t.</a:t>
            </a:r>
          </a:p>
          <a:p>
            <a:pPr marL="342900" indent="-342900">
              <a:buFont typeface="+mj-lt"/>
              <a:buAutoNum type="arabicPeriod"/>
            </a:pPr>
            <a:endParaRPr lang="en-GB" sz="2800" dirty="0"/>
          </a:p>
          <a:p>
            <a:pPr marL="342900" indent="-342900">
              <a:buFont typeface="+mj-lt"/>
              <a:buAutoNum type="arabicPeriod"/>
            </a:pPr>
            <a:r>
              <a:rPr lang="en-GB" sz="2800" dirty="0" smtClean="0"/>
              <a:t>Make a similar table for Martin </a:t>
            </a:r>
            <a:r>
              <a:rPr lang="en-GB" sz="2800" dirty="0" err="1" smtClean="0"/>
              <a:t>Neimöller</a:t>
            </a:r>
            <a:r>
              <a:rPr lang="en-GB" sz="2800" dirty="0" smtClean="0"/>
              <a:t>, to show his opposition and support for the Nazis.</a:t>
            </a:r>
          </a:p>
        </p:txBody>
      </p:sp>
      <p:sp>
        <p:nvSpPr>
          <p:cNvPr id="6" name="TextBox 5"/>
          <p:cNvSpPr txBox="1"/>
          <p:nvPr/>
        </p:nvSpPr>
        <p:spPr>
          <a:xfrm>
            <a:off x="0" y="14266"/>
            <a:ext cx="6359526" cy="1107996"/>
          </a:xfrm>
          <a:prstGeom prst="rect">
            <a:avLst/>
          </a:prstGeom>
          <a:noFill/>
        </p:spPr>
        <p:txBody>
          <a:bodyPr wrap="square" rtlCol="0">
            <a:spAutoFit/>
          </a:bodyPr>
          <a:lstStyle/>
          <a:p>
            <a:r>
              <a:rPr lang="en-GB" sz="6600" dirty="0" smtClean="0">
                <a:latin typeface="Franklin Gothic Demi Cond" panose="020B0706030402020204" pitchFamily="34" charset="0"/>
              </a:rPr>
              <a:t>Learning Task </a:t>
            </a:r>
            <a:r>
              <a:rPr lang="en-GB" sz="6600" dirty="0" smtClean="0">
                <a:solidFill>
                  <a:srgbClr val="FF0000"/>
                </a:solidFill>
                <a:latin typeface="Franklin Gothic Demi Cond" panose="020B0706030402020204" pitchFamily="34" charset="0"/>
              </a:rPr>
              <a:t>Two</a:t>
            </a:r>
            <a:endParaRPr lang="en-GB" sz="6600" dirty="0">
              <a:solidFill>
                <a:srgbClr val="FF0000"/>
              </a:solidFill>
              <a:latin typeface="Franklin Gothic Demi Cond" panose="020B0706030402020204" pitchFamily="34" charset="0"/>
            </a:endParaRPr>
          </a:p>
        </p:txBody>
      </p:sp>
      <p:sp>
        <p:nvSpPr>
          <p:cNvPr id="7" name="TextBox 6"/>
          <p:cNvSpPr txBox="1"/>
          <p:nvPr/>
        </p:nvSpPr>
        <p:spPr>
          <a:xfrm>
            <a:off x="6337300" y="147437"/>
            <a:ext cx="5600700" cy="1200329"/>
          </a:xfrm>
          <a:prstGeom prst="rect">
            <a:avLst/>
          </a:prstGeom>
          <a:solidFill>
            <a:srgbClr val="00B0F0"/>
          </a:solidFill>
        </p:spPr>
        <p:txBody>
          <a:bodyPr wrap="square" rtlCol="0">
            <a:spAutoFit/>
          </a:bodyPr>
          <a:lstStyle/>
          <a:p>
            <a:r>
              <a:rPr lang="en-GB" sz="3600" dirty="0" smtClean="0">
                <a:latin typeface="Franklin Gothic Demi Cond" panose="020B0706030402020204" pitchFamily="34" charset="0"/>
              </a:rPr>
              <a:t>I can </a:t>
            </a:r>
            <a:r>
              <a:rPr lang="en-GB" sz="3600" dirty="0" smtClean="0">
                <a:solidFill>
                  <a:srgbClr val="FF0000"/>
                </a:solidFill>
                <a:latin typeface="Franklin Gothic Demi Cond" panose="020B0706030402020204" pitchFamily="34" charset="0"/>
              </a:rPr>
              <a:t>describe</a:t>
            </a:r>
            <a:r>
              <a:rPr lang="en-GB" sz="3600" dirty="0" smtClean="0">
                <a:latin typeface="Franklin Gothic Demi Cond" panose="020B0706030402020204" pitchFamily="34" charset="0"/>
              </a:rPr>
              <a:t> how the Church opposed the Nazis</a:t>
            </a:r>
            <a:endParaRPr lang="en-GB" sz="3600" dirty="0">
              <a:solidFill>
                <a:srgbClr val="FF0000"/>
              </a:solidFill>
              <a:latin typeface="Franklin Gothic Demi Cond" panose="020B0706030402020204" pitchFamily="34" charset="0"/>
            </a:endParaRPr>
          </a:p>
        </p:txBody>
      </p:sp>
    </p:spTree>
    <p:extLst>
      <p:ext uri="{BB962C8B-B14F-4D97-AF65-F5344CB8AC3E}">
        <p14:creationId xmlns:p14="http://schemas.microsoft.com/office/powerpoint/2010/main" val="2169693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764</Words>
  <Application>Microsoft Office PowerPoint</Application>
  <PresentationFormat>Widescreen</PresentationFormat>
  <Paragraphs>80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Franklin Gothic Demi Cond</vt:lpstr>
      <vt:lpstr>Office Theme</vt:lpstr>
      <vt:lpstr>Why did the church oppose the Nazis during the 1930s?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Caldew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the church oppose the Nazis during the 1930s?</dc:title>
  <dc:creator>User</dc:creator>
  <cp:lastModifiedBy>User</cp:lastModifiedBy>
  <cp:revision>10</cp:revision>
  <dcterms:created xsi:type="dcterms:W3CDTF">2019-07-03T18:07:24Z</dcterms:created>
  <dcterms:modified xsi:type="dcterms:W3CDTF">2019-07-04T14:23:21Z</dcterms:modified>
</cp:coreProperties>
</file>