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3" r:id="rId4"/>
    <p:sldId id="275" r:id="rId5"/>
    <p:sldId id="278" r:id="rId6"/>
    <p:sldId id="270" r:id="rId7"/>
    <p:sldId id="277" r:id="rId8"/>
    <p:sldId id="2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0000D4-4C16-473E-A372-76C1A0D5CD3A}"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428345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000D4-4C16-473E-A372-76C1A0D5CD3A}"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229117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000D4-4C16-473E-A372-76C1A0D5CD3A}"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33650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000D4-4C16-473E-A372-76C1A0D5CD3A}"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284054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0000D4-4C16-473E-A372-76C1A0D5CD3A}"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290324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0000D4-4C16-473E-A372-76C1A0D5CD3A}"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41274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0000D4-4C16-473E-A372-76C1A0D5CD3A}" type="datetimeFigureOut">
              <a:rPr lang="en-GB" smtClean="0"/>
              <a:t>04/12/2018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198953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0000D4-4C16-473E-A372-76C1A0D5CD3A}" type="datetimeFigureOut">
              <a:rPr lang="en-GB" smtClean="0"/>
              <a:t>04/12/2018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243068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00D4-4C16-473E-A372-76C1A0D5CD3A}" type="datetimeFigureOut">
              <a:rPr lang="en-GB" smtClean="0"/>
              <a:t>04/12/2018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122064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000D4-4C16-473E-A372-76C1A0D5CD3A}"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182534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000D4-4C16-473E-A372-76C1A0D5CD3A}"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D41C1-058E-4747-BD57-37B42482F86B}" type="slidenum">
              <a:rPr lang="en-GB" smtClean="0"/>
              <a:t>‹#›</a:t>
            </a:fld>
            <a:endParaRPr lang="en-GB"/>
          </a:p>
        </p:txBody>
      </p:sp>
    </p:spTree>
    <p:extLst>
      <p:ext uri="{BB962C8B-B14F-4D97-AF65-F5344CB8AC3E}">
        <p14:creationId xmlns:p14="http://schemas.microsoft.com/office/powerpoint/2010/main" val="113419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000D4-4C16-473E-A372-76C1A0D5CD3A}" type="datetimeFigureOut">
              <a:rPr lang="en-GB" smtClean="0"/>
              <a:t>04/12/2018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D41C1-058E-4747-BD57-37B42482F86B}" type="slidenum">
              <a:rPr lang="en-GB" smtClean="0"/>
              <a:t>‹#›</a:t>
            </a:fld>
            <a:endParaRPr lang="en-GB"/>
          </a:p>
        </p:txBody>
      </p:sp>
    </p:spTree>
    <p:extLst>
      <p:ext uri="{BB962C8B-B14F-4D97-AF65-F5344CB8AC3E}">
        <p14:creationId xmlns:p14="http://schemas.microsoft.com/office/powerpoint/2010/main" val="189017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kmxZ4vMTPVg&amp;t=1491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istory.com/topics/westward-expansion/gold-rush-of-184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82" y="4902825"/>
            <a:ext cx="6261769" cy="1815882"/>
          </a:xfrm>
          <a:prstGeom prst="rect">
            <a:avLst/>
          </a:prstGeom>
          <a:solidFill>
            <a:schemeClr val="accent4">
              <a:lumMod val="60000"/>
              <a:lumOff val="40000"/>
            </a:schemeClr>
          </a:solidFill>
        </p:spPr>
        <p:txBody>
          <a:bodyPr wrap="square">
            <a:spAutoFit/>
          </a:bodyPr>
          <a:lstStyle/>
          <a:p>
            <a:r>
              <a:rPr lang="en-GB" sz="2800" b="0" dirty="0" smtClean="0">
                <a:effectLst/>
                <a:latin typeface="Franklin Gothic Demi Cond" panose="020B0706030402020204" pitchFamily="34" charset="0"/>
              </a:rPr>
              <a:t>Starter: </a:t>
            </a:r>
            <a:r>
              <a:rPr lang="en-GB" sz="2800" b="0" dirty="0" smtClean="0">
                <a:effectLst/>
              </a:rPr>
              <a:t>Why had the ‘Indian Frontier’ failed by the 1840s?</a:t>
            </a:r>
          </a:p>
          <a:p>
            <a:r>
              <a:rPr lang="en-GB" sz="2800" dirty="0" smtClean="0"/>
              <a:t>What was President Fillmore’s solution for the ‘Indian Problem’?</a:t>
            </a:r>
            <a:endParaRPr lang="en-GB" sz="2800" b="0" dirty="0" smtClean="0">
              <a:effectLst/>
            </a:endParaRPr>
          </a:p>
        </p:txBody>
      </p:sp>
      <p:sp>
        <p:nvSpPr>
          <p:cNvPr id="5" name="Title 1"/>
          <p:cNvSpPr txBox="1">
            <a:spLocks/>
          </p:cNvSpPr>
          <p:nvPr/>
        </p:nvSpPr>
        <p:spPr>
          <a:xfrm>
            <a:off x="1030705" y="150298"/>
            <a:ext cx="10301037" cy="1361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smtClean="0">
                <a:latin typeface="Franklin Gothic Demi Cond" panose="020B0706030402020204" pitchFamily="34" charset="0"/>
              </a:rPr>
              <a:t>What caused people to migrate west in the 1840s?</a:t>
            </a:r>
            <a:endParaRPr lang="en-GB" u="sng" dirty="0">
              <a:latin typeface="Franklin Gothic Demi Cond" panose="020B0706030402020204" pitchFamily="34" charset="0"/>
            </a:endParaRPr>
          </a:p>
        </p:txBody>
      </p:sp>
      <p:pic>
        <p:nvPicPr>
          <p:cNvPr id="6" name="Picture 5"/>
          <p:cNvPicPr>
            <a:picLocks noChangeAspect="1"/>
          </p:cNvPicPr>
          <p:nvPr/>
        </p:nvPicPr>
        <p:blipFill>
          <a:blip r:embed="rId2"/>
          <a:stretch>
            <a:fillRect/>
          </a:stretch>
        </p:blipFill>
        <p:spPr>
          <a:xfrm>
            <a:off x="7291387" y="3705224"/>
            <a:ext cx="4586455" cy="3013483"/>
          </a:xfrm>
          <a:prstGeom prst="rect">
            <a:avLst/>
          </a:prstGeom>
        </p:spPr>
      </p:pic>
      <p:pic>
        <p:nvPicPr>
          <p:cNvPr id="7" name="Picture 6"/>
          <p:cNvPicPr>
            <a:picLocks noChangeAspect="1"/>
          </p:cNvPicPr>
          <p:nvPr/>
        </p:nvPicPr>
        <p:blipFill>
          <a:blip r:embed="rId3"/>
          <a:stretch>
            <a:fillRect/>
          </a:stretch>
        </p:blipFill>
        <p:spPr>
          <a:xfrm>
            <a:off x="7291387" y="1172272"/>
            <a:ext cx="4483100" cy="2532952"/>
          </a:xfrm>
          <a:prstGeom prst="rect">
            <a:avLst/>
          </a:prstGeom>
        </p:spPr>
      </p:pic>
      <p:sp>
        <p:nvSpPr>
          <p:cNvPr id="8" name="Rectangle 7"/>
          <p:cNvSpPr/>
          <p:nvPr/>
        </p:nvSpPr>
        <p:spPr>
          <a:xfrm>
            <a:off x="203407" y="1889342"/>
            <a:ext cx="6261769" cy="2677656"/>
          </a:xfrm>
          <a:prstGeom prst="rect">
            <a:avLst/>
          </a:prstGeom>
          <a:solidFill>
            <a:schemeClr val="accent1">
              <a:lumMod val="20000"/>
              <a:lumOff val="80000"/>
            </a:schemeClr>
          </a:solidFill>
        </p:spPr>
        <p:txBody>
          <a:bodyPr wrap="square">
            <a:spAutoFit/>
          </a:bodyPr>
          <a:lstStyle/>
          <a:p>
            <a:r>
              <a:rPr lang="en-GB" sz="2800" b="0" dirty="0" smtClean="0">
                <a:effectLst/>
                <a:latin typeface="Franklin Gothic Demi Cond" panose="020B0706030402020204" pitchFamily="34" charset="0"/>
              </a:rPr>
              <a:t>In this lesson, we will:</a:t>
            </a: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the push and pull factors that caused people to migrate west in the 1840s.</a:t>
            </a:r>
          </a:p>
          <a:p>
            <a:pPr marL="457200" indent="-457200">
              <a:buFont typeface="Arial" panose="020B0604020202020204" pitchFamily="34" charset="0"/>
              <a:buChar char="•"/>
            </a:pPr>
            <a:r>
              <a:rPr lang="en-GB" sz="2800" b="0" dirty="0" smtClean="0">
                <a:solidFill>
                  <a:srgbClr val="FF0000"/>
                </a:solidFill>
                <a:effectLst/>
                <a:latin typeface="Franklin Gothic Demi Cond" panose="020B0706030402020204" pitchFamily="34" charset="0"/>
              </a:rPr>
              <a:t>Explain</a:t>
            </a:r>
            <a:r>
              <a:rPr lang="en-GB" sz="2800" b="0" dirty="0" smtClean="0">
                <a:effectLst/>
                <a:latin typeface="Franklin Gothic Demi Cond" panose="020B0706030402020204" pitchFamily="34" charset="0"/>
              </a:rPr>
              <a:t> the consequences of migration west.</a:t>
            </a:r>
            <a:endParaRPr lang="en-GB" sz="2800" b="0" dirty="0" smtClean="0">
              <a:effectLst/>
            </a:endParaRPr>
          </a:p>
        </p:txBody>
      </p:sp>
    </p:spTree>
    <p:extLst>
      <p:ext uri="{BB962C8B-B14F-4D97-AF65-F5344CB8AC3E}">
        <p14:creationId xmlns:p14="http://schemas.microsoft.com/office/powerpoint/2010/main" val="88959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9700"/>
            <a:ext cx="8089900" cy="584775"/>
          </a:xfrm>
          <a:prstGeom prst="rect">
            <a:avLst/>
          </a:prstGeom>
          <a:noFill/>
        </p:spPr>
        <p:txBody>
          <a:bodyPr wrap="square" rtlCol="0">
            <a:spAutoFit/>
          </a:bodyPr>
          <a:lstStyle/>
          <a:p>
            <a:r>
              <a:rPr lang="en-GB" sz="3200" dirty="0" smtClean="0">
                <a:latin typeface="Franklin Gothic Demi Cond" panose="020B0706030402020204" pitchFamily="34" charset="0"/>
              </a:rPr>
              <a:t>Government support for migration</a:t>
            </a:r>
            <a:endParaRPr lang="en-GB" sz="3200" dirty="0">
              <a:latin typeface="Franklin Gothic Demi Cond" panose="020B0706030402020204" pitchFamily="34" charset="0"/>
            </a:endParaRPr>
          </a:p>
        </p:txBody>
      </p:sp>
      <p:sp>
        <p:nvSpPr>
          <p:cNvPr id="3" name="TextBox 2"/>
          <p:cNvSpPr txBox="1"/>
          <p:nvPr/>
        </p:nvSpPr>
        <p:spPr>
          <a:xfrm>
            <a:off x="152400" y="884495"/>
            <a:ext cx="55626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In 1841, President John Tyler was keen for Americans to expand into Oregon.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If enough Americans populated Oregon, it could become American rather than British.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His government funded $30,000 to allow the Oregon Trail to be mapped for travellers.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map made it easier for people to use the trail, as it seemed safer.</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This trail started at Missouri and travelled through the Great Plains, Rocky Mountains to Oregon.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allowed wagons to travel safely across the difficult terrain. Over 400,000 people used it</a:t>
            </a:r>
          </a:p>
        </p:txBody>
      </p:sp>
      <p:pic>
        <p:nvPicPr>
          <p:cNvPr id="4" name="Picture 3"/>
          <p:cNvPicPr>
            <a:picLocks noChangeAspect="1"/>
          </p:cNvPicPr>
          <p:nvPr/>
        </p:nvPicPr>
        <p:blipFill>
          <a:blip r:embed="rId2"/>
          <a:stretch>
            <a:fillRect/>
          </a:stretch>
        </p:blipFill>
        <p:spPr>
          <a:xfrm>
            <a:off x="5966460" y="3700650"/>
            <a:ext cx="5852160" cy="3607376"/>
          </a:xfrm>
          <a:prstGeom prst="rect">
            <a:avLst/>
          </a:prstGeom>
        </p:spPr>
      </p:pic>
      <p:pic>
        <p:nvPicPr>
          <p:cNvPr id="5" name="Picture 4"/>
          <p:cNvPicPr>
            <a:picLocks noChangeAspect="1"/>
          </p:cNvPicPr>
          <p:nvPr/>
        </p:nvPicPr>
        <p:blipFill>
          <a:blip r:embed="rId3"/>
          <a:stretch>
            <a:fillRect/>
          </a:stretch>
        </p:blipFill>
        <p:spPr>
          <a:xfrm>
            <a:off x="5895234" y="139700"/>
            <a:ext cx="5994612" cy="3371969"/>
          </a:xfrm>
          <a:prstGeom prst="rect">
            <a:avLst/>
          </a:prstGeom>
        </p:spPr>
      </p:pic>
      <p:sp>
        <p:nvSpPr>
          <p:cNvPr id="6" name="Rectangle 5"/>
          <p:cNvSpPr/>
          <p:nvPr/>
        </p:nvSpPr>
        <p:spPr>
          <a:xfrm>
            <a:off x="152400" y="6488668"/>
            <a:ext cx="5939126" cy="369332"/>
          </a:xfrm>
          <a:prstGeom prst="rect">
            <a:avLst/>
          </a:prstGeom>
        </p:spPr>
        <p:txBody>
          <a:bodyPr wrap="none">
            <a:spAutoFit/>
          </a:bodyPr>
          <a:lstStyle/>
          <a:p>
            <a:r>
              <a:rPr lang="en-GB" dirty="0">
                <a:hlinkClick r:id="rId4"/>
              </a:rPr>
              <a:t>https://</a:t>
            </a:r>
            <a:r>
              <a:rPr lang="en-GB" dirty="0" smtClean="0">
                <a:hlinkClick r:id="rId4"/>
              </a:rPr>
              <a:t>www.youtube.com/watch?v=kmxZ4vMTPVg&amp;t=1491s</a:t>
            </a:r>
            <a:r>
              <a:rPr lang="en-GB" dirty="0" smtClean="0"/>
              <a:t> </a:t>
            </a:r>
            <a:endParaRPr lang="en-GB" dirty="0"/>
          </a:p>
        </p:txBody>
      </p:sp>
    </p:spTree>
    <p:extLst>
      <p:ext uri="{BB962C8B-B14F-4D97-AF65-F5344CB8AC3E}">
        <p14:creationId xmlns:p14="http://schemas.microsoft.com/office/powerpoint/2010/main" val="258229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0800"/>
            <a:ext cx="6083300" cy="1323439"/>
          </a:xfrm>
          <a:prstGeom prst="rect">
            <a:avLst/>
          </a:prstGeom>
          <a:noFill/>
        </p:spPr>
        <p:txBody>
          <a:bodyPr wrap="square" rtlCol="0">
            <a:spAutoFit/>
          </a:bodyPr>
          <a:lstStyle/>
          <a:p>
            <a:r>
              <a:rPr lang="en-GB" sz="4000" dirty="0" smtClean="0">
                <a:latin typeface="Franklin Gothic Demi Cond" panose="020B0706030402020204" pitchFamily="34" charset="0"/>
              </a:rPr>
              <a:t>The concept of Manifest Destiny</a:t>
            </a:r>
            <a:endParaRPr lang="en-GB" sz="4000" dirty="0">
              <a:latin typeface="Franklin Gothic Demi Cond" panose="020B0706030402020204" pitchFamily="34" charset="0"/>
            </a:endParaRPr>
          </a:p>
        </p:txBody>
      </p:sp>
      <p:sp>
        <p:nvSpPr>
          <p:cNvPr id="3" name="TextBox 2"/>
          <p:cNvSpPr txBox="1"/>
          <p:nvPr/>
        </p:nvSpPr>
        <p:spPr>
          <a:xfrm>
            <a:off x="152400" y="1149489"/>
            <a:ext cx="58674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In 1845, President James K. Polk argued that America should aggressively expand into the west.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idea, was that God had given the land to those who would modernise and farm it.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White Americans were driven to expand into the western territories, as they should it was their destiny.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should carry industry, technology, Christianity and American values to the ‘savage west’.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This justified much of America’s land gains from Mexico and the British.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also justified the cultural destruction of the Native Americans. </a:t>
            </a:r>
            <a:endParaRPr lang="en-GB" sz="2000" dirty="0"/>
          </a:p>
        </p:txBody>
      </p:sp>
      <p:pic>
        <p:nvPicPr>
          <p:cNvPr id="4" name="Picture 3"/>
          <p:cNvPicPr>
            <a:picLocks noChangeAspect="1"/>
          </p:cNvPicPr>
          <p:nvPr/>
        </p:nvPicPr>
        <p:blipFill rotWithShape="1">
          <a:blip r:embed="rId2"/>
          <a:srcRect b="6491"/>
          <a:stretch/>
        </p:blipFill>
        <p:spPr>
          <a:xfrm>
            <a:off x="6141188" y="139700"/>
            <a:ext cx="5911112" cy="2997200"/>
          </a:xfrm>
          <a:prstGeom prst="rect">
            <a:avLst/>
          </a:prstGeom>
        </p:spPr>
      </p:pic>
      <p:pic>
        <p:nvPicPr>
          <p:cNvPr id="5" name="Picture 4"/>
          <p:cNvPicPr>
            <a:picLocks noChangeAspect="1"/>
          </p:cNvPicPr>
          <p:nvPr/>
        </p:nvPicPr>
        <p:blipFill rotWithShape="1">
          <a:blip r:embed="rId3"/>
          <a:srcRect t="6986" b="8884"/>
          <a:stretch/>
        </p:blipFill>
        <p:spPr>
          <a:xfrm>
            <a:off x="6141188" y="3251200"/>
            <a:ext cx="5925042" cy="3517900"/>
          </a:xfrm>
          <a:prstGeom prst="rect">
            <a:avLst/>
          </a:prstGeom>
        </p:spPr>
      </p:pic>
    </p:spTree>
    <p:extLst>
      <p:ext uri="{BB962C8B-B14F-4D97-AF65-F5344CB8AC3E}">
        <p14:creationId xmlns:p14="http://schemas.microsoft.com/office/powerpoint/2010/main" val="361827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9700"/>
            <a:ext cx="6273800" cy="1446550"/>
          </a:xfrm>
          <a:prstGeom prst="rect">
            <a:avLst/>
          </a:prstGeom>
          <a:noFill/>
        </p:spPr>
        <p:txBody>
          <a:bodyPr wrap="square" rtlCol="0">
            <a:spAutoFit/>
          </a:bodyPr>
          <a:lstStyle/>
          <a:p>
            <a:r>
              <a:rPr lang="en-GB" sz="4400" dirty="0" smtClean="0">
                <a:latin typeface="Franklin Gothic Demi Cond" panose="020B0706030402020204" pitchFamily="34" charset="0"/>
              </a:rPr>
              <a:t>The gold rush acted as an incentive</a:t>
            </a:r>
            <a:endParaRPr lang="en-GB" sz="4400" dirty="0">
              <a:latin typeface="Franklin Gothic Demi Cond" panose="020B0706030402020204" pitchFamily="34" charset="0"/>
            </a:endParaRPr>
          </a:p>
        </p:txBody>
      </p:sp>
      <p:sp>
        <p:nvSpPr>
          <p:cNvPr id="3" name="TextBox 2"/>
          <p:cNvSpPr txBox="1"/>
          <p:nvPr/>
        </p:nvSpPr>
        <p:spPr>
          <a:xfrm>
            <a:off x="152400" y="1586250"/>
            <a:ext cx="5562600" cy="512318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Days after the discovery, California became part of the USA from Mexico.</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By Mid-March, newspapers reported large </a:t>
            </a:r>
            <a:r>
              <a:rPr lang="en-GB" sz="2000" dirty="0" err="1" smtClean="0"/>
              <a:t>quanitites</a:t>
            </a:r>
            <a:r>
              <a:rPr lang="en-GB" sz="2000" dirty="0" smtClean="0"/>
              <a:t> of gold being mined. By June, 4,000 men had travelled to California.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Migrants arrived from Mexico, Chile, Peru and China.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Throughout 1849, men from the East borrowed money, mortgaged their property and spent their savings to travel to California.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By December 1849, California’s population had increased from 800 to 100,000. </a:t>
            </a:r>
            <a:endParaRPr lang="en-GB" sz="2000" dirty="0"/>
          </a:p>
        </p:txBody>
      </p:sp>
      <p:pic>
        <p:nvPicPr>
          <p:cNvPr id="6" name="Picture 5"/>
          <p:cNvPicPr>
            <a:picLocks noChangeAspect="1"/>
          </p:cNvPicPr>
          <p:nvPr/>
        </p:nvPicPr>
        <p:blipFill>
          <a:blip r:embed="rId2"/>
          <a:stretch>
            <a:fillRect/>
          </a:stretch>
        </p:blipFill>
        <p:spPr>
          <a:xfrm>
            <a:off x="5883910" y="3496310"/>
            <a:ext cx="6117590" cy="4429135"/>
          </a:xfrm>
          <a:prstGeom prst="rect">
            <a:avLst/>
          </a:prstGeom>
        </p:spPr>
      </p:pic>
      <p:pic>
        <p:nvPicPr>
          <p:cNvPr id="7" name="Picture 6"/>
          <p:cNvPicPr>
            <a:picLocks noChangeAspect="1"/>
          </p:cNvPicPr>
          <p:nvPr/>
        </p:nvPicPr>
        <p:blipFill rotWithShape="1">
          <a:blip r:embed="rId3"/>
          <a:srcRect b="58265"/>
          <a:stretch/>
        </p:blipFill>
        <p:spPr>
          <a:xfrm>
            <a:off x="5883910" y="139701"/>
            <a:ext cx="6117590" cy="3197860"/>
          </a:xfrm>
          <a:prstGeom prst="rect">
            <a:avLst/>
          </a:prstGeom>
        </p:spPr>
      </p:pic>
    </p:spTree>
    <p:extLst>
      <p:ext uri="{BB962C8B-B14F-4D97-AF65-F5344CB8AC3E}">
        <p14:creationId xmlns:p14="http://schemas.microsoft.com/office/powerpoint/2010/main" val="365816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01600"/>
            <a:ext cx="6540500" cy="769441"/>
          </a:xfrm>
          <a:prstGeom prst="rect">
            <a:avLst/>
          </a:prstGeom>
          <a:noFill/>
        </p:spPr>
        <p:txBody>
          <a:bodyPr wrap="square" rtlCol="0">
            <a:spAutoFit/>
          </a:bodyPr>
          <a:lstStyle/>
          <a:p>
            <a:r>
              <a:rPr lang="en-GB" sz="4400" dirty="0" smtClean="0">
                <a:latin typeface="Franklin Gothic Demi Cond" panose="020B0706030402020204" pitchFamily="34" charset="0"/>
              </a:rPr>
              <a:t>Learning Task </a:t>
            </a:r>
            <a:r>
              <a:rPr lang="en-GB" sz="4400" dirty="0" smtClean="0">
                <a:solidFill>
                  <a:srgbClr val="FF0000"/>
                </a:solidFill>
                <a:latin typeface="Franklin Gothic Demi Cond" panose="020B0706030402020204" pitchFamily="34" charset="0"/>
              </a:rPr>
              <a:t>One</a:t>
            </a:r>
            <a:endParaRPr lang="en-GB" sz="4400" dirty="0">
              <a:solidFill>
                <a:srgbClr val="FF0000"/>
              </a:solidFill>
              <a:latin typeface="Franklin Gothic Demi Cond" panose="020B0706030402020204" pitchFamily="34" charset="0"/>
            </a:endParaRPr>
          </a:p>
        </p:txBody>
      </p:sp>
      <p:sp>
        <p:nvSpPr>
          <p:cNvPr id="3" name="TextBox 2"/>
          <p:cNvSpPr txBox="1"/>
          <p:nvPr/>
        </p:nvSpPr>
        <p:spPr>
          <a:xfrm>
            <a:off x="228600" y="978912"/>
            <a:ext cx="4559300" cy="3046988"/>
          </a:xfrm>
          <a:prstGeom prst="rect">
            <a:avLst/>
          </a:prstGeom>
          <a:noFill/>
          <a:ln>
            <a:solidFill>
              <a:srgbClr val="FF0000"/>
            </a:solidFill>
          </a:ln>
        </p:spPr>
        <p:txBody>
          <a:bodyPr wrap="square" rtlCol="0">
            <a:spAutoFit/>
          </a:bodyPr>
          <a:lstStyle/>
          <a:p>
            <a:r>
              <a:rPr lang="en-GB" sz="2400" dirty="0" smtClean="0"/>
              <a:t>All targets:</a:t>
            </a:r>
          </a:p>
          <a:p>
            <a:endParaRPr lang="en-GB" sz="2400" dirty="0"/>
          </a:p>
          <a:p>
            <a:r>
              <a:rPr lang="en-GB" sz="2400" dirty="0"/>
              <a:t>Create two mind maps showing:</a:t>
            </a:r>
          </a:p>
          <a:p>
            <a:endParaRPr lang="en-GB" sz="2400" dirty="0"/>
          </a:p>
          <a:p>
            <a:pPr marL="457200" indent="-457200">
              <a:buFont typeface="Arial" panose="020B0604020202020204" pitchFamily="34" charset="0"/>
              <a:buChar char="•"/>
            </a:pPr>
            <a:r>
              <a:rPr lang="en-GB" sz="2400" dirty="0">
                <a:solidFill>
                  <a:srgbClr val="FFC000"/>
                </a:solidFill>
              </a:rPr>
              <a:t>Push</a:t>
            </a:r>
            <a:r>
              <a:rPr lang="en-GB" sz="2400" dirty="0"/>
              <a:t> factors for westward migration</a:t>
            </a:r>
          </a:p>
          <a:p>
            <a:pPr marL="457200" indent="-457200">
              <a:buFont typeface="Arial" panose="020B0604020202020204" pitchFamily="34" charset="0"/>
              <a:buChar char="•"/>
            </a:pPr>
            <a:r>
              <a:rPr lang="en-GB" sz="2400" dirty="0">
                <a:solidFill>
                  <a:srgbClr val="00B050"/>
                </a:solidFill>
              </a:rPr>
              <a:t>Pull</a:t>
            </a:r>
            <a:r>
              <a:rPr lang="en-GB" sz="2400" dirty="0"/>
              <a:t> factors for westward migration.</a:t>
            </a:r>
          </a:p>
        </p:txBody>
      </p:sp>
      <p:pic>
        <p:nvPicPr>
          <p:cNvPr id="9" name="Picture 8"/>
          <p:cNvPicPr>
            <a:picLocks noChangeAspect="1"/>
          </p:cNvPicPr>
          <p:nvPr/>
        </p:nvPicPr>
        <p:blipFill rotWithShape="1">
          <a:blip r:embed="rId2"/>
          <a:srcRect l="21986" t="20866" r="7833" b="9863"/>
          <a:stretch/>
        </p:blipFill>
        <p:spPr>
          <a:xfrm>
            <a:off x="5320237" y="364902"/>
            <a:ext cx="6871763" cy="3813398"/>
          </a:xfrm>
          <a:prstGeom prst="rect">
            <a:avLst/>
          </a:prstGeom>
        </p:spPr>
      </p:pic>
      <p:sp>
        <p:nvSpPr>
          <p:cNvPr id="10" name="TextBox 9"/>
          <p:cNvSpPr txBox="1"/>
          <p:nvPr/>
        </p:nvSpPr>
        <p:spPr>
          <a:xfrm>
            <a:off x="228600" y="4330700"/>
            <a:ext cx="11557000" cy="2339102"/>
          </a:xfrm>
          <a:prstGeom prst="rect">
            <a:avLst/>
          </a:prstGeom>
          <a:noFill/>
        </p:spPr>
        <p:txBody>
          <a:bodyPr wrap="square" rtlCol="0">
            <a:spAutoFit/>
          </a:bodyPr>
          <a:lstStyle/>
          <a:p>
            <a:r>
              <a:rPr lang="en-GB" sz="3200" dirty="0" smtClean="0">
                <a:solidFill>
                  <a:srgbClr val="FF0000"/>
                </a:solidFill>
                <a:latin typeface="Franklin Gothic Demi Cond" panose="020B0706030402020204" pitchFamily="34" charset="0"/>
              </a:rPr>
              <a:t>Key words </a:t>
            </a:r>
            <a:r>
              <a:rPr lang="en-GB" sz="3200" dirty="0" smtClean="0">
                <a:latin typeface="Franklin Gothic Demi Cond" panose="020B0706030402020204" pitchFamily="34" charset="0"/>
              </a:rPr>
              <a:t>to use:</a:t>
            </a:r>
          </a:p>
          <a:p>
            <a:endParaRPr lang="en-GB" dirty="0"/>
          </a:p>
          <a:p>
            <a:r>
              <a:rPr lang="en-GB" sz="3200" dirty="0" smtClean="0"/>
              <a:t>Economic crisis</a:t>
            </a:r>
          </a:p>
          <a:p>
            <a:r>
              <a:rPr lang="en-GB" sz="3200" dirty="0" smtClean="0"/>
              <a:t>Fur traders</a:t>
            </a:r>
          </a:p>
          <a:p>
            <a:r>
              <a:rPr lang="en-GB" sz="3200" dirty="0" smtClean="0"/>
              <a:t>Incentive</a:t>
            </a:r>
          </a:p>
        </p:txBody>
      </p:sp>
      <p:sp>
        <p:nvSpPr>
          <p:cNvPr id="11" name="Rectangle 10"/>
          <p:cNvSpPr/>
          <p:nvPr/>
        </p:nvSpPr>
        <p:spPr>
          <a:xfrm>
            <a:off x="3136900" y="5100142"/>
            <a:ext cx="6096000" cy="1569660"/>
          </a:xfrm>
          <a:prstGeom prst="rect">
            <a:avLst/>
          </a:prstGeom>
        </p:spPr>
        <p:txBody>
          <a:bodyPr>
            <a:spAutoFit/>
          </a:bodyPr>
          <a:lstStyle/>
          <a:p>
            <a:r>
              <a:rPr lang="en-GB" sz="3200" dirty="0"/>
              <a:t>Persecution</a:t>
            </a:r>
          </a:p>
          <a:p>
            <a:r>
              <a:rPr lang="en-GB" sz="3200" dirty="0"/>
              <a:t>Manifest destiny </a:t>
            </a:r>
          </a:p>
          <a:p>
            <a:r>
              <a:rPr lang="en-GB" sz="3200" dirty="0"/>
              <a:t>Terrain</a:t>
            </a:r>
            <a:endParaRPr lang="en-GB" sz="3200" dirty="0"/>
          </a:p>
        </p:txBody>
      </p:sp>
    </p:spTree>
    <p:extLst>
      <p:ext uri="{BB962C8B-B14F-4D97-AF65-F5344CB8AC3E}">
        <p14:creationId xmlns:p14="http://schemas.microsoft.com/office/powerpoint/2010/main" val="23073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4" y="123110"/>
            <a:ext cx="4058655" cy="2062103"/>
          </a:xfrm>
          <a:prstGeom prst="rect">
            <a:avLst/>
          </a:prstGeom>
          <a:noFill/>
        </p:spPr>
        <p:txBody>
          <a:bodyPr wrap="square" rtlCol="0">
            <a:spAutoFit/>
          </a:bodyPr>
          <a:lstStyle/>
          <a:p>
            <a:r>
              <a:rPr lang="en-GB" sz="1600" b="1" dirty="0" smtClean="0">
                <a:solidFill>
                  <a:srgbClr val="FF0000"/>
                </a:solidFill>
              </a:rPr>
              <a:t>Poor Economic Conditions</a:t>
            </a:r>
          </a:p>
          <a:p>
            <a:endParaRPr lang="en-GB" sz="1600" dirty="0">
              <a:solidFill>
                <a:srgbClr val="FF0000"/>
              </a:solidFill>
            </a:endParaRPr>
          </a:p>
          <a:p>
            <a:r>
              <a:rPr lang="en-GB" sz="1600" dirty="0" smtClean="0">
                <a:solidFill>
                  <a:srgbClr val="FF0000"/>
                </a:solidFill>
              </a:rPr>
              <a:t>1837, economic crisis in East and South. Banks collapsed, people lost their savings. Businesses failed and thousands became unemployed. Unemployment was at 25% in many areas, wages were cut by 40%. People headed west for better wages and employment.</a:t>
            </a:r>
          </a:p>
        </p:txBody>
      </p:sp>
      <p:sp>
        <p:nvSpPr>
          <p:cNvPr id="3" name="TextBox 2"/>
          <p:cNvSpPr txBox="1"/>
          <p:nvPr/>
        </p:nvSpPr>
        <p:spPr>
          <a:xfrm>
            <a:off x="48124" y="2485592"/>
            <a:ext cx="4058655" cy="1569660"/>
          </a:xfrm>
          <a:prstGeom prst="rect">
            <a:avLst/>
          </a:prstGeom>
          <a:noFill/>
        </p:spPr>
        <p:txBody>
          <a:bodyPr wrap="square" rtlCol="0">
            <a:spAutoFit/>
          </a:bodyPr>
          <a:lstStyle/>
          <a:p>
            <a:r>
              <a:rPr lang="en-GB" sz="1600" b="1" dirty="0" smtClean="0">
                <a:solidFill>
                  <a:srgbClr val="00B050"/>
                </a:solidFill>
              </a:rPr>
              <a:t>Prospect of free land</a:t>
            </a:r>
          </a:p>
          <a:p>
            <a:endParaRPr lang="en-GB" sz="1600" dirty="0">
              <a:solidFill>
                <a:srgbClr val="00B050"/>
              </a:solidFill>
            </a:endParaRPr>
          </a:p>
          <a:p>
            <a:r>
              <a:rPr lang="en-GB" sz="1600" dirty="0" smtClean="0">
                <a:solidFill>
                  <a:srgbClr val="00B050"/>
                </a:solidFill>
              </a:rPr>
              <a:t>Traders and fur-trappers had brought back stories of rich, fertile land west of the Rocky Mountains. Many saw this as a perfect opportunity for a fresh start. </a:t>
            </a:r>
          </a:p>
        </p:txBody>
      </p:sp>
      <p:sp>
        <p:nvSpPr>
          <p:cNvPr id="4" name="TextBox 3"/>
          <p:cNvSpPr txBox="1"/>
          <p:nvPr/>
        </p:nvSpPr>
        <p:spPr>
          <a:xfrm>
            <a:off x="7411453" y="0"/>
            <a:ext cx="4636168" cy="2308324"/>
          </a:xfrm>
          <a:prstGeom prst="rect">
            <a:avLst/>
          </a:prstGeom>
          <a:noFill/>
        </p:spPr>
        <p:txBody>
          <a:bodyPr wrap="square" rtlCol="0">
            <a:spAutoFit/>
          </a:bodyPr>
          <a:lstStyle/>
          <a:p>
            <a:r>
              <a:rPr lang="en-GB" sz="1600" b="1" dirty="0" smtClean="0">
                <a:solidFill>
                  <a:srgbClr val="00B050"/>
                </a:solidFill>
              </a:rPr>
              <a:t>Trails made it easier to travel</a:t>
            </a:r>
          </a:p>
          <a:p>
            <a:endParaRPr lang="en-GB" sz="1600" dirty="0" smtClean="0">
              <a:solidFill>
                <a:srgbClr val="00B050"/>
              </a:solidFill>
            </a:endParaRPr>
          </a:p>
          <a:p>
            <a:r>
              <a:rPr lang="en-GB" sz="1600" dirty="0" smtClean="0">
                <a:solidFill>
                  <a:srgbClr val="00B050"/>
                </a:solidFill>
              </a:rPr>
              <a:t>The Oregon Trail started at Missouri and travelled West, through the Great Plains and Rocky Mountains to Oregon. It allowed wagons to travel across the difficult terrain. Between 1836 and 1869, over 400,000 people had used it. It could cope with large groups of people at one time e.g. 1843 a part of 900 people used it. </a:t>
            </a:r>
            <a:endParaRPr lang="en-GB" sz="1600" dirty="0">
              <a:solidFill>
                <a:srgbClr val="00B050"/>
              </a:solidFill>
            </a:endParaRPr>
          </a:p>
        </p:txBody>
      </p:sp>
      <p:sp>
        <p:nvSpPr>
          <p:cNvPr id="5" name="TextBox 4"/>
          <p:cNvSpPr txBox="1"/>
          <p:nvPr/>
        </p:nvSpPr>
        <p:spPr>
          <a:xfrm>
            <a:off x="7411453" y="2613928"/>
            <a:ext cx="4588042" cy="1815882"/>
          </a:xfrm>
          <a:prstGeom prst="rect">
            <a:avLst/>
          </a:prstGeom>
          <a:noFill/>
        </p:spPr>
        <p:txBody>
          <a:bodyPr wrap="square" rtlCol="0">
            <a:spAutoFit/>
          </a:bodyPr>
          <a:lstStyle/>
          <a:p>
            <a:r>
              <a:rPr lang="en-GB" sz="1600" b="1" dirty="0" smtClean="0">
                <a:solidFill>
                  <a:srgbClr val="00B050"/>
                </a:solidFill>
              </a:rPr>
              <a:t>The U.S. government encourage people</a:t>
            </a:r>
          </a:p>
          <a:p>
            <a:endParaRPr lang="en-GB" sz="1600" dirty="0" smtClean="0">
              <a:solidFill>
                <a:srgbClr val="00B050"/>
              </a:solidFill>
            </a:endParaRPr>
          </a:p>
          <a:p>
            <a:r>
              <a:rPr lang="en-GB" sz="1600" dirty="0" smtClean="0">
                <a:solidFill>
                  <a:srgbClr val="00B050"/>
                </a:solidFill>
              </a:rPr>
              <a:t>US government wanted Americans to settle in Oregon, rather than Brits. In 1841, the US government provided $30,000  to allow the Oregon Trail to be mapped for travellers. This encouraged people to use it, as it seemed less dangerous.</a:t>
            </a:r>
            <a:endParaRPr lang="en-GB" sz="1600" dirty="0">
              <a:solidFill>
                <a:srgbClr val="00B050"/>
              </a:solidFill>
            </a:endParaRPr>
          </a:p>
        </p:txBody>
      </p:sp>
      <p:sp>
        <p:nvSpPr>
          <p:cNvPr id="6" name="TextBox 5"/>
          <p:cNvSpPr txBox="1"/>
          <p:nvPr/>
        </p:nvSpPr>
        <p:spPr>
          <a:xfrm>
            <a:off x="120319" y="4694185"/>
            <a:ext cx="5398165" cy="2062103"/>
          </a:xfrm>
          <a:prstGeom prst="rect">
            <a:avLst/>
          </a:prstGeom>
          <a:noFill/>
        </p:spPr>
        <p:txBody>
          <a:bodyPr wrap="square" rtlCol="0">
            <a:spAutoFit/>
          </a:bodyPr>
          <a:lstStyle/>
          <a:p>
            <a:r>
              <a:rPr lang="en-GB" sz="1600" b="1" dirty="0" smtClean="0">
                <a:solidFill>
                  <a:srgbClr val="00B050"/>
                </a:solidFill>
              </a:rPr>
              <a:t>The thought of getting rich from the “gold rush”</a:t>
            </a:r>
          </a:p>
          <a:p>
            <a:endParaRPr lang="en-GB" sz="1600" dirty="0" smtClean="0">
              <a:solidFill>
                <a:srgbClr val="00B050"/>
              </a:solidFill>
            </a:endParaRPr>
          </a:p>
          <a:p>
            <a:r>
              <a:rPr lang="en-GB" sz="1600" dirty="0" smtClean="0">
                <a:solidFill>
                  <a:srgbClr val="00B050"/>
                </a:solidFill>
              </a:rPr>
              <a:t>In 1849 – 100,000 men travelled to California in the hope of becoming rich. They came from all over the world across the Oregon Trail.  By 1855, California’s population was over 300,000.  Others went to profit off the gold rush by selling equipment to prospectors, or provide services such as alcohol and prostitution.</a:t>
            </a:r>
          </a:p>
        </p:txBody>
      </p:sp>
      <p:sp>
        <p:nvSpPr>
          <p:cNvPr id="7" name="TextBox 6"/>
          <p:cNvSpPr txBox="1"/>
          <p:nvPr/>
        </p:nvSpPr>
        <p:spPr>
          <a:xfrm>
            <a:off x="7411453" y="4940407"/>
            <a:ext cx="4588042" cy="1569660"/>
          </a:xfrm>
          <a:prstGeom prst="rect">
            <a:avLst/>
          </a:prstGeom>
          <a:noFill/>
        </p:spPr>
        <p:txBody>
          <a:bodyPr wrap="square" rtlCol="0">
            <a:spAutoFit/>
          </a:bodyPr>
          <a:lstStyle/>
          <a:p>
            <a:r>
              <a:rPr lang="en-GB" sz="1600" b="1" dirty="0" smtClean="0">
                <a:solidFill>
                  <a:srgbClr val="00B050"/>
                </a:solidFill>
              </a:rPr>
              <a:t>Many believed it to be their “manifest destiny”</a:t>
            </a:r>
          </a:p>
          <a:p>
            <a:r>
              <a:rPr lang="en-GB" sz="1600" dirty="0" smtClean="0">
                <a:solidFill>
                  <a:srgbClr val="00B050"/>
                </a:solidFill>
              </a:rPr>
              <a:t> </a:t>
            </a:r>
          </a:p>
          <a:p>
            <a:r>
              <a:rPr lang="en-GB" sz="1600" dirty="0" smtClean="0">
                <a:solidFill>
                  <a:srgbClr val="00B050"/>
                </a:solidFill>
              </a:rPr>
              <a:t>Whites believed God had put them on Earth to expand from sea to shining sea. They had to bring civilisation and modernity to the west – including the Native Americans.</a:t>
            </a:r>
          </a:p>
        </p:txBody>
      </p:sp>
      <p:sp>
        <p:nvSpPr>
          <p:cNvPr id="8" name="TextBox 7"/>
          <p:cNvSpPr txBox="1"/>
          <p:nvPr/>
        </p:nvSpPr>
        <p:spPr>
          <a:xfrm>
            <a:off x="4106778" y="2673374"/>
            <a:ext cx="3264569" cy="1947565"/>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smtClean="0"/>
              <a:t>What caused “Westward Expansion”?</a:t>
            </a:r>
            <a:endParaRPr lang="en-GB" sz="2800" dirty="0"/>
          </a:p>
        </p:txBody>
      </p:sp>
      <p:sp>
        <p:nvSpPr>
          <p:cNvPr id="9" name="TextBox 8"/>
          <p:cNvSpPr txBox="1"/>
          <p:nvPr/>
        </p:nvSpPr>
        <p:spPr>
          <a:xfrm>
            <a:off x="4307302" y="45583"/>
            <a:ext cx="3064045" cy="2554545"/>
          </a:xfrm>
          <a:prstGeom prst="rect">
            <a:avLst/>
          </a:prstGeom>
          <a:noFill/>
        </p:spPr>
        <p:txBody>
          <a:bodyPr wrap="square" rtlCol="0">
            <a:spAutoFit/>
          </a:bodyPr>
          <a:lstStyle/>
          <a:p>
            <a:r>
              <a:rPr lang="en-GB" sz="1600" b="1" dirty="0" smtClean="0">
                <a:solidFill>
                  <a:srgbClr val="FF0000"/>
                </a:solidFill>
              </a:rPr>
              <a:t>Some feared religious persecution</a:t>
            </a:r>
          </a:p>
          <a:p>
            <a:r>
              <a:rPr lang="en-GB" sz="1600" dirty="0" smtClean="0">
                <a:solidFill>
                  <a:srgbClr val="FF0000"/>
                </a:solidFill>
              </a:rPr>
              <a:t>The Mormons were a religious group that were shunned by other Christians because of their beliefs (e.g. polygamy). They were met with violence and forced to leave the East. E.g. in 1845, their leader Joseph Smith was murdered. They headed to Salt Lake Valley, Utah for safety.</a:t>
            </a:r>
          </a:p>
        </p:txBody>
      </p:sp>
    </p:spTree>
    <p:extLst>
      <p:ext uri="{BB962C8B-B14F-4D97-AF65-F5344CB8AC3E}">
        <p14:creationId xmlns:p14="http://schemas.microsoft.com/office/powerpoint/2010/main" val="137501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01600"/>
            <a:ext cx="6540500" cy="769441"/>
          </a:xfrm>
          <a:prstGeom prst="rect">
            <a:avLst/>
          </a:prstGeom>
          <a:noFill/>
        </p:spPr>
        <p:txBody>
          <a:bodyPr wrap="square" rtlCol="0">
            <a:spAutoFit/>
          </a:bodyPr>
          <a:lstStyle/>
          <a:p>
            <a:r>
              <a:rPr lang="en-GB" sz="4400" dirty="0" smtClean="0">
                <a:latin typeface="Franklin Gothic Demi Cond" panose="020B0706030402020204" pitchFamily="34" charset="0"/>
              </a:rPr>
              <a:t>Learning Task </a:t>
            </a:r>
            <a:r>
              <a:rPr lang="en-GB" sz="4400" dirty="0" smtClean="0">
                <a:solidFill>
                  <a:srgbClr val="FF0000"/>
                </a:solidFill>
                <a:latin typeface="Franklin Gothic Demi Cond" panose="020B0706030402020204" pitchFamily="34" charset="0"/>
              </a:rPr>
              <a:t>Two</a:t>
            </a:r>
            <a:endParaRPr lang="en-GB" sz="4400" dirty="0">
              <a:solidFill>
                <a:srgbClr val="FF0000"/>
              </a:solidFill>
              <a:latin typeface="Franklin Gothic Demi Cond" panose="020B0706030402020204" pitchFamily="34" charset="0"/>
            </a:endParaRPr>
          </a:p>
        </p:txBody>
      </p:sp>
      <p:sp>
        <p:nvSpPr>
          <p:cNvPr id="3" name="TextBox 2"/>
          <p:cNvSpPr txBox="1"/>
          <p:nvPr/>
        </p:nvSpPr>
        <p:spPr>
          <a:xfrm>
            <a:off x="228600" y="1049586"/>
            <a:ext cx="5537200" cy="1569660"/>
          </a:xfrm>
          <a:prstGeom prst="rect">
            <a:avLst/>
          </a:prstGeom>
          <a:noFill/>
          <a:ln>
            <a:solidFill>
              <a:srgbClr val="FF0000"/>
            </a:solidFill>
          </a:ln>
        </p:spPr>
        <p:txBody>
          <a:bodyPr wrap="square" rtlCol="0">
            <a:spAutoFit/>
          </a:bodyPr>
          <a:lstStyle/>
          <a:p>
            <a:r>
              <a:rPr lang="en-GB" sz="2400" dirty="0" smtClean="0"/>
              <a:t>All targets:</a:t>
            </a:r>
          </a:p>
          <a:p>
            <a:endParaRPr lang="en-GB" sz="2400" dirty="0"/>
          </a:p>
          <a:p>
            <a:pPr marL="457200" indent="-457200">
              <a:buFont typeface="+mj-lt"/>
              <a:buAutoNum type="arabicPeriod"/>
            </a:pPr>
            <a:r>
              <a:rPr lang="en-GB" sz="2400" dirty="0" smtClean="0"/>
              <a:t>Read the article from History Channel on the Gold Rush. </a:t>
            </a:r>
          </a:p>
        </p:txBody>
      </p:sp>
      <p:sp>
        <p:nvSpPr>
          <p:cNvPr id="4" name="TextBox 3"/>
          <p:cNvSpPr txBox="1"/>
          <p:nvPr/>
        </p:nvSpPr>
        <p:spPr>
          <a:xfrm>
            <a:off x="6108700" y="393700"/>
            <a:ext cx="5473700" cy="1815882"/>
          </a:xfrm>
          <a:prstGeom prst="rect">
            <a:avLst/>
          </a:prstGeom>
          <a:solidFill>
            <a:schemeClr val="accent4">
              <a:lumMod val="40000"/>
              <a:lumOff val="60000"/>
            </a:schemeClr>
          </a:solidFill>
        </p:spPr>
        <p:txBody>
          <a:bodyPr wrap="square" rtlCol="0">
            <a:spAutoFit/>
          </a:bodyPr>
          <a:lstStyle/>
          <a:p>
            <a:r>
              <a:rPr lang="en-GB" sz="2800" b="1" u="sng" dirty="0" smtClean="0"/>
              <a:t>Green and orange groups</a:t>
            </a:r>
          </a:p>
          <a:p>
            <a:endParaRPr lang="en-GB" sz="2800" dirty="0"/>
          </a:p>
          <a:p>
            <a:r>
              <a:rPr lang="en-GB" sz="2800" dirty="0" smtClean="0"/>
              <a:t>Explain two consequences of the California Gold Rush (8 marks)</a:t>
            </a:r>
            <a:endParaRPr lang="en-GB" sz="2800" dirty="0"/>
          </a:p>
        </p:txBody>
      </p:sp>
      <p:sp>
        <p:nvSpPr>
          <p:cNvPr id="5" name="TextBox 4"/>
          <p:cNvSpPr txBox="1"/>
          <p:nvPr/>
        </p:nvSpPr>
        <p:spPr>
          <a:xfrm>
            <a:off x="6108700" y="2755900"/>
            <a:ext cx="5473700" cy="2677656"/>
          </a:xfrm>
          <a:prstGeom prst="rect">
            <a:avLst/>
          </a:prstGeom>
          <a:solidFill>
            <a:schemeClr val="accent1">
              <a:lumMod val="40000"/>
              <a:lumOff val="60000"/>
            </a:schemeClr>
          </a:solidFill>
        </p:spPr>
        <p:txBody>
          <a:bodyPr wrap="square" rtlCol="0">
            <a:spAutoFit/>
          </a:bodyPr>
          <a:lstStyle/>
          <a:p>
            <a:r>
              <a:rPr lang="en-GB" sz="2800" b="1" u="sng" dirty="0" smtClean="0"/>
              <a:t>Blue groups</a:t>
            </a:r>
          </a:p>
          <a:p>
            <a:endParaRPr lang="en-GB" sz="2800" dirty="0"/>
          </a:p>
          <a:p>
            <a:r>
              <a:rPr lang="en-GB" sz="2800" dirty="0" smtClean="0"/>
              <a:t>Your teacher will give you a template to answer a GCSE question. Using what you have read, complete the missing sections.</a:t>
            </a:r>
            <a:endParaRPr lang="en-GB" sz="2800" dirty="0"/>
          </a:p>
        </p:txBody>
      </p:sp>
      <p:sp>
        <p:nvSpPr>
          <p:cNvPr id="6" name="Rectangle 5"/>
          <p:cNvSpPr/>
          <p:nvPr/>
        </p:nvSpPr>
        <p:spPr>
          <a:xfrm>
            <a:off x="336550" y="6103035"/>
            <a:ext cx="6096000" cy="646331"/>
          </a:xfrm>
          <a:prstGeom prst="rect">
            <a:avLst/>
          </a:prstGeom>
        </p:spPr>
        <p:txBody>
          <a:bodyPr>
            <a:spAutoFit/>
          </a:bodyPr>
          <a:lstStyle/>
          <a:p>
            <a:r>
              <a:rPr lang="en-GB" dirty="0">
                <a:hlinkClick r:id="rId2"/>
              </a:rPr>
              <a:t>https://</a:t>
            </a:r>
            <a:r>
              <a:rPr lang="en-GB" dirty="0" smtClean="0">
                <a:hlinkClick r:id="rId2"/>
              </a:rPr>
              <a:t>www.history.com/topics/westward-expansion/gold-rush-of-1849</a:t>
            </a:r>
            <a:r>
              <a:rPr lang="en-GB" dirty="0" smtClean="0"/>
              <a:t> </a:t>
            </a:r>
            <a:endParaRPr lang="en-GB" dirty="0"/>
          </a:p>
        </p:txBody>
      </p:sp>
      <p:pic>
        <p:nvPicPr>
          <p:cNvPr id="7" name="Picture 6"/>
          <p:cNvPicPr>
            <a:picLocks noChangeAspect="1"/>
          </p:cNvPicPr>
          <p:nvPr/>
        </p:nvPicPr>
        <p:blipFill>
          <a:blip r:embed="rId3"/>
          <a:stretch>
            <a:fillRect/>
          </a:stretch>
        </p:blipFill>
        <p:spPr>
          <a:xfrm>
            <a:off x="515143" y="2902487"/>
            <a:ext cx="4760913" cy="2000493"/>
          </a:xfrm>
          <a:prstGeom prst="rect">
            <a:avLst/>
          </a:prstGeom>
        </p:spPr>
      </p:pic>
    </p:spTree>
    <p:extLst>
      <p:ext uri="{BB962C8B-B14F-4D97-AF65-F5344CB8AC3E}">
        <p14:creationId xmlns:p14="http://schemas.microsoft.com/office/powerpoint/2010/main" val="295467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1803" y="1938992"/>
            <a:ext cx="4760913" cy="2000493"/>
          </a:xfrm>
          <a:prstGeom prst="rect">
            <a:avLst/>
          </a:prstGeom>
        </p:spPr>
      </p:pic>
      <p:sp>
        <p:nvSpPr>
          <p:cNvPr id="3" name="TextBox 2"/>
          <p:cNvSpPr txBox="1"/>
          <p:nvPr/>
        </p:nvSpPr>
        <p:spPr>
          <a:xfrm>
            <a:off x="177800" y="120408"/>
            <a:ext cx="3822700" cy="2677656"/>
          </a:xfrm>
          <a:prstGeom prst="rect">
            <a:avLst/>
          </a:prstGeom>
          <a:noFill/>
        </p:spPr>
        <p:txBody>
          <a:bodyPr wrap="square" rtlCol="0">
            <a:spAutoFit/>
          </a:bodyPr>
          <a:lstStyle/>
          <a:p>
            <a:r>
              <a:rPr lang="en-GB" sz="2400" u="sng" dirty="0" smtClean="0">
                <a:solidFill>
                  <a:srgbClr val="FF0000"/>
                </a:solidFill>
              </a:rPr>
              <a:t>Increased crime rate in the west</a:t>
            </a:r>
            <a:endParaRPr lang="en-GB" sz="2400" dirty="0"/>
          </a:p>
          <a:p>
            <a:r>
              <a:rPr lang="en-GB" sz="2400" dirty="0" smtClean="0"/>
              <a:t>Rapid population increase caused overcrowding adding to crime. Bandits, gambling, prostitution and racist crimes against emigrants. </a:t>
            </a:r>
            <a:endParaRPr lang="en-GB" sz="2400" dirty="0"/>
          </a:p>
        </p:txBody>
      </p:sp>
      <p:sp>
        <p:nvSpPr>
          <p:cNvPr id="8" name="TextBox 7"/>
          <p:cNvSpPr txBox="1"/>
          <p:nvPr/>
        </p:nvSpPr>
        <p:spPr>
          <a:xfrm>
            <a:off x="177800" y="3153412"/>
            <a:ext cx="3822700" cy="3785652"/>
          </a:xfrm>
          <a:prstGeom prst="rect">
            <a:avLst/>
          </a:prstGeom>
          <a:noFill/>
        </p:spPr>
        <p:txBody>
          <a:bodyPr wrap="square" rtlCol="0">
            <a:spAutoFit/>
          </a:bodyPr>
          <a:lstStyle/>
          <a:p>
            <a:r>
              <a:rPr lang="en-GB" sz="2400" u="sng" dirty="0" smtClean="0">
                <a:solidFill>
                  <a:srgbClr val="FF0000"/>
                </a:solidFill>
              </a:rPr>
              <a:t>California became a U.S. state</a:t>
            </a:r>
            <a:endParaRPr lang="en-GB" sz="2400" dirty="0"/>
          </a:p>
          <a:p>
            <a:r>
              <a:rPr lang="en-GB" sz="2400" dirty="0" smtClean="0"/>
              <a:t>Due to rapid population growth, California applied in 1849 to become a state. This caused a crisis, as it would become a free state and this annoyed the slave states. This led to the 1850 Compromise.</a:t>
            </a:r>
            <a:endParaRPr lang="en-GB" sz="2400" dirty="0"/>
          </a:p>
        </p:txBody>
      </p:sp>
      <p:sp>
        <p:nvSpPr>
          <p:cNvPr id="9" name="TextBox 8"/>
          <p:cNvSpPr txBox="1"/>
          <p:nvPr/>
        </p:nvSpPr>
        <p:spPr>
          <a:xfrm>
            <a:off x="5200650" y="0"/>
            <a:ext cx="7035800" cy="1938992"/>
          </a:xfrm>
          <a:prstGeom prst="rect">
            <a:avLst/>
          </a:prstGeom>
          <a:noFill/>
        </p:spPr>
        <p:txBody>
          <a:bodyPr wrap="square" rtlCol="0">
            <a:spAutoFit/>
          </a:bodyPr>
          <a:lstStyle/>
          <a:p>
            <a:r>
              <a:rPr lang="en-GB" sz="2400" u="sng" dirty="0" smtClean="0">
                <a:solidFill>
                  <a:srgbClr val="FF0000"/>
                </a:solidFill>
              </a:rPr>
              <a:t>Environmental damage</a:t>
            </a:r>
            <a:endParaRPr lang="en-GB" sz="2400" dirty="0"/>
          </a:p>
          <a:p>
            <a:r>
              <a:rPr lang="en-GB" sz="2400" dirty="0" smtClean="0"/>
              <a:t>Mercury getting into the water, it poisoned many Indians. Mercury infected the fish, which the Indians ate. Cutting down trees often created floods which killed a lot of the food sources for Indians.</a:t>
            </a:r>
            <a:endParaRPr lang="en-GB" sz="2400" dirty="0"/>
          </a:p>
        </p:txBody>
      </p:sp>
      <p:sp>
        <p:nvSpPr>
          <p:cNvPr id="12" name="TextBox 11"/>
          <p:cNvSpPr txBox="1"/>
          <p:nvPr/>
        </p:nvSpPr>
        <p:spPr>
          <a:xfrm>
            <a:off x="4271803" y="4099602"/>
            <a:ext cx="7620000" cy="2308324"/>
          </a:xfrm>
          <a:prstGeom prst="rect">
            <a:avLst/>
          </a:prstGeom>
          <a:noFill/>
        </p:spPr>
        <p:txBody>
          <a:bodyPr wrap="square" rtlCol="0">
            <a:spAutoFit/>
          </a:bodyPr>
          <a:lstStyle/>
          <a:p>
            <a:r>
              <a:rPr lang="en-GB" sz="2400" u="sng" dirty="0" smtClean="0">
                <a:solidFill>
                  <a:srgbClr val="FF0000"/>
                </a:solidFill>
              </a:rPr>
              <a:t>Indians killed</a:t>
            </a:r>
            <a:endParaRPr lang="en-GB" sz="2400" dirty="0"/>
          </a:p>
          <a:p>
            <a:r>
              <a:rPr lang="en-GB" sz="2400" dirty="0" smtClean="0"/>
              <a:t>Thousands of Indians were killed by white settlers looking to claim gold land. Other killed by diseases brought in e.g. cholera. 60% of all Indians in California were killed by disease. Population fell from 150,000 in 1845 to 30,000 by 1890. </a:t>
            </a:r>
            <a:endParaRPr lang="en-GB" sz="2400" dirty="0"/>
          </a:p>
        </p:txBody>
      </p:sp>
    </p:spTree>
    <p:extLst>
      <p:ext uri="{BB962C8B-B14F-4D97-AF65-F5344CB8AC3E}">
        <p14:creationId xmlns:p14="http://schemas.microsoft.com/office/powerpoint/2010/main" val="2224612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1005</Words>
  <Application>Microsoft Office PowerPoint</Application>
  <PresentationFormat>Widescreen</PresentationFormat>
  <Paragraphs>96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people travel west?</dc:title>
  <dc:creator>User</dc:creator>
  <cp:lastModifiedBy>User</cp:lastModifiedBy>
  <cp:revision>17</cp:revision>
  <dcterms:created xsi:type="dcterms:W3CDTF">2017-03-19T14:10:58Z</dcterms:created>
  <dcterms:modified xsi:type="dcterms:W3CDTF">2018-12-04T20:27:08Z</dcterms:modified>
</cp:coreProperties>
</file>