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D1990-03AC-43EE-8D3A-FC00A89FE9C6}"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118604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D1990-03AC-43EE-8D3A-FC00A89FE9C6}"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2441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D1990-03AC-43EE-8D3A-FC00A89FE9C6}"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349683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D1990-03AC-43EE-8D3A-FC00A89FE9C6}"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19892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1D1990-03AC-43EE-8D3A-FC00A89FE9C6}"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22528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1D1990-03AC-43EE-8D3A-FC00A89FE9C6}" type="datetimeFigureOut">
              <a:rPr lang="en-GB" smtClean="0"/>
              <a:t>19/07/2018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58644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1D1990-03AC-43EE-8D3A-FC00A89FE9C6}" type="datetimeFigureOut">
              <a:rPr lang="en-GB" smtClean="0"/>
              <a:t>19/07/2018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29295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1D1990-03AC-43EE-8D3A-FC00A89FE9C6}" type="datetimeFigureOut">
              <a:rPr lang="en-GB" smtClean="0"/>
              <a:t>19/07/2018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302604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D1990-03AC-43EE-8D3A-FC00A89FE9C6}" type="datetimeFigureOut">
              <a:rPr lang="en-GB" smtClean="0"/>
              <a:t>19/07/2018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336384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1D1990-03AC-43EE-8D3A-FC00A89FE9C6}" type="datetimeFigureOut">
              <a:rPr lang="en-GB" smtClean="0"/>
              <a:t>19/07/2018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122535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1D1990-03AC-43EE-8D3A-FC00A89FE9C6}" type="datetimeFigureOut">
              <a:rPr lang="en-GB" smtClean="0"/>
              <a:t>19/07/2018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46BE3-4190-476B-A208-E98FD164A2C2}" type="slidenum">
              <a:rPr lang="en-GB" smtClean="0"/>
              <a:t>‹#›</a:t>
            </a:fld>
            <a:endParaRPr lang="en-GB"/>
          </a:p>
        </p:txBody>
      </p:sp>
    </p:spTree>
    <p:extLst>
      <p:ext uri="{BB962C8B-B14F-4D97-AF65-F5344CB8AC3E}">
        <p14:creationId xmlns:p14="http://schemas.microsoft.com/office/powerpoint/2010/main" val="32750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D1990-03AC-43EE-8D3A-FC00A89FE9C6}" type="datetimeFigureOut">
              <a:rPr lang="en-GB" smtClean="0"/>
              <a:t>19/07/2018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46BE3-4190-476B-A208-E98FD164A2C2}" type="slidenum">
              <a:rPr lang="en-GB" smtClean="0"/>
              <a:t>‹#›</a:t>
            </a:fld>
            <a:endParaRPr lang="en-GB"/>
          </a:p>
        </p:txBody>
      </p:sp>
    </p:spTree>
    <p:extLst>
      <p:ext uri="{BB962C8B-B14F-4D97-AF65-F5344CB8AC3E}">
        <p14:creationId xmlns:p14="http://schemas.microsoft.com/office/powerpoint/2010/main" val="399310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49416" y="0"/>
            <a:ext cx="9144000" cy="1173163"/>
          </a:xfrm>
        </p:spPr>
        <p:txBody>
          <a:bodyPr>
            <a:normAutofit fontScale="90000"/>
          </a:bodyPr>
          <a:lstStyle/>
          <a:p>
            <a:pPr algn="l"/>
            <a:r>
              <a:rPr lang="en-GB" sz="4000" u="sng" dirty="0" smtClean="0"/>
              <a:t>Why did public health begin to improve </a:t>
            </a:r>
            <a:r>
              <a:rPr lang="en-GB" sz="4000" u="sng" dirty="0" smtClean="0"/>
              <a:t>in the </a:t>
            </a:r>
            <a:r>
              <a:rPr lang="en-GB" sz="4000" u="sng" dirty="0" smtClean="0"/>
              <a:t>mid-19</a:t>
            </a:r>
            <a:r>
              <a:rPr lang="en-GB" sz="4000" u="sng" baseline="30000" dirty="0" smtClean="0"/>
              <a:t>th</a:t>
            </a:r>
            <a:r>
              <a:rPr lang="en-GB" sz="4000" u="sng" dirty="0" smtClean="0"/>
              <a:t> Century?</a:t>
            </a:r>
            <a:endParaRPr lang="en-GB" sz="4000" u="sng"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381000" y="1409700"/>
            <a:ext cx="4978400" cy="954107"/>
          </a:xfrm>
          <a:prstGeom prst="rect">
            <a:avLst/>
          </a:prstGeom>
          <a:solidFill>
            <a:schemeClr val="accent4">
              <a:lumMod val="40000"/>
              <a:lumOff val="60000"/>
            </a:schemeClr>
          </a:solidFill>
        </p:spPr>
        <p:txBody>
          <a:bodyPr wrap="square" rtlCol="0">
            <a:spAutoFit/>
          </a:bodyPr>
          <a:lstStyle/>
          <a:p>
            <a:r>
              <a:rPr lang="en-GB" sz="2800" dirty="0" smtClean="0">
                <a:solidFill>
                  <a:srgbClr val="FF0000"/>
                </a:solidFill>
              </a:rPr>
              <a:t>Starter: </a:t>
            </a:r>
            <a:r>
              <a:rPr lang="en-GB" sz="2800" dirty="0" smtClean="0"/>
              <a:t>Can you explain who these people are?</a:t>
            </a:r>
            <a:endParaRPr lang="en-GB" sz="2800" dirty="0"/>
          </a:p>
        </p:txBody>
      </p:sp>
      <p:sp>
        <p:nvSpPr>
          <p:cNvPr id="5" name="TextBox 4"/>
          <p:cNvSpPr txBox="1"/>
          <p:nvPr/>
        </p:nvSpPr>
        <p:spPr>
          <a:xfrm>
            <a:off x="381000" y="2647931"/>
            <a:ext cx="5118100" cy="3108543"/>
          </a:xfrm>
          <a:prstGeom prst="rect">
            <a:avLst/>
          </a:prstGeom>
          <a:solidFill>
            <a:schemeClr val="accent1">
              <a:lumMod val="40000"/>
              <a:lumOff val="60000"/>
            </a:schemeClr>
          </a:solidFill>
        </p:spPr>
        <p:txBody>
          <a:bodyPr wrap="square" rtlCol="0">
            <a:spAutoFit/>
          </a:bodyPr>
          <a:lstStyle/>
          <a:p>
            <a:r>
              <a:rPr lang="en-GB" sz="2800" b="1" i="1" dirty="0" smtClean="0"/>
              <a:t>In this lesson, we will:</a:t>
            </a:r>
          </a:p>
          <a:p>
            <a:endParaRPr lang="en-GB" sz="2800" dirty="0"/>
          </a:p>
          <a:p>
            <a:pPr marL="457200" indent="-457200">
              <a:buFont typeface="Arial" panose="020B0604020202020204" pitchFamily="34" charset="0"/>
              <a:buChar char="•"/>
            </a:pPr>
            <a:r>
              <a:rPr lang="en-GB" sz="2800" dirty="0" smtClean="0"/>
              <a:t>Explain how vaccines became mass produced.</a:t>
            </a:r>
          </a:p>
          <a:p>
            <a:pPr marL="457200" indent="-457200">
              <a:buFont typeface="Arial" panose="020B0604020202020204" pitchFamily="34" charset="0"/>
              <a:buChar char="•"/>
            </a:pPr>
            <a:r>
              <a:rPr lang="en-GB" sz="2800" dirty="0" smtClean="0"/>
              <a:t>Assess the most important factor in explaining why public health began to improve. </a:t>
            </a:r>
            <a:endParaRPr lang="en-GB" sz="2800" dirty="0"/>
          </a:p>
        </p:txBody>
      </p:sp>
      <p:pic>
        <p:nvPicPr>
          <p:cNvPr id="1026" name="Picture 2" descr="Image result for homest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1409700"/>
            <a:ext cx="622780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3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177800"/>
            <a:ext cx="5753100"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a:t>
            </a:r>
            <a:r>
              <a:rPr lang="en-GB" sz="3600" dirty="0" smtClean="0">
                <a:solidFill>
                  <a:srgbClr val="FF0000"/>
                </a:solidFill>
                <a:latin typeface="Franklin Gothic Demi Cond" panose="020B0706030402020204" pitchFamily="34" charset="0"/>
              </a:rPr>
              <a:t>vaccines </a:t>
            </a:r>
            <a:r>
              <a:rPr lang="en-GB" sz="3600" dirty="0" smtClean="0">
                <a:latin typeface="Franklin Gothic Demi Cond" panose="020B0706030402020204" pitchFamily="34" charset="0"/>
              </a:rPr>
              <a:t>become mass produced?</a:t>
            </a:r>
            <a:endParaRPr lang="en-GB" sz="3600" dirty="0">
              <a:latin typeface="Franklin Gothic Demi Cond" panose="020B0706030402020204" pitchFamily="34" charset="0"/>
            </a:endParaRPr>
          </a:p>
        </p:txBody>
      </p:sp>
      <p:sp>
        <p:nvSpPr>
          <p:cNvPr id="3" name="TextBox 2"/>
          <p:cNvSpPr txBox="1"/>
          <p:nvPr/>
        </p:nvSpPr>
        <p:spPr>
          <a:xfrm>
            <a:off x="304800" y="1549400"/>
            <a:ext cx="5867400" cy="4801314"/>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dirty="0" smtClean="0"/>
              <a:t>The groundwork for vaccines was already there – Jenner had developed a smallpox vaccine, Pasteur had proved germs exist, and Koch had proved different germs cause different disease.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Louis Pasteur put all this together and began to work to make vaccines for different disease.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1879, Pasteur proved that a dead form of chicken cholera could be used to vaccinate the chickens.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By using the weakened versions of cultures, Pasteur developed vaccines for anthrax and rabies.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Vaccines work by creating an immune response – the body fights off the weakened disease and in doing so, creates antibodies. </a:t>
            </a:r>
            <a:endParaRPr lang="en-GB" dirty="0"/>
          </a:p>
        </p:txBody>
      </p:sp>
      <p:pic>
        <p:nvPicPr>
          <p:cNvPr id="4" name="Picture 3"/>
          <p:cNvPicPr>
            <a:picLocks noChangeAspect="1"/>
          </p:cNvPicPr>
          <p:nvPr/>
        </p:nvPicPr>
        <p:blipFill>
          <a:blip r:embed="rId2"/>
          <a:stretch>
            <a:fillRect/>
          </a:stretch>
        </p:blipFill>
        <p:spPr>
          <a:xfrm>
            <a:off x="6392862" y="177800"/>
            <a:ext cx="5621376" cy="6070600"/>
          </a:xfrm>
          <a:prstGeom prst="rect">
            <a:avLst/>
          </a:prstGeom>
        </p:spPr>
      </p:pic>
    </p:spTree>
    <p:extLst>
      <p:ext uri="{BB962C8B-B14F-4D97-AF65-F5344CB8AC3E}">
        <p14:creationId xmlns:p14="http://schemas.microsoft.com/office/powerpoint/2010/main" val="2072280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813" y="510617"/>
            <a:ext cx="1741259" cy="210566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172" y="472554"/>
            <a:ext cx="1599974" cy="218178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99735" y="472555"/>
            <a:ext cx="1803401" cy="2181783"/>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17182" y="510617"/>
            <a:ext cx="2131137" cy="2149913"/>
          </a:xfrm>
          <a:prstGeom prst="rect">
            <a:avLst/>
          </a:prstGeom>
        </p:spPr>
      </p:pic>
      <p:sp>
        <p:nvSpPr>
          <p:cNvPr id="6" name="Plus 5"/>
          <p:cNvSpPr/>
          <p:nvPr/>
        </p:nvSpPr>
        <p:spPr>
          <a:xfrm>
            <a:off x="1299354" y="1457438"/>
            <a:ext cx="1562100" cy="14605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lus 6"/>
          <p:cNvSpPr/>
          <p:nvPr/>
        </p:nvSpPr>
        <p:spPr>
          <a:xfrm>
            <a:off x="3375604" y="1520901"/>
            <a:ext cx="1562100" cy="14605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us 7"/>
          <p:cNvSpPr/>
          <p:nvPr/>
        </p:nvSpPr>
        <p:spPr>
          <a:xfrm>
            <a:off x="5332523" y="1520901"/>
            <a:ext cx="1562100" cy="14605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qual 8"/>
          <p:cNvSpPr/>
          <p:nvPr/>
        </p:nvSpPr>
        <p:spPr>
          <a:xfrm>
            <a:off x="7779282" y="1520938"/>
            <a:ext cx="1816100" cy="13335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8180223" y="3530520"/>
            <a:ext cx="4187371" cy="2358886"/>
          </a:xfrm>
          <a:prstGeom prst="rect">
            <a:avLst/>
          </a:prstGeom>
        </p:spPr>
      </p:pic>
      <p:sp>
        <p:nvSpPr>
          <p:cNvPr id="10" name="TextBox 9"/>
          <p:cNvSpPr txBox="1"/>
          <p:nvPr/>
        </p:nvSpPr>
        <p:spPr>
          <a:xfrm>
            <a:off x="156582" y="2854438"/>
            <a:ext cx="2043154" cy="3787662"/>
          </a:xfrm>
          <a:prstGeom prst="flowChartAlternateProcess">
            <a:avLst/>
          </a:prstGeom>
          <a:noFill/>
          <a:ln>
            <a:solidFill>
              <a:schemeClr val="tx1"/>
            </a:solidFill>
          </a:ln>
        </p:spPr>
        <p:txBody>
          <a:bodyPr wrap="square" rtlCol="0">
            <a:spAutoFit/>
          </a:bodyPr>
          <a:lstStyle/>
          <a:p>
            <a:endParaRPr lang="en-GB" dirty="0"/>
          </a:p>
        </p:txBody>
      </p:sp>
      <p:sp>
        <p:nvSpPr>
          <p:cNvPr id="11" name="TextBox 10"/>
          <p:cNvSpPr txBox="1"/>
          <p:nvPr/>
        </p:nvSpPr>
        <p:spPr>
          <a:xfrm>
            <a:off x="2404710" y="2854438"/>
            <a:ext cx="2043154" cy="3787662"/>
          </a:xfrm>
          <a:prstGeom prst="flowChartAlternateProcess">
            <a:avLst/>
          </a:prstGeom>
          <a:noFill/>
          <a:ln>
            <a:solidFill>
              <a:schemeClr val="tx1"/>
            </a:solidFill>
          </a:ln>
        </p:spPr>
        <p:txBody>
          <a:bodyPr wrap="square" rtlCol="0">
            <a:spAutoFit/>
          </a:bodyPr>
          <a:lstStyle/>
          <a:p>
            <a:endParaRPr lang="en-GB" dirty="0"/>
          </a:p>
        </p:txBody>
      </p:sp>
      <p:sp>
        <p:nvSpPr>
          <p:cNvPr id="12" name="TextBox 11"/>
          <p:cNvSpPr txBox="1"/>
          <p:nvPr/>
        </p:nvSpPr>
        <p:spPr>
          <a:xfrm>
            <a:off x="7001584" y="2816132"/>
            <a:ext cx="2043154" cy="3787662"/>
          </a:xfrm>
          <a:prstGeom prst="flowChartAlternateProcess">
            <a:avLst/>
          </a:prstGeom>
          <a:noFill/>
          <a:ln>
            <a:solidFill>
              <a:schemeClr val="tx1"/>
            </a:solidFill>
          </a:ln>
        </p:spPr>
        <p:txBody>
          <a:bodyPr wrap="square" rtlCol="0">
            <a:spAutoFit/>
          </a:bodyPr>
          <a:lstStyle/>
          <a:p>
            <a:endParaRPr lang="en-GB" dirty="0"/>
          </a:p>
        </p:txBody>
      </p:sp>
      <p:sp>
        <p:nvSpPr>
          <p:cNvPr id="13" name="TextBox 12"/>
          <p:cNvSpPr txBox="1"/>
          <p:nvPr/>
        </p:nvSpPr>
        <p:spPr>
          <a:xfrm>
            <a:off x="4803183" y="2854438"/>
            <a:ext cx="2043154" cy="3787662"/>
          </a:xfrm>
          <a:prstGeom prst="flowChartAlternateProcess">
            <a:avLst/>
          </a:prstGeom>
          <a:noFill/>
          <a:ln>
            <a:solidFill>
              <a:schemeClr val="tx1"/>
            </a:solidFill>
          </a:ln>
        </p:spPr>
        <p:txBody>
          <a:bodyPr wrap="square" rtlCol="0">
            <a:spAutoFit/>
          </a:bodyPr>
          <a:lstStyle/>
          <a:p>
            <a:endParaRPr lang="en-GB" dirty="0"/>
          </a:p>
        </p:txBody>
      </p:sp>
      <p:sp>
        <p:nvSpPr>
          <p:cNvPr id="14" name="TextBox 13"/>
          <p:cNvSpPr txBox="1"/>
          <p:nvPr/>
        </p:nvSpPr>
        <p:spPr>
          <a:xfrm rot="5400000">
            <a:off x="7766554" y="2401779"/>
            <a:ext cx="5982108" cy="2123658"/>
          </a:xfrm>
          <a:prstGeom prst="rect">
            <a:avLst/>
          </a:prstGeom>
          <a:noFill/>
        </p:spPr>
        <p:txBody>
          <a:bodyPr wrap="square" rtlCol="0">
            <a:spAutoFit/>
          </a:bodyPr>
          <a:lstStyle/>
          <a:p>
            <a:r>
              <a:rPr lang="en-GB" sz="6600" dirty="0" smtClean="0">
                <a:latin typeface="Franklin Gothic Demi Cond" panose="020B0706030402020204" pitchFamily="34" charset="0"/>
              </a:rPr>
              <a:t>Mass produced vaccines</a:t>
            </a:r>
            <a:endParaRPr lang="en-GB" sz="6600" dirty="0">
              <a:latin typeface="Franklin Gothic Demi Cond" panose="020B0706030402020204" pitchFamily="34" charset="0"/>
            </a:endParaRPr>
          </a:p>
        </p:txBody>
      </p:sp>
    </p:spTree>
    <p:extLst>
      <p:ext uri="{BB962C8B-B14F-4D97-AF65-F5344CB8AC3E}">
        <p14:creationId xmlns:p14="http://schemas.microsoft.com/office/powerpoint/2010/main" val="433040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 y="114300"/>
            <a:ext cx="5753100"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the British </a:t>
            </a:r>
            <a:r>
              <a:rPr lang="en-GB" sz="3600" dirty="0" smtClean="0">
                <a:solidFill>
                  <a:srgbClr val="FF0000"/>
                </a:solidFill>
                <a:latin typeface="Franklin Gothic Demi Cond" panose="020B0706030402020204" pitchFamily="34" charset="0"/>
              </a:rPr>
              <a:t>government</a:t>
            </a:r>
            <a:r>
              <a:rPr lang="en-GB" sz="3600" dirty="0" smtClean="0">
                <a:latin typeface="Franklin Gothic Demi Cond" panose="020B0706030402020204" pitchFamily="34" charset="0"/>
              </a:rPr>
              <a:t> improve public health?</a:t>
            </a:r>
            <a:endParaRPr lang="en-GB" sz="3600" dirty="0">
              <a:latin typeface="Franklin Gothic Demi Cond" panose="020B0706030402020204" pitchFamily="34" charset="0"/>
            </a:endParaRPr>
          </a:p>
        </p:txBody>
      </p:sp>
      <p:sp>
        <p:nvSpPr>
          <p:cNvPr id="3" name="TextBox 2"/>
          <p:cNvSpPr txBox="1"/>
          <p:nvPr/>
        </p:nvSpPr>
        <p:spPr>
          <a:xfrm>
            <a:off x="330200" y="1511300"/>
            <a:ext cx="5753100" cy="4647426"/>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GB" sz="2000" dirty="0" smtClean="0"/>
              <a:t>From the 1860s, the UK government began to take more action to improve living conditions in the cities.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1865, 1,300 miles of new sewers were build in London. Slums were demolished in Birmingham.</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1872, compulsory vaccinations for smallpox was introduced.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 1875, the Public Health Act was passed. It brought in many rules that  councils had to follow to improve living conditions. </a:t>
            </a:r>
          </a:p>
          <a:p>
            <a:endParaRPr lang="en-GB" dirty="0"/>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43699" y="3445651"/>
            <a:ext cx="5246407" cy="324724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3776" y="114300"/>
            <a:ext cx="2712140" cy="333135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b="12977"/>
          <a:stretch/>
        </p:blipFill>
        <p:spPr>
          <a:xfrm>
            <a:off x="9266409" y="114300"/>
            <a:ext cx="2623204" cy="3289300"/>
          </a:xfrm>
          <a:prstGeom prst="rect">
            <a:avLst/>
          </a:prstGeom>
        </p:spPr>
      </p:pic>
    </p:spTree>
    <p:extLst>
      <p:ext uri="{BB962C8B-B14F-4D97-AF65-F5344CB8AC3E}">
        <p14:creationId xmlns:p14="http://schemas.microsoft.com/office/powerpoint/2010/main" val="184404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850" y="107950"/>
            <a:ext cx="4166362" cy="6648450"/>
          </a:xfrm>
          <a:prstGeom prst="rect">
            <a:avLst/>
          </a:prstGeom>
        </p:spPr>
      </p:pic>
      <p:sp>
        <p:nvSpPr>
          <p:cNvPr id="3" name="TextBox 2"/>
          <p:cNvSpPr txBox="1"/>
          <p:nvPr/>
        </p:nvSpPr>
        <p:spPr>
          <a:xfrm>
            <a:off x="4363212" y="107950"/>
            <a:ext cx="7689088"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the British </a:t>
            </a:r>
            <a:r>
              <a:rPr lang="en-GB" sz="3600" dirty="0" smtClean="0">
                <a:solidFill>
                  <a:srgbClr val="FF0000"/>
                </a:solidFill>
                <a:latin typeface="Franklin Gothic Demi Cond" panose="020B0706030402020204" pitchFamily="34" charset="0"/>
              </a:rPr>
              <a:t>government</a:t>
            </a:r>
            <a:r>
              <a:rPr lang="en-GB" sz="3600" dirty="0" smtClean="0">
                <a:latin typeface="Franklin Gothic Demi Cond" panose="020B0706030402020204" pitchFamily="34" charset="0"/>
              </a:rPr>
              <a:t> improve public health?</a:t>
            </a:r>
            <a:endParaRPr lang="en-GB" sz="3600" dirty="0">
              <a:latin typeface="Franklin Gothic Demi Cond" panose="020B0706030402020204" pitchFamily="34" charset="0"/>
            </a:endParaRPr>
          </a:p>
        </p:txBody>
      </p:sp>
      <p:sp>
        <p:nvSpPr>
          <p:cNvPr id="4" name="Rectangle 3"/>
          <p:cNvSpPr/>
          <p:nvPr/>
        </p:nvSpPr>
        <p:spPr>
          <a:xfrm>
            <a:off x="4531089" y="1523960"/>
            <a:ext cx="7353333" cy="5016758"/>
          </a:xfrm>
          <a:prstGeom prst="rect">
            <a:avLst/>
          </a:prstGeom>
          <a:solidFill>
            <a:schemeClr val="accent1">
              <a:lumMod val="40000"/>
              <a:lumOff val="60000"/>
            </a:schemeClr>
          </a:solidFill>
        </p:spPr>
        <p:txBody>
          <a:bodyPr wrap="square">
            <a:spAutoFit/>
          </a:bodyPr>
          <a:lstStyle/>
          <a:p>
            <a:r>
              <a:rPr lang="en-GB" sz="2000" b="1" dirty="0" smtClean="0"/>
              <a:t>1834</a:t>
            </a:r>
            <a:r>
              <a:rPr lang="en-GB" sz="2000" dirty="0" smtClean="0"/>
              <a:t> </a:t>
            </a:r>
            <a:r>
              <a:rPr lang="en-GB" sz="2000" dirty="0"/>
              <a:t>Poor Law Amendment Act Medical Officers were appointed to workhouses which provided basic medical care for the poor.</a:t>
            </a:r>
          </a:p>
          <a:p>
            <a:endParaRPr lang="en-GB" sz="2000" dirty="0" smtClean="0"/>
          </a:p>
          <a:p>
            <a:r>
              <a:rPr lang="en-GB" sz="2000" b="1" dirty="0" smtClean="0"/>
              <a:t>1853 </a:t>
            </a:r>
            <a:r>
              <a:rPr lang="en-GB" sz="2000" dirty="0"/>
              <a:t>Vaccinations were made compulsory although no one was given the power to enforce them</a:t>
            </a:r>
            <a:r>
              <a:rPr lang="en-GB" sz="2000" dirty="0" smtClean="0"/>
              <a:t>.</a:t>
            </a:r>
          </a:p>
          <a:p>
            <a:endParaRPr lang="en-GB" sz="2000" dirty="0"/>
          </a:p>
          <a:p>
            <a:r>
              <a:rPr lang="en-GB" sz="2000" b="1" dirty="0"/>
              <a:t>1855</a:t>
            </a:r>
            <a:r>
              <a:rPr lang="en-GB" sz="2000" dirty="0"/>
              <a:t> Nuisance Removal Act This Act made overcrowded housing illegal</a:t>
            </a:r>
            <a:r>
              <a:rPr lang="en-GB" sz="2000" dirty="0" smtClean="0"/>
              <a:t>.</a:t>
            </a:r>
          </a:p>
          <a:p>
            <a:endParaRPr lang="en-GB" sz="2000" dirty="0"/>
          </a:p>
          <a:p>
            <a:r>
              <a:rPr lang="en-GB" sz="2000" b="1" dirty="0"/>
              <a:t>1864 </a:t>
            </a:r>
            <a:r>
              <a:rPr lang="en-GB" sz="2000" dirty="0"/>
              <a:t>Factory Act This made unhealthy conditions in factories illegal</a:t>
            </a:r>
            <a:r>
              <a:rPr lang="en-GB" sz="2000" dirty="0" smtClean="0"/>
              <a:t>.</a:t>
            </a:r>
          </a:p>
          <a:p>
            <a:endParaRPr lang="en-GB" sz="2000" dirty="0"/>
          </a:p>
          <a:p>
            <a:r>
              <a:rPr lang="en-GB" sz="2000" b="1" dirty="0" smtClean="0"/>
              <a:t>1875</a:t>
            </a:r>
            <a:r>
              <a:rPr lang="en-GB" sz="2000" dirty="0" smtClean="0"/>
              <a:t> </a:t>
            </a:r>
            <a:r>
              <a:rPr lang="en-GB" sz="2000" dirty="0"/>
              <a:t>Public Health Act This brought together a range of Acts covering sewerage and drains, water supply, housing and disease. Local authorities had to appoint Medical Officers in charge of public health. Local sanitary inspectors were appointed to look after slaughterhouses and prevent contaminated food being sold. </a:t>
            </a:r>
          </a:p>
        </p:txBody>
      </p:sp>
    </p:spTree>
    <p:extLst>
      <p:ext uri="{BB962C8B-B14F-4D97-AF65-F5344CB8AC3E}">
        <p14:creationId xmlns:p14="http://schemas.microsoft.com/office/powerpoint/2010/main" val="74777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cI63TLWAAAAz_x.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900" y="0"/>
            <a:ext cx="11912600" cy="70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03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203200"/>
            <a:ext cx="4241800"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Two</a:t>
            </a:r>
            <a:endParaRPr lang="en-GB" sz="3600" dirty="0">
              <a:solidFill>
                <a:srgbClr val="FF0000"/>
              </a:solidFill>
            </a:endParaRPr>
          </a:p>
        </p:txBody>
      </p:sp>
      <p:sp>
        <p:nvSpPr>
          <p:cNvPr id="4" name="TextBox 3"/>
          <p:cNvSpPr txBox="1"/>
          <p:nvPr/>
        </p:nvSpPr>
        <p:spPr>
          <a:xfrm>
            <a:off x="342900" y="1092200"/>
            <a:ext cx="6134100" cy="4832092"/>
          </a:xfrm>
          <a:prstGeom prst="rect">
            <a:avLst/>
          </a:prstGeom>
          <a:solidFill>
            <a:schemeClr val="accent1">
              <a:lumMod val="40000"/>
              <a:lumOff val="60000"/>
            </a:schemeClr>
          </a:solidFill>
        </p:spPr>
        <p:txBody>
          <a:bodyPr wrap="square" rtlCol="0">
            <a:spAutoFit/>
          </a:bodyPr>
          <a:lstStyle/>
          <a:p>
            <a:r>
              <a:rPr lang="en-GB" sz="2800" dirty="0" smtClean="0"/>
              <a:t>On your pyramid diagram, decide which factors are most to least important in explaining why public health improved:</a:t>
            </a:r>
          </a:p>
          <a:p>
            <a:endParaRPr lang="en-GB" sz="2800" dirty="0"/>
          </a:p>
          <a:p>
            <a:endParaRPr lang="en-GB" sz="2800" dirty="0" smtClean="0"/>
          </a:p>
          <a:p>
            <a:pPr marL="342900" indent="-342900">
              <a:buFont typeface="Arial" panose="020B0604020202020204" pitchFamily="34" charset="0"/>
              <a:buChar char="•"/>
            </a:pPr>
            <a:r>
              <a:rPr lang="en-GB" sz="2800" dirty="0" smtClean="0"/>
              <a:t>Development of vaccines</a:t>
            </a:r>
          </a:p>
          <a:p>
            <a:pPr marL="342900" indent="-342900">
              <a:buFont typeface="Arial" panose="020B0604020202020204" pitchFamily="34" charset="0"/>
              <a:buChar char="•"/>
            </a:pPr>
            <a:r>
              <a:rPr lang="en-GB" sz="2800" dirty="0" smtClean="0"/>
              <a:t>Public Health Act</a:t>
            </a:r>
          </a:p>
          <a:p>
            <a:pPr marL="342900" indent="-342900">
              <a:buFont typeface="Arial" panose="020B0604020202020204" pitchFamily="34" charset="0"/>
              <a:buChar char="•"/>
            </a:pPr>
            <a:r>
              <a:rPr lang="en-GB" sz="2800" dirty="0" smtClean="0"/>
              <a:t>Introduction of compulsory vaccination</a:t>
            </a:r>
          </a:p>
          <a:p>
            <a:pPr marL="342900" indent="-342900">
              <a:buFont typeface="Arial" panose="020B0604020202020204" pitchFamily="34" charset="0"/>
              <a:buChar char="•"/>
            </a:pPr>
            <a:r>
              <a:rPr lang="en-GB" sz="2800" dirty="0" smtClean="0"/>
              <a:t>Changing opinions</a:t>
            </a:r>
            <a:endParaRPr lang="en-GB" sz="2800" dirty="0" smtClean="0"/>
          </a:p>
          <a:p>
            <a:pPr marL="342900" indent="-342900">
              <a:buFont typeface="Arial" panose="020B0604020202020204" pitchFamily="34" charset="0"/>
              <a:buChar char="•"/>
            </a:pPr>
            <a:r>
              <a:rPr lang="en-GB" sz="2800" dirty="0" smtClean="0"/>
              <a:t>Publication of Germ theory</a:t>
            </a:r>
            <a:endParaRPr lang="en-GB" sz="28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11618" y="0"/>
            <a:ext cx="4571448" cy="6506120"/>
          </a:xfrm>
          <a:prstGeom prst="rect">
            <a:avLst/>
          </a:prstGeom>
        </p:spPr>
      </p:pic>
    </p:spTree>
    <p:extLst>
      <p:ext uri="{BB962C8B-B14F-4D97-AF65-F5344CB8AC3E}">
        <p14:creationId xmlns:p14="http://schemas.microsoft.com/office/powerpoint/2010/main" val="194633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408</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Franklin Gothic Demi Cond</vt:lpstr>
      <vt:lpstr>Office Theme</vt:lpstr>
      <vt:lpstr>Why did public health begin to improve in the mid-19th Century?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public health begin to improve in mid-19th Century?</dc:title>
  <dc:creator>User</dc:creator>
  <cp:lastModifiedBy>User</cp:lastModifiedBy>
  <cp:revision>10</cp:revision>
  <cp:lastPrinted>2018-07-19T07:23:44Z</cp:lastPrinted>
  <dcterms:created xsi:type="dcterms:W3CDTF">2018-07-17T16:56:33Z</dcterms:created>
  <dcterms:modified xsi:type="dcterms:W3CDTF">2018-07-19T10:45:28Z</dcterms:modified>
</cp:coreProperties>
</file>