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6" r:id="rId9"/>
    <p:sldId id="262" r:id="rId10"/>
    <p:sldId id="263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>
        <p:scale>
          <a:sx n="60" d="100"/>
          <a:sy n="60" d="100"/>
        </p:scale>
        <p:origin x="93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6FB7C-5EC8-4844-B488-39E2953E2F74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DB880-4601-41EB-91BA-CB8CC262E1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485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6FB7C-5EC8-4844-B488-39E2953E2F74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DB880-4601-41EB-91BA-CB8CC262E1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250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6FB7C-5EC8-4844-B488-39E2953E2F74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DB880-4601-41EB-91BA-CB8CC262E1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165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6FB7C-5EC8-4844-B488-39E2953E2F74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DB880-4601-41EB-91BA-CB8CC262E1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160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6FB7C-5EC8-4844-B488-39E2953E2F74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DB880-4601-41EB-91BA-CB8CC262E1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971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6FB7C-5EC8-4844-B488-39E2953E2F74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DB880-4601-41EB-91BA-CB8CC262E1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270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6FB7C-5EC8-4844-B488-39E2953E2F74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DB880-4601-41EB-91BA-CB8CC262E1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49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6FB7C-5EC8-4844-B488-39E2953E2F74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DB880-4601-41EB-91BA-CB8CC262E1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005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6FB7C-5EC8-4844-B488-39E2953E2F74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DB880-4601-41EB-91BA-CB8CC262E1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649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6FB7C-5EC8-4844-B488-39E2953E2F74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DB880-4601-41EB-91BA-CB8CC262E1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507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6FB7C-5EC8-4844-B488-39E2953E2F74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DB880-4601-41EB-91BA-CB8CC262E1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011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6FB7C-5EC8-4844-B488-39E2953E2F74}" type="datetimeFigureOut">
              <a:rPr lang="en-GB" smtClean="0"/>
              <a:t>26/09/2018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DB880-4601-41EB-91BA-CB8CC262E1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59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6737" y="0"/>
            <a:ext cx="9144000" cy="1272089"/>
          </a:xfrm>
        </p:spPr>
        <p:txBody>
          <a:bodyPr>
            <a:normAutofit/>
          </a:bodyPr>
          <a:lstStyle/>
          <a:p>
            <a:pPr algn="l"/>
            <a:r>
              <a:rPr lang="en-GB" sz="4000" u="sng" dirty="0" smtClean="0"/>
              <a:t>What was surgery like by the time of the First World War?</a:t>
            </a:r>
            <a:endParaRPr lang="en-GB" sz="40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24725" t="25274" r="26204" b="12663"/>
          <a:stretch/>
        </p:blipFill>
        <p:spPr>
          <a:xfrm>
            <a:off x="6793464" y="1808749"/>
            <a:ext cx="4692683" cy="33367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842" y="1614255"/>
            <a:ext cx="5983705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i="1" dirty="0" smtClean="0"/>
              <a:t>In this lesson, we will:</a:t>
            </a: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Describe</a:t>
            </a:r>
            <a:r>
              <a:rPr lang="en-GB" sz="2800" dirty="0" smtClean="0">
                <a:latin typeface="Franklin Gothic Demi Cond" panose="020B0706030402020204" pitchFamily="34" charset="0"/>
              </a:rPr>
              <a:t> the key features of aseptic surgery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Assess </a:t>
            </a:r>
            <a:r>
              <a:rPr lang="en-GB" sz="2800" dirty="0" smtClean="0">
                <a:latin typeface="Franklin Gothic Demi Cond" panose="020B0706030402020204" pitchFamily="34" charset="0"/>
              </a:rPr>
              <a:t>how advanced x-rays and blood transfusion was by 1914.</a:t>
            </a:r>
            <a:endParaRPr lang="en-GB" sz="2800" dirty="0">
              <a:latin typeface="Franklin Gothic Demi Cond" panose="020B07060304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842" y="3973994"/>
            <a:ext cx="6144126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i="1" dirty="0" smtClean="0"/>
              <a:t>Starter: Collect the worksheet to your right. Around each picture:</a:t>
            </a:r>
          </a:p>
          <a:p>
            <a:endParaRPr lang="en-GB" sz="2800" i="1" dirty="0">
              <a:latin typeface="Franklin Gothic Demi Cond" panose="020B07060304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Franklin Gothic Demi Cond" panose="020B0706030402020204" pitchFamily="34" charset="0"/>
              </a:rPr>
              <a:t>Which century would you place it?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Franklin Gothic Demi Cond" panose="020B0706030402020204" pitchFamily="34" charset="0"/>
              </a:rPr>
              <a:t>Identify/circle key features of that time period.</a:t>
            </a:r>
            <a:endParaRPr lang="en-GB" sz="2800" dirty="0"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31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674" y="1120302"/>
            <a:ext cx="6608010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James Blundell first experimented with blood transfusion in 1818. Out of 10 patients, 5 lived.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The machine he developed to do it was still being used by the time of the war in 1914.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Blood could not be stored, so it had to be transferred directly from the donor.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Blood could often clot, so would block the tubes (fixed by Professor </a:t>
            </a:r>
            <a:r>
              <a:rPr lang="en-GB" sz="2400" dirty="0" err="1" smtClean="0"/>
              <a:t>Almorth</a:t>
            </a:r>
            <a:r>
              <a:rPr lang="en-GB" sz="2400" dirty="0" smtClean="0"/>
              <a:t> Wright in 1894)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The patient could reject the blood if it wasn’t the correct type (fixed by Karl Landsteiner in 1901)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674" y="139700"/>
            <a:ext cx="7922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Franklin Gothic Demi Cond" panose="020B0706030402020204" pitchFamily="34" charset="0"/>
              </a:rPr>
              <a:t>How </a:t>
            </a:r>
            <a:r>
              <a:rPr lang="en-GB" sz="40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basic</a:t>
            </a:r>
            <a:r>
              <a:rPr lang="en-GB" sz="4000" dirty="0" smtClean="0">
                <a:latin typeface="Franklin Gothic Demi Cond" panose="020B0706030402020204" pitchFamily="34" charset="0"/>
              </a:rPr>
              <a:t> was blood transfusion?</a:t>
            </a:r>
            <a:endParaRPr lang="en-GB" sz="4000" dirty="0">
              <a:latin typeface="Franklin Gothic Demi Cond" panose="020B07060304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3144" y="139700"/>
            <a:ext cx="5091657" cy="33944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3143" y="3605936"/>
            <a:ext cx="5091657" cy="313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92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221" y="96253"/>
            <a:ext cx="5293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Franklin Gothic Demi Cond" panose="020B0706030402020204" pitchFamily="34" charset="0"/>
              </a:rPr>
              <a:t>Learning Task </a:t>
            </a:r>
            <a:r>
              <a:rPr lang="en-GB" sz="4000" dirty="0" smtClean="0">
                <a:solidFill>
                  <a:srgbClr val="0070C0"/>
                </a:solidFill>
                <a:latin typeface="Franklin Gothic Demi Cond" panose="020B0706030402020204" pitchFamily="34" charset="0"/>
              </a:rPr>
              <a:t>Two</a:t>
            </a:r>
            <a:endParaRPr lang="en-GB" sz="4000" dirty="0">
              <a:solidFill>
                <a:srgbClr val="0070C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75611"/>
            <a:ext cx="4920916" cy="45243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Take the subheadings:</a:t>
            </a:r>
          </a:p>
          <a:p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Blood transfusion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X-rays</a:t>
            </a:r>
          </a:p>
          <a:p>
            <a:endParaRPr lang="en-GB" sz="3200" dirty="0"/>
          </a:p>
          <a:p>
            <a:r>
              <a:rPr lang="en-GB" sz="3200" dirty="0" smtClean="0"/>
              <a:t>For each, identify:</a:t>
            </a:r>
          </a:p>
          <a:p>
            <a:endParaRPr lang="en-GB" sz="3200" dirty="0"/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WWW (What went well)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EBI (Even better if)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6880" y="1652337"/>
            <a:ext cx="6527726" cy="374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6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056" y="148206"/>
            <a:ext cx="116351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Checkpoint: </a:t>
            </a:r>
            <a:r>
              <a:rPr lang="en-GB" sz="3600" dirty="0" smtClean="0">
                <a:latin typeface="Franklin Gothic Demi Cond" panose="020B0706030402020204" pitchFamily="34" charset="0"/>
              </a:rPr>
              <a:t>Can you </a:t>
            </a:r>
            <a:r>
              <a:rPr lang="en-GB" sz="36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assess </a:t>
            </a:r>
            <a:r>
              <a:rPr lang="en-GB" sz="3600" dirty="0" smtClean="0">
                <a:latin typeface="Franklin Gothic Demi Cond" panose="020B0706030402020204" pitchFamily="34" charset="0"/>
              </a:rPr>
              <a:t>how advanced x-ray and blood transfusion was by 1914?</a:t>
            </a:r>
            <a:endParaRPr lang="en-GB" sz="3600" dirty="0">
              <a:latin typeface="Franklin Gothic Demi Cond" panose="020B07060304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76" y="1509209"/>
            <a:ext cx="5783430" cy="46313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05600" y="1509209"/>
            <a:ext cx="51655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800" dirty="0" smtClean="0"/>
              <a:t>Identify why x-rays were useful to WW1 surgeons.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800" dirty="0" smtClean="0"/>
              <a:t>Who was the first doctor to use x-rays to diagnose a patient?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800" dirty="0" smtClean="0"/>
              <a:t>Identify two problems with x-rays by 1914.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800" dirty="0" smtClean="0"/>
              <a:t>Why was blood-transfusion so useful to WW1 surgeons?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800" dirty="0" smtClean="0"/>
              <a:t>Write down two features of blood transfusion.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6844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674" y="939135"/>
            <a:ext cx="6550526" cy="57554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 smtClean="0"/>
              <a:t>In 1914, Serbian terrorists assassinated the prince of Austria-Hungary; Franz Ferdinand. As an ally of Austria, Germany pledged unconditional military support.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 smtClean="0"/>
              <a:t>When Austria-Hungary declared war on Serbia, Serbia’s ally Russia entered the war. With a German declaration of war on Russia, France entered the war.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 smtClean="0"/>
              <a:t>When the German army marched through Belgium to defeat France, the British Empire entered the war.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 smtClean="0"/>
              <a:t>By late 1914, the British and French armies found themselves bogged down in trench warfare.</a:t>
            </a:r>
            <a:endParaRPr lang="en-GB" sz="2300" dirty="0"/>
          </a:p>
        </p:txBody>
      </p:sp>
      <p:sp>
        <p:nvSpPr>
          <p:cNvPr id="3" name="TextBox 2"/>
          <p:cNvSpPr txBox="1"/>
          <p:nvPr/>
        </p:nvSpPr>
        <p:spPr>
          <a:xfrm>
            <a:off x="129674" y="139700"/>
            <a:ext cx="7922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Franklin Gothic Demi Cond" panose="020B0706030402020204" pitchFamily="34" charset="0"/>
              </a:rPr>
              <a:t>What </a:t>
            </a:r>
            <a:r>
              <a:rPr lang="en-GB" sz="40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caused</a:t>
            </a:r>
            <a:r>
              <a:rPr lang="en-GB" sz="4000" dirty="0" smtClean="0">
                <a:latin typeface="Franklin Gothic Demi Cond" panose="020B0706030402020204" pitchFamily="34" charset="0"/>
              </a:rPr>
              <a:t> the First World War?</a:t>
            </a:r>
            <a:endParaRPr lang="en-GB" sz="4000" dirty="0">
              <a:latin typeface="Franklin Gothic Demi Cond" panose="020B07060304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300" y="139700"/>
            <a:ext cx="50800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5300" y="3087756"/>
            <a:ext cx="5080000" cy="360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5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889" y="850900"/>
            <a:ext cx="6953111" cy="5308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99" y="850900"/>
            <a:ext cx="4904751" cy="385603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941096" y="2401930"/>
            <a:ext cx="705852" cy="112733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>
            <a:stCxn id="4" idx="6"/>
          </p:cNvCxnSpPr>
          <p:nvPr/>
        </p:nvCxnSpPr>
        <p:spPr>
          <a:xfrm>
            <a:off x="2646948" y="2965597"/>
            <a:ext cx="4539915" cy="85242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24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0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6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674" y="1155035"/>
            <a:ext cx="6550526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By 1914, surgery was aseptic.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All medical staff would wash their hands, faces and arms before entering the operating theatre.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Rubber gloves and gowns were worn.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All equipment was sterilised in an autoclave (it used boiling steam to kill all germs)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Surgeons would have access to new technology like x-rays and blood transfusion, but they were very basic!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29674" y="139700"/>
            <a:ext cx="7922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Franklin Gothic Demi Cond" panose="020B0706030402020204" pitchFamily="34" charset="0"/>
              </a:rPr>
              <a:t>What was </a:t>
            </a:r>
            <a:r>
              <a:rPr lang="en-GB" sz="40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surgery</a:t>
            </a:r>
            <a:r>
              <a:rPr lang="en-GB" sz="4000" dirty="0" smtClean="0">
                <a:latin typeface="Franklin Gothic Demi Cond" panose="020B0706030402020204" pitchFamily="34" charset="0"/>
              </a:rPr>
              <a:t> like in 1914?</a:t>
            </a:r>
            <a:endParaRPr lang="en-GB" sz="4000" dirty="0">
              <a:latin typeface="Franklin Gothic Demi Cond" panose="020B07060304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9100" y="139700"/>
            <a:ext cx="5372100" cy="31530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9100" y="3398837"/>
            <a:ext cx="5283200" cy="324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1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221" y="96253"/>
            <a:ext cx="5293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Franklin Gothic Demi Cond" panose="020B0706030402020204" pitchFamily="34" charset="0"/>
              </a:rPr>
              <a:t>Learning Task </a:t>
            </a:r>
            <a:r>
              <a:rPr lang="en-GB" sz="4000" dirty="0" smtClean="0">
                <a:solidFill>
                  <a:srgbClr val="0070C0"/>
                </a:solidFill>
                <a:latin typeface="Franklin Gothic Demi Cond" panose="020B0706030402020204" pitchFamily="34" charset="0"/>
              </a:rPr>
              <a:t>One</a:t>
            </a:r>
            <a:endParaRPr lang="en-GB" sz="4000" dirty="0">
              <a:solidFill>
                <a:srgbClr val="0070C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579" y="1635833"/>
            <a:ext cx="4920916" cy="3416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Go back to your starter sheet. Using the information we have just gone through, add in details of aseptic surgery!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0233" y="450196"/>
            <a:ext cx="4291514" cy="578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18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056" y="148206"/>
            <a:ext cx="116351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Checkpoint: </a:t>
            </a:r>
            <a:r>
              <a:rPr lang="en-GB" sz="3600" dirty="0" smtClean="0">
                <a:latin typeface="Franklin Gothic Demi Cond" panose="020B0706030402020204" pitchFamily="34" charset="0"/>
              </a:rPr>
              <a:t>Can you </a:t>
            </a:r>
            <a:r>
              <a:rPr lang="en-GB" sz="3600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d</a:t>
            </a:r>
            <a:r>
              <a:rPr lang="en-GB" sz="36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escribe</a:t>
            </a:r>
            <a:r>
              <a:rPr lang="en-GB" sz="3600" dirty="0" smtClean="0">
                <a:latin typeface="Franklin Gothic Demi Cond" panose="020B0706030402020204" pitchFamily="34" charset="0"/>
              </a:rPr>
              <a:t> </a:t>
            </a:r>
            <a:r>
              <a:rPr lang="en-GB" sz="3600" dirty="0">
                <a:latin typeface="Franklin Gothic Demi Cond" panose="020B0706030402020204" pitchFamily="34" charset="0"/>
              </a:rPr>
              <a:t>the key features of aseptic </a:t>
            </a:r>
            <a:r>
              <a:rPr lang="en-GB" sz="3600" dirty="0" smtClean="0">
                <a:latin typeface="Franklin Gothic Demi Cond" panose="020B0706030402020204" pitchFamily="34" charset="0"/>
              </a:rPr>
              <a:t>surgery?</a:t>
            </a:r>
            <a:endParaRPr lang="en-GB" sz="3600" dirty="0">
              <a:latin typeface="Franklin Gothic Demi Cond" panose="020B07060304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56" y="1300662"/>
            <a:ext cx="5783430" cy="46313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05600" y="2247146"/>
            <a:ext cx="51655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800" dirty="0" smtClean="0"/>
              <a:t>What is an autoclave?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800" dirty="0" smtClean="0"/>
              <a:t>How did surgeons in 1914 stop germs spreading?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800" dirty="0" smtClean="0"/>
              <a:t>What does aseptic mean?</a:t>
            </a:r>
          </a:p>
        </p:txBody>
      </p:sp>
    </p:spTree>
    <p:extLst>
      <p:ext uri="{BB962C8B-B14F-4D97-AF65-F5344CB8AC3E}">
        <p14:creationId xmlns:p14="http://schemas.microsoft.com/office/powerpoint/2010/main" val="176502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674" y="847586"/>
            <a:ext cx="7233652" cy="60016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X-rays had been discovered in 1895 by a German physicist.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By 1896, Glasgow Royal Infirmary was the first hospital to set up its own radiology department. Dr John Macintyre used x-rays to diagnose kidney stones!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However, the amount of radiation released was 1,500 times more powerful than today. People could lose hair, or suffer burns.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The machine used glass tubes, which often broke.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The machines were very large, and would take 90 minutes.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674" y="139700"/>
            <a:ext cx="7922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Franklin Gothic Demi Cond" panose="020B0706030402020204" pitchFamily="34" charset="0"/>
              </a:rPr>
              <a:t>How </a:t>
            </a:r>
            <a:r>
              <a:rPr lang="en-GB" sz="40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basic</a:t>
            </a:r>
            <a:r>
              <a:rPr lang="en-GB" sz="4000" dirty="0" smtClean="0">
                <a:latin typeface="Franklin Gothic Demi Cond" panose="020B0706030402020204" pitchFamily="34" charset="0"/>
              </a:rPr>
              <a:t> were x-rays in 1914?</a:t>
            </a:r>
            <a:endParaRPr lang="en-GB" sz="4000" dirty="0">
              <a:latin typeface="Franklin Gothic Demi Cond" panose="020B07060304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451520" y="2860156"/>
            <a:ext cx="2648648" cy="4625151"/>
          </a:xfrm>
          <a:prstGeom prst="rect">
            <a:avLst/>
          </a:prstGeom>
        </p:spPr>
      </p:pic>
      <p:pic>
        <p:nvPicPr>
          <p:cNvPr id="1026" name="Picture 2" descr="Image result for early x ray machin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9062" y="139700"/>
            <a:ext cx="4599358" cy="343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13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574</Words>
  <Application>Microsoft Office PowerPoint</Application>
  <PresentationFormat>Widescreen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Franklin Gothic Demi Cond</vt:lpstr>
      <vt:lpstr>Office Theme</vt:lpstr>
      <vt:lpstr>What was surgery like by the time of the First World War?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was surgery like by the time of the First World War?</dc:title>
  <dc:creator>User</dc:creator>
  <cp:lastModifiedBy>User</cp:lastModifiedBy>
  <cp:revision>6</cp:revision>
  <dcterms:created xsi:type="dcterms:W3CDTF">2018-09-26T17:19:31Z</dcterms:created>
  <dcterms:modified xsi:type="dcterms:W3CDTF">2018-09-26T18:18:21Z</dcterms:modified>
</cp:coreProperties>
</file>