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67" r:id="rId4"/>
    <p:sldId id="258" r:id="rId5"/>
    <p:sldId id="264" r:id="rId6"/>
    <p:sldId id="259" r:id="rId7"/>
    <p:sldId id="260" r:id="rId8"/>
    <p:sldId id="263" r:id="rId9"/>
    <p:sldId id="261" r:id="rId10"/>
    <p:sldId id="268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864489-5170-4B6E-B912-8BA586FBA675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7F2C7-375F-46CC-A520-8BD76718F1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920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Complete sheet using: 159-162</a:t>
            </a:r>
          </a:p>
          <a:p>
            <a:endParaRPr lang="en-GB" dirty="0"/>
          </a:p>
          <a:p>
            <a:r>
              <a:rPr lang="en-GB" dirty="0"/>
              <a:t>http://www.bbc.co.uk/guides/zs3wpv4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55BEED-3AB6-45D5-A09A-6099AD63218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479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6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306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922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156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62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232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0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2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22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925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88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50310-D5F3-4F68-BAE9-5FC858B9E3F8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1320C-B77C-497F-B608-47FA54D56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537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5365" y="101600"/>
            <a:ext cx="10134600" cy="1333500"/>
          </a:xfrm>
        </p:spPr>
        <p:txBody>
          <a:bodyPr>
            <a:normAutofit/>
          </a:bodyPr>
          <a:lstStyle/>
          <a:p>
            <a:pPr algn="l"/>
            <a:r>
              <a:rPr lang="en-GB" sz="4400" u="sng" dirty="0" smtClean="0"/>
              <a:t>What system was used to transport the injured during the First World War?</a:t>
            </a:r>
            <a:endParaRPr lang="en-GB" sz="4400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290" y="3614738"/>
            <a:ext cx="5524500" cy="152876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en-GB" sz="2800" b="1" i="1" dirty="0" smtClean="0"/>
              <a:t>Starter: </a:t>
            </a:r>
            <a:r>
              <a:rPr lang="en-GB" sz="2800" dirty="0" smtClean="0"/>
              <a:t>Look at the table to the right. What does this suggest about medical staff during the Great War?</a:t>
            </a:r>
            <a:endParaRPr lang="en-GB" sz="28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290" y="1938338"/>
            <a:ext cx="5524500" cy="1465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000" b="1" i="1" dirty="0" smtClean="0"/>
              <a:t>In this lesson, we will: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30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sz="3000" dirty="0" smtClean="0">
                <a:latin typeface="Franklin Gothic Demi Cond" panose="020B0706030402020204" pitchFamily="34" charset="0"/>
              </a:rPr>
              <a:t> the key stages of the ‘Chain of Evacuation’</a:t>
            </a:r>
          </a:p>
          <a:p>
            <a:pPr algn="l"/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039009"/>
              </p:ext>
            </p:extLst>
          </p:nvPr>
        </p:nvGraphicFramePr>
        <p:xfrm>
          <a:off x="6096000" y="2377912"/>
          <a:ext cx="5753965" cy="247365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9165">
                  <a:extLst>
                    <a:ext uri="{9D8B030D-6E8A-4147-A177-3AD203B41FA5}">
                      <a16:colId xmlns:a16="http://schemas.microsoft.com/office/drawing/2014/main" val="2221587284"/>
                    </a:ext>
                  </a:extLst>
                </a:gridCol>
                <a:gridCol w="1559375">
                  <a:extLst>
                    <a:ext uri="{9D8B030D-6E8A-4147-A177-3AD203B41FA5}">
                      <a16:colId xmlns:a16="http://schemas.microsoft.com/office/drawing/2014/main" val="687607374"/>
                    </a:ext>
                  </a:extLst>
                </a:gridCol>
                <a:gridCol w="2555425">
                  <a:extLst>
                    <a:ext uri="{9D8B030D-6E8A-4147-A177-3AD203B41FA5}">
                      <a16:colId xmlns:a16="http://schemas.microsoft.com/office/drawing/2014/main" val="2914662449"/>
                    </a:ext>
                  </a:extLst>
                </a:gridCol>
              </a:tblGrid>
              <a:tr h="479558">
                <a:tc>
                  <a:txBody>
                    <a:bodyPr/>
                    <a:lstStyle/>
                    <a:p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1918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6256255"/>
                  </a:ext>
                </a:extLst>
              </a:tr>
              <a:tr h="82773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Medical Officers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3,168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13,063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346482"/>
                  </a:ext>
                </a:extLst>
              </a:tr>
              <a:tr h="827732"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Soldiers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16,331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dirty="0"/>
                        <a:t>131,099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09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4511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" y="2536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Learning Task </a:t>
            </a:r>
            <a:r>
              <a:rPr lang="en-GB" sz="3600" dirty="0" smtClean="0">
                <a:solidFill>
                  <a:schemeClr val="accent1">
                    <a:lumMod val="50000"/>
                  </a:schemeClr>
                </a:solidFill>
                <a:latin typeface="Franklin Gothic Demi Cond" panose="020B0706030402020204" pitchFamily="34" charset="0"/>
              </a:rPr>
              <a:t>One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8300" y="1130300"/>
            <a:ext cx="7848600" cy="39703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Your teacher will give each table a label.</a:t>
            </a:r>
          </a:p>
          <a:p>
            <a:endParaRPr lang="en-GB" sz="3600" dirty="0"/>
          </a:p>
          <a:p>
            <a:r>
              <a:rPr lang="en-GB" sz="3600" dirty="0" smtClean="0"/>
              <a:t>As a class, you must create a human chain at the front of the class in chronological order. </a:t>
            </a:r>
          </a:p>
          <a:p>
            <a:endParaRPr lang="en-GB" sz="3600" dirty="0"/>
          </a:p>
          <a:p>
            <a:r>
              <a:rPr lang="en-GB" sz="3600" dirty="0" smtClean="0"/>
              <a:t>Your teacher will play the patient!</a:t>
            </a:r>
            <a:endParaRPr lang="en-GB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748268" y="5216923"/>
            <a:ext cx="10958689" cy="1221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8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10" t="21354" r="22084" b="9548"/>
          <a:stretch/>
        </p:blipFill>
        <p:spPr>
          <a:xfrm>
            <a:off x="1934602" y="1225689"/>
            <a:ext cx="8066255" cy="5506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760" y="25360"/>
            <a:ext cx="117119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Checkpoint</a:t>
            </a:r>
            <a:r>
              <a:rPr lang="en-GB" sz="3600" dirty="0" smtClean="0">
                <a:latin typeface="Franklin Gothic Demi Cond" panose="020B0706030402020204" pitchFamily="34" charset="0"/>
              </a:rPr>
              <a:t>: Can you </a:t>
            </a:r>
            <a:r>
              <a:rPr lang="en-GB" sz="3600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describe</a:t>
            </a:r>
            <a:r>
              <a:rPr lang="en-GB" sz="3600" dirty="0" smtClean="0">
                <a:latin typeface="Franklin Gothic Demi Cond" panose="020B0706030402020204" pitchFamily="34" charset="0"/>
              </a:rPr>
              <a:t> the key stages of the ‘Chain of Evacuation’?</a:t>
            </a:r>
            <a:endParaRPr lang="en-GB" sz="3600" dirty="0">
              <a:solidFill>
                <a:schemeClr val="accent1">
                  <a:lumMod val="50000"/>
                </a:schemeClr>
              </a:solidFill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92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a.files.bbci.co.uk/bam/live/content/z9r7fg8/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4" y="72053"/>
            <a:ext cx="10513168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Image result for tent symbol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193" y="636494"/>
            <a:ext cx="2584076" cy="1996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2612" y="2259106"/>
            <a:ext cx="2366683" cy="374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Dressing Station </a:t>
            </a:r>
          </a:p>
        </p:txBody>
      </p:sp>
    </p:spTree>
    <p:extLst>
      <p:ext uri="{BB962C8B-B14F-4D97-AF65-F5344CB8AC3E}">
        <p14:creationId xmlns:p14="http://schemas.microsoft.com/office/powerpoint/2010/main" val="2293519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2180"/>
            <a:ext cx="12232695" cy="370083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3564" y="1676266"/>
            <a:ext cx="12205565" cy="2294157"/>
          </a:xfrm>
          <a:prstGeom prst="rect">
            <a:avLst/>
          </a:prstGeom>
          <a:solidFill>
            <a:schemeClr val="accent6">
              <a:lumMod val="20000"/>
              <a:lumOff val="80000"/>
              <a:alpha val="58000"/>
            </a:schemeClr>
          </a:solidFill>
        </p:spPr>
        <p:txBody>
          <a:bodyPr wrap="square" lIns="77410" tIns="38705" rIns="77410" bIns="38705">
            <a:spAutoFit/>
          </a:bodyPr>
          <a:lstStyle/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First Aid Nursing Yeomanry. Founded in 1907. First women's voluntary </a:t>
            </a:r>
            <a:r>
              <a:rPr lang="en-US" sz="36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organisation</a:t>
            </a:r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to provide front line support. E.g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First aid and driving Ambulances.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1" y="-64254"/>
            <a:ext cx="12205565" cy="1740159"/>
          </a:xfrm>
          <a:prstGeom prst="rect">
            <a:avLst/>
          </a:prstGeom>
          <a:solidFill>
            <a:schemeClr val="accent6">
              <a:lumMod val="20000"/>
              <a:lumOff val="80000"/>
              <a:alpha val="51000"/>
            </a:schemeClr>
          </a:solidFill>
        </p:spPr>
        <p:txBody>
          <a:bodyPr wrap="square" lIns="77410" tIns="38705" rIns="77410" bIns="38705">
            <a:spAutoFit/>
          </a:bodyPr>
          <a:lstStyle/>
          <a:p>
            <a:pPr algn="ctr"/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Royal Army Medical Corps. Was responsible for medical care f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ounded in 1898.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8460" y="-174330"/>
            <a:ext cx="19223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RAMC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18460" y="1565829"/>
            <a:ext cx="16494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FANY</a:t>
            </a:r>
          </a:p>
        </p:txBody>
      </p:sp>
    </p:spTree>
    <p:extLst>
      <p:ext uri="{BB962C8B-B14F-4D97-AF65-F5344CB8AC3E}">
        <p14:creationId xmlns:p14="http://schemas.microsoft.com/office/powerpoint/2010/main" val="4057073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466" y="973942"/>
            <a:ext cx="553974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Located within 200 meters of frontline.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Usually in a communication trench, or abandoned building (e.g. Church)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It would be manned by Medical Officers or stretcher bearers.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Men would walk here, or be carried.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Purpose was to give immediate first aid and get the men back into battle quickly.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It did not deal with serious injuries.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1760" y="2536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was a Regimental Aid Post? 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278"/>
          <a:stretch/>
        </p:blipFill>
        <p:spPr>
          <a:xfrm>
            <a:off x="6123940" y="3605432"/>
            <a:ext cx="5915025" cy="387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6182"/>
          <a:stretch/>
        </p:blipFill>
        <p:spPr>
          <a:xfrm>
            <a:off x="6236969" y="145435"/>
            <a:ext cx="5688965" cy="333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9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049" y="-950388"/>
            <a:ext cx="12382049" cy="98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39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560" y="1500664"/>
            <a:ext cx="6812280" cy="52629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Dressing stations should have been 400m from the frontline, but this often did not happen.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Dressing Stations were located in abandoned buildings, dug-outs or bunkers.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Tents were sometimes used.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Would be staffed by 10 medical officers belonging to RAMC. After 1915, nurses would be here too.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Could deal with 150 men at a time, but often more during battle. Only for a week. After a week, either returned to battle or moved to a CCS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815" y="3436243"/>
            <a:ext cx="4642884" cy="3327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816" y="99414"/>
            <a:ext cx="4642884" cy="32860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1760" y="2536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was a Dressing Station?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16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" y="1225689"/>
            <a:ext cx="681228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CCS were located a long way from the frontline, to provide safety.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Set up in factories or schools.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Near railway lines.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Dealt with serious injuries like those to the head and chest.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When wounded arrived, they were divided into three groups (this is called triage)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They were often under extreme pressure to work quickly during battle. 3.7% of the men died.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760" y="25360"/>
            <a:ext cx="645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Franklin Gothic Demi Cond" panose="020B0706030402020204" pitchFamily="34" charset="0"/>
              </a:rPr>
              <a:t>What was a Casualty Clearing Station?</a:t>
            </a:r>
            <a:endParaRPr lang="en-GB" sz="3600" dirty="0">
              <a:latin typeface="Franklin Gothic Demi Cond" panose="020B07060304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060"/>
          <a:stretch/>
        </p:blipFill>
        <p:spPr>
          <a:xfrm>
            <a:off x="7056082" y="127001"/>
            <a:ext cx="5037877" cy="31114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2002"/>
          <a:stretch/>
        </p:blipFill>
        <p:spPr>
          <a:xfrm>
            <a:off x="7056082" y="3352800"/>
            <a:ext cx="5037877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30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9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" y="685800"/>
            <a:ext cx="6812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Base hospitals were near the coast, so they could be transported back to Britain.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They would perform serious surgery such as amputation.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/>
              <a:t>Soldiers would be in separate wards based on their injuries. Specialist doctors would be in each ward.</a:t>
            </a:r>
          </a:p>
        </p:txBody>
      </p:sp>
    </p:spTree>
    <p:extLst>
      <p:ext uri="{BB962C8B-B14F-4D97-AF65-F5344CB8AC3E}">
        <p14:creationId xmlns:p14="http://schemas.microsoft.com/office/powerpoint/2010/main" val="3471106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459</Words>
  <Application>Microsoft Office PowerPoint</Application>
  <PresentationFormat>Widescreen</PresentationFormat>
  <Paragraphs>69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Franklin Gothic Demi Cond</vt:lpstr>
      <vt:lpstr>Office Theme</vt:lpstr>
      <vt:lpstr>What system was used to transport the injured during the First World War?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system was used to transport the injured during the First World War?</dc:title>
  <dc:creator>User</dc:creator>
  <cp:lastModifiedBy>User</cp:lastModifiedBy>
  <cp:revision>5</cp:revision>
  <dcterms:created xsi:type="dcterms:W3CDTF">2018-10-17T16:34:57Z</dcterms:created>
  <dcterms:modified xsi:type="dcterms:W3CDTF">2018-10-17T17:05:02Z</dcterms:modified>
</cp:coreProperties>
</file>