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4"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BC716C-00CF-4DAE-B4DF-79E2594592DD}" type="datetimeFigureOut">
              <a:rPr lang="en-GB" smtClean="0"/>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7DC1C6-86F2-4B2B-8EF5-5FB3AFFEDB2A}" type="slidenum">
              <a:rPr lang="en-GB" smtClean="0"/>
              <a:t>‹#›</a:t>
            </a:fld>
            <a:endParaRPr lang="en-GB"/>
          </a:p>
        </p:txBody>
      </p:sp>
    </p:spTree>
    <p:extLst>
      <p:ext uri="{BB962C8B-B14F-4D97-AF65-F5344CB8AC3E}">
        <p14:creationId xmlns:p14="http://schemas.microsoft.com/office/powerpoint/2010/main" val="1819881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BC716C-00CF-4DAE-B4DF-79E2594592DD}" type="datetimeFigureOut">
              <a:rPr lang="en-GB" smtClean="0"/>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7DC1C6-86F2-4B2B-8EF5-5FB3AFFEDB2A}" type="slidenum">
              <a:rPr lang="en-GB" smtClean="0"/>
              <a:t>‹#›</a:t>
            </a:fld>
            <a:endParaRPr lang="en-GB"/>
          </a:p>
        </p:txBody>
      </p:sp>
    </p:spTree>
    <p:extLst>
      <p:ext uri="{BB962C8B-B14F-4D97-AF65-F5344CB8AC3E}">
        <p14:creationId xmlns:p14="http://schemas.microsoft.com/office/powerpoint/2010/main" val="37456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BC716C-00CF-4DAE-B4DF-79E2594592DD}" type="datetimeFigureOut">
              <a:rPr lang="en-GB" smtClean="0"/>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7DC1C6-86F2-4B2B-8EF5-5FB3AFFEDB2A}" type="slidenum">
              <a:rPr lang="en-GB" smtClean="0"/>
              <a:t>‹#›</a:t>
            </a:fld>
            <a:endParaRPr lang="en-GB"/>
          </a:p>
        </p:txBody>
      </p:sp>
    </p:spTree>
    <p:extLst>
      <p:ext uri="{BB962C8B-B14F-4D97-AF65-F5344CB8AC3E}">
        <p14:creationId xmlns:p14="http://schemas.microsoft.com/office/powerpoint/2010/main" val="298582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BC716C-00CF-4DAE-B4DF-79E2594592DD}" type="datetimeFigureOut">
              <a:rPr lang="en-GB" smtClean="0"/>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7DC1C6-86F2-4B2B-8EF5-5FB3AFFEDB2A}" type="slidenum">
              <a:rPr lang="en-GB" smtClean="0"/>
              <a:t>‹#›</a:t>
            </a:fld>
            <a:endParaRPr lang="en-GB"/>
          </a:p>
        </p:txBody>
      </p:sp>
    </p:spTree>
    <p:extLst>
      <p:ext uri="{BB962C8B-B14F-4D97-AF65-F5344CB8AC3E}">
        <p14:creationId xmlns:p14="http://schemas.microsoft.com/office/powerpoint/2010/main" val="133759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BC716C-00CF-4DAE-B4DF-79E2594592DD}" type="datetimeFigureOut">
              <a:rPr lang="en-GB" smtClean="0"/>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7DC1C6-86F2-4B2B-8EF5-5FB3AFFEDB2A}" type="slidenum">
              <a:rPr lang="en-GB" smtClean="0"/>
              <a:t>‹#›</a:t>
            </a:fld>
            <a:endParaRPr lang="en-GB"/>
          </a:p>
        </p:txBody>
      </p:sp>
    </p:spTree>
    <p:extLst>
      <p:ext uri="{BB962C8B-B14F-4D97-AF65-F5344CB8AC3E}">
        <p14:creationId xmlns:p14="http://schemas.microsoft.com/office/powerpoint/2010/main" val="207925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BC716C-00CF-4DAE-B4DF-79E2594592DD}" type="datetimeFigureOut">
              <a:rPr lang="en-GB" smtClean="0"/>
              <a:t>14/10/2018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7DC1C6-86F2-4B2B-8EF5-5FB3AFFEDB2A}" type="slidenum">
              <a:rPr lang="en-GB" smtClean="0"/>
              <a:t>‹#›</a:t>
            </a:fld>
            <a:endParaRPr lang="en-GB"/>
          </a:p>
        </p:txBody>
      </p:sp>
    </p:spTree>
    <p:extLst>
      <p:ext uri="{BB962C8B-B14F-4D97-AF65-F5344CB8AC3E}">
        <p14:creationId xmlns:p14="http://schemas.microsoft.com/office/powerpoint/2010/main" val="166891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BC716C-00CF-4DAE-B4DF-79E2594592DD}" type="datetimeFigureOut">
              <a:rPr lang="en-GB" smtClean="0"/>
              <a:t>14/10/2018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7DC1C6-86F2-4B2B-8EF5-5FB3AFFEDB2A}" type="slidenum">
              <a:rPr lang="en-GB" smtClean="0"/>
              <a:t>‹#›</a:t>
            </a:fld>
            <a:endParaRPr lang="en-GB"/>
          </a:p>
        </p:txBody>
      </p:sp>
    </p:spTree>
    <p:extLst>
      <p:ext uri="{BB962C8B-B14F-4D97-AF65-F5344CB8AC3E}">
        <p14:creationId xmlns:p14="http://schemas.microsoft.com/office/powerpoint/2010/main" val="426739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BC716C-00CF-4DAE-B4DF-79E2594592DD}" type="datetimeFigureOut">
              <a:rPr lang="en-GB" smtClean="0"/>
              <a:t>14/10/2018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7DC1C6-86F2-4B2B-8EF5-5FB3AFFEDB2A}" type="slidenum">
              <a:rPr lang="en-GB" smtClean="0"/>
              <a:t>‹#›</a:t>
            </a:fld>
            <a:endParaRPr lang="en-GB"/>
          </a:p>
        </p:txBody>
      </p:sp>
    </p:spTree>
    <p:extLst>
      <p:ext uri="{BB962C8B-B14F-4D97-AF65-F5344CB8AC3E}">
        <p14:creationId xmlns:p14="http://schemas.microsoft.com/office/powerpoint/2010/main" val="1774456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C716C-00CF-4DAE-B4DF-79E2594592DD}" type="datetimeFigureOut">
              <a:rPr lang="en-GB" smtClean="0"/>
              <a:t>14/10/2018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7DC1C6-86F2-4B2B-8EF5-5FB3AFFEDB2A}" type="slidenum">
              <a:rPr lang="en-GB" smtClean="0"/>
              <a:t>‹#›</a:t>
            </a:fld>
            <a:endParaRPr lang="en-GB"/>
          </a:p>
        </p:txBody>
      </p:sp>
    </p:spTree>
    <p:extLst>
      <p:ext uri="{BB962C8B-B14F-4D97-AF65-F5344CB8AC3E}">
        <p14:creationId xmlns:p14="http://schemas.microsoft.com/office/powerpoint/2010/main" val="337448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BC716C-00CF-4DAE-B4DF-79E2594592DD}" type="datetimeFigureOut">
              <a:rPr lang="en-GB" smtClean="0"/>
              <a:t>14/10/2018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7DC1C6-86F2-4B2B-8EF5-5FB3AFFEDB2A}" type="slidenum">
              <a:rPr lang="en-GB" smtClean="0"/>
              <a:t>‹#›</a:t>
            </a:fld>
            <a:endParaRPr lang="en-GB"/>
          </a:p>
        </p:txBody>
      </p:sp>
    </p:spTree>
    <p:extLst>
      <p:ext uri="{BB962C8B-B14F-4D97-AF65-F5344CB8AC3E}">
        <p14:creationId xmlns:p14="http://schemas.microsoft.com/office/powerpoint/2010/main" val="167394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BC716C-00CF-4DAE-B4DF-79E2594592DD}" type="datetimeFigureOut">
              <a:rPr lang="en-GB" smtClean="0"/>
              <a:t>14/10/2018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7DC1C6-86F2-4B2B-8EF5-5FB3AFFEDB2A}" type="slidenum">
              <a:rPr lang="en-GB" smtClean="0"/>
              <a:t>‹#›</a:t>
            </a:fld>
            <a:endParaRPr lang="en-GB"/>
          </a:p>
        </p:txBody>
      </p:sp>
    </p:spTree>
    <p:extLst>
      <p:ext uri="{BB962C8B-B14F-4D97-AF65-F5344CB8AC3E}">
        <p14:creationId xmlns:p14="http://schemas.microsoft.com/office/powerpoint/2010/main" val="332382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C716C-00CF-4DAE-B4DF-79E2594592DD}" type="datetimeFigureOut">
              <a:rPr lang="en-GB" smtClean="0"/>
              <a:t>14/10/2018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DC1C6-86F2-4B2B-8EF5-5FB3AFFEDB2A}" type="slidenum">
              <a:rPr lang="en-GB" smtClean="0"/>
              <a:t>‹#›</a:t>
            </a:fld>
            <a:endParaRPr lang="en-GB"/>
          </a:p>
        </p:txBody>
      </p:sp>
    </p:spTree>
    <p:extLst>
      <p:ext uri="{BB962C8B-B14F-4D97-AF65-F5344CB8AC3E}">
        <p14:creationId xmlns:p14="http://schemas.microsoft.com/office/powerpoint/2010/main" val="1077226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1UM3N-f1BSU"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39170" y="276862"/>
            <a:ext cx="10175131" cy="1034733"/>
          </a:xfrm>
        </p:spPr>
        <p:txBody>
          <a:bodyPr>
            <a:normAutofit fontScale="90000"/>
          </a:bodyPr>
          <a:lstStyle/>
          <a:p>
            <a:pPr algn="l"/>
            <a:r>
              <a:rPr lang="en-GB" sz="4400" u="sng" dirty="0" smtClean="0"/>
              <a:t>What problems were there with transporting the injured in 1914?</a:t>
            </a:r>
            <a:endParaRPr lang="en-GB" sz="4400" u="sng" dirty="0"/>
          </a:p>
        </p:txBody>
      </p:sp>
      <p:sp>
        <p:nvSpPr>
          <p:cNvPr id="3" name="Subtitle 2"/>
          <p:cNvSpPr>
            <a:spLocks noGrp="1"/>
          </p:cNvSpPr>
          <p:nvPr>
            <p:ph type="subTitle" idx="1"/>
          </p:nvPr>
        </p:nvSpPr>
        <p:spPr/>
        <p:txBody>
          <a:bodyPr/>
          <a:lstStyle/>
          <a:p>
            <a:pPr algn="l"/>
            <a:endParaRPr lang="en-GB" dirty="0"/>
          </a:p>
        </p:txBody>
      </p:sp>
      <p:sp>
        <p:nvSpPr>
          <p:cNvPr id="4" name="TextBox 3"/>
          <p:cNvSpPr txBox="1"/>
          <p:nvPr/>
        </p:nvSpPr>
        <p:spPr>
          <a:xfrm>
            <a:off x="192505" y="1695103"/>
            <a:ext cx="6600181" cy="1384995"/>
          </a:xfrm>
          <a:prstGeom prst="rect">
            <a:avLst/>
          </a:prstGeom>
          <a:solidFill>
            <a:schemeClr val="accent1">
              <a:lumMod val="20000"/>
              <a:lumOff val="80000"/>
            </a:schemeClr>
          </a:solidFill>
        </p:spPr>
        <p:txBody>
          <a:bodyPr wrap="square" rtlCol="0">
            <a:spAutoFit/>
          </a:bodyPr>
          <a:lstStyle/>
          <a:p>
            <a:r>
              <a:rPr lang="en-GB" sz="2800" dirty="0" smtClean="0"/>
              <a:t>In this lesson, we will:</a:t>
            </a:r>
            <a:endParaRPr lang="en-GB" dirty="0"/>
          </a:p>
          <a:p>
            <a:pPr marL="457200" indent="-457200">
              <a:buFont typeface="Arial" panose="020B0604020202020204" pitchFamily="34" charset="0"/>
              <a:buChar char="•"/>
            </a:pPr>
            <a:r>
              <a:rPr lang="en-GB" sz="2800" dirty="0" smtClean="0">
                <a:solidFill>
                  <a:srgbClr val="FF0000"/>
                </a:solidFill>
                <a:latin typeface="Franklin Gothic Demi Cond" panose="020B0706030402020204" pitchFamily="34" charset="0"/>
              </a:rPr>
              <a:t>Describe</a:t>
            </a:r>
            <a:r>
              <a:rPr lang="en-GB" sz="2800" dirty="0" smtClean="0">
                <a:latin typeface="Franklin Gothic Demi Cond" panose="020B0706030402020204" pitchFamily="34" charset="0"/>
              </a:rPr>
              <a:t> how transportation of the wounded changed during the First World War.</a:t>
            </a:r>
            <a:endParaRPr lang="en-GB" sz="2800" dirty="0">
              <a:latin typeface="Franklin Gothic Demi Cond" panose="020B0706030402020204" pitchFamily="34" charset="0"/>
            </a:endParaRPr>
          </a:p>
        </p:txBody>
      </p:sp>
      <p:sp>
        <p:nvSpPr>
          <p:cNvPr id="5" name="TextBox 4"/>
          <p:cNvSpPr txBox="1"/>
          <p:nvPr/>
        </p:nvSpPr>
        <p:spPr>
          <a:xfrm>
            <a:off x="192505" y="3307333"/>
            <a:ext cx="6600181" cy="1815882"/>
          </a:xfrm>
          <a:prstGeom prst="rect">
            <a:avLst/>
          </a:prstGeom>
          <a:solidFill>
            <a:schemeClr val="accent4">
              <a:lumMod val="40000"/>
              <a:lumOff val="60000"/>
            </a:schemeClr>
          </a:solidFill>
        </p:spPr>
        <p:txBody>
          <a:bodyPr wrap="square" rtlCol="0">
            <a:spAutoFit/>
          </a:bodyPr>
          <a:lstStyle/>
          <a:p>
            <a:r>
              <a:rPr lang="en-GB" sz="2800" b="1" dirty="0" smtClean="0"/>
              <a:t>Starter: </a:t>
            </a:r>
            <a:r>
              <a:rPr lang="en-GB" sz="2800" dirty="0" smtClean="0"/>
              <a:t>This image is from a 19</a:t>
            </a:r>
            <a:r>
              <a:rPr lang="en-GB" sz="2800" baseline="30000" dirty="0" smtClean="0"/>
              <a:t>th</a:t>
            </a:r>
            <a:r>
              <a:rPr lang="en-GB" sz="2800" dirty="0" smtClean="0"/>
              <a:t> Century textbook. What process is it showing? Explain using your knowledge of the time period! </a:t>
            </a:r>
            <a:endParaRPr lang="en-GB" sz="2800" dirty="0">
              <a:latin typeface="Franklin Gothic Demi Cond" panose="020B0706030402020204" pitchFamily="34" charset="0"/>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26736" y="1370252"/>
            <a:ext cx="4852443" cy="4463571"/>
          </a:xfrm>
          <a:prstGeom prst="rect">
            <a:avLst/>
          </a:prstGeom>
        </p:spPr>
      </p:pic>
    </p:spTree>
    <p:extLst>
      <p:ext uri="{BB962C8B-B14F-4D97-AF65-F5344CB8AC3E}">
        <p14:creationId xmlns:p14="http://schemas.microsoft.com/office/powerpoint/2010/main" val="629861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425" y="1419346"/>
            <a:ext cx="5895075" cy="5078313"/>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dirty="0" smtClean="0"/>
              <a:t>The landscape on the Western Front was often very muddle, and full of craters.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land was once used for farmland, so the soil was full of fertiliser which caused infection.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Men who were injured had to be transported as quickly as possible.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This task fell to stretcher bearers. </a:t>
            </a:r>
          </a:p>
          <a:p>
            <a:pPr marL="285750" indent="-285750">
              <a:buFont typeface="Arial" panose="020B0604020202020204" pitchFamily="34" charset="0"/>
              <a:buChar char="•"/>
            </a:pPr>
            <a:endParaRPr lang="en-GB" dirty="0"/>
          </a:p>
          <a:p>
            <a:pPr marL="285750" lvl="0" indent="-285750" eaLnBrk="0" fontAlgn="base" hangingPunct="0">
              <a:spcBef>
                <a:spcPct val="0"/>
              </a:spcBef>
              <a:spcAft>
                <a:spcPct val="0"/>
              </a:spcAft>
              <a:buFont typeface="Arial" panose="020B0604020202020204" pitchFamily="34" charset="0"/>
              <a:buChar char="•"/>
            </a:pPr>
            <a:r>
              <a:rPr lang="en-US" altLang="en-US" dirty="0">
                <a:solidFill>
                  <a:srgbClr val="000000"/>
                </a:solidFill>
              </a:rPr>
              <a:t>There were only four stretcher-bearers per company and so it was often sometime before they received medical help. </a:t>
            </a:r>
          </a:p>
          <a:p>
            <a:pPr marL="285750" lvl="0" indent="-285750" eaLnBrk="0" fontAlgn="base" hangingPunct="0">
              <a:spcBef>
                <a:spcPct val="0"/>
              </a:spcBef>
              <a:spcAft>
                <a:spcPct val="0"/>
              </a:spcAft>
              <a:buFont typeface="Arial" panose="020B0604020202020204" pitchFamily="34" charset="0"/>
              <a:buChar char="•"/>
            </a:pPr>
            <a:endParaRPr lang="en-US" altLang="en-US" dirty="0">
              <a:solidFill>
                <a:srgbClr val="000000"/>
              </a:solidFill>
            </a:endParaRPr>
          </a:p>
          <a:p>
            <a:pPr marL="285750" lvl="0" indent="-285750" eaLnBrk="0" fontAlgn="base" hangingPunct="0">
              <a:spcBef>
                <a:spcPct val="0"/>
              </a:spcBef>
              <a:spcAft>
                <a:spcPct val="0"/>
              </a:spcAft>
              <a:buFont typeface="Arial" panose="020B0604020202020204" pitchFamily="34" charset="0"/>
              <a:buChar char="•"/>
            </a:pPr>
            <a:r>
              <a:rPr lang="en-US" altLang="en-US" dirty="0">
                <a:solidFill>
                  <a:srgbClr val="000000"/>
                </a:solidFill>
              </a:rPr>
              <a:t>In good conditions two men could carry a wounded man on a stretcher. However, after heavy rain it took four men to lift a stretcher</a:t>
            </a:r>
            <a:r>
              <a:rPr lang="en-US" altLang="en-US" dirty="0" smtClean="0">
                <a:solidFill>
                  <a:srgbClr val="000000"/>
                </a:solidFill>
              </a:rPr>
              <a:t>.</a:t>
            </a:r>
            <a:endParaRPr lang="en-US" altLang="en-US" dirty="0">
              <a:solidFill>
                <a:srgbClr val="000000"/>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80745" y="105497"/>
            <a:ext cx="5602710" cy="3853006"/>
          </a:xfrm>
          <a:prstGeom prst="rect">
            <a:avLst/>
          </a:prstGeom>
        </p:spPr>
      </p:pic>
      <p:sp>
        <p:nvSpPr>
          <p:cNvPr id="4" name="TextBox 3"/>
          <p:cNvSpPr txBox="1"/>
          <p:nvPr/>
        </p:nvSpPr>
        <p:spPr>
          <a:xfrm>
            <a:off x="101600" y="105497"/>
            <a:ext cx="6057900" cy="1200329"/>
          </a:xfrm>
          <a:prstGeom prst="rect">
            <a:avLst/>
          </a:prstGeom>
          <a:noFill/>
        </p:spPr>
        <p:txBody>
          <a:bodyPr wrap="square" rtlCol="0">
            <a:spAutoFit/>
          </a:bodyPr>
          <a:lstStyle/>
          <a:p>
            <a:r>
              <a:rPr lang="en-GB" sz="3600" dirty="0" smtClean="0">
                <a:latin typeface="Franklin Gothic Demi Cond" panose="020B0706030402020204" pitchFamily="34" charset="0"/>
              </a:rPr>
              <a:t>Who would </a:t>
            </a:r>
            <a:r>
              <a:rPr lang="en-GB" sz="3600" dirty="0" smtClean="0">
                <a:solidFill>
                  <a:srgbClr val="FF0000"/>
                </a:solidFill>
                <a:latin typeface="Franklin Gothic Demi Cond" panose="020B0706030402020204" pitchFamily="34" charset="0"/>
              </a:rPr>
              <a:t>collect</a:t>
            </a:r>
            <a:r>
              <a:rPr lang="en-GB" sz="3600" dirty="0" smtClean="0">
                <a:latin typeface="Franklin Gothic Demi Cond" panose="020B0706030402020204" pitchFamily="34" charset="0"/>
              </a:rPr>
              <a:t> the injured on the battle field?</a:t>
            </a:r>
            <a:endParaRPr lang="en-GB" sz="3600" dirty="0">
              <a:latin typeface="Franklin Gothic Demi Cond" panose="020B0706030402020204" pitchFamily="34"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80744" y="4051299"/>
            <a:ext cx="5481055" cy="2578101"/>
          </a:xfrm>
          <a:prstGeom prst="rect">
            <a:avLst/>
          </a:prstGeom>
        </p:spPr>
      </p:pic>
    </p:spTree>
    <p:extLst>
      <p:ext uri="{BB962C8B-B14F-4D97-AF65-F5344CB8AC3E}">
        <p14:creationId xmlns:p14="http://schemas.microsoft.com/office/powerpoint/2010/main" val="705912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 y="1365430"/>
            <a:ext cx="5143500" cy="4801314"/>
          </a:xfrm>
          <a:prstGeom prst="rect">
            <a:avLst/>
          </a:prstGeom>
          <a:solidFill>
            <a:schemeClr val="accent3">
              <a:lumMod val="40000"/>
              <a:lumOff val="60000"/>
            </a:schemeClr>
          </a:solidFill>
        </p:spPr>
        <p:txBody>
          <a:bodyPr wrap="square" rtlCol="0">
            <a:spAutoFit/>
          </a:bodyPr>
          <a:lstStyle/>
          <a:p>
            <a:pPr marL="285750" indent="-285750">
              <a:buFont typeface="Arial" panose="020B0604020202020204" pitchFamily="34" charset="0"/>
              <a:buChar char="•"/>
            </a:pPr>
            <a:r>
              <a:rPr lang="en-GB" dirty="0" smtClean="0"/>
              <a:t>When the BEF was first sent to France in 1914, the leadership of the army chose not to send any motorised ambulances.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It was soon realised that this was a mistake, as the horse-drawn wagons could not cope with the high numbers of injured.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Times led a charity appeal to raise money for motor ambulances. After 3 weeks the appeal had bought 512 ambulance wagons which make it easier to move the injured.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Motor ambulances still had limitations – they could not operate in the muddy terrain so horse wagons were still used. Sometimes 6 horses were used rather than 2.</a:t>
            </a:r>
            <a:endParaRPr lang="en-GB" dirty="0"/>
          </a:p>
        </p:txBody>
      </p:sp>
      <p:sp>
        <p:nvSpPr>
          <p:cNvPr id="3" name="TextBox 2"/>
          <p:cNvSpPr txBox="1"/>
          <p:nvPr/>
        </p:nvSpPr>
        <p:spPr>
          <a:xfrm>
            <a:off x="114300" y="165101"/>
            <a:ext cx="5689600" cy="1200329"/>
          </a:xfrm>
          <a:prstGeom prst="rect">
            <a:avLst/>
          </a:prstGeom>
          <a:noFill/>
        </p:spPr>
        <p:txBody>
          <a:bodyPr wrap="square" rtlCol="0">
            <a:spAutoFit/>
          </a:bodyPr>
          <a:lstStyle/>
          <a:p>
            <a:r>
              <a:rPr lang="en-GB" sz="3600" dirty="0" smtClean="0">
                <a:solidFill>
                  <a:srgbClr val="FF0000"/>
                </a:solidFill>
                <a:latin typeface="Franklin Gothic Demi Cond" panose="020B0706030402020204" pitchFamily="34" charset="0"/>
              </a:rPr>
              <a:t>Ambulances</a:t>
            </a:r>
            <a:r>
              <a:rPr lang="en-GB" sz="3600" dirty="0" smtClean="0">
                <a:latin typeface="Franklin Gothic Demi Cond" panose="020B0706030402020204" pitchFamily="34" charset="0"/>
              </a:rPr>
              <a:t> on the Western Front</a:t>
            </a:r>
            <a:endParaRPr lang="en-GB" sz="3600" dirty="0">
              <a:latin typeface="Franklin Gothic Demi Cond" panose="020B0706030402020204" pitchFamily="34" charset="0"/>
            </a:endParaRPr>
          </a:p>
        </p:txBody>
      </p:sp>
      <p:pic>
        <p:nvPicPr>
          <p:cNvPr id="4" name="Picture 3"/>
          <p:cNvPicPr>
            <a:picLocks noChangeAspect="1"/>
          </p:cNvPicPr>
          <p:nvPr/>
        </p:nvPicPr>
        <p:blipFill>
          <a:blip r:embed="rId2"/>
          <a:stretch>
            <a:fillRect/>
          </a:stretch>
        </p:blipFill>
        <p:spPr>
          <a:xfrm>
            <a:off x="5591174" y="0"/>
            <a:ext cx="6296025" cy="3921766"/>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91174" y="3902144"/>
            <a:ext cx="6296025" cy="2921000"/>
          </a:xfrm>
          <a:prstGeom prst="rect">
            <a:avLst/>
          </a:prstGeom>
        </p:spPr>
      </p:pic>
    </p:spTree>
    <p:extLst>
      <p:ext uri="{BB962C8B-B14F-4D97-AF65-F5344CB8AC3E}">
        <p14:creationId xmlns:p14="http://schemas.microsoft.com/office/powerpoint/2010/main" val="3429443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41279" y="6381234"/>
            <a:ext cx="5078442" cy="369332"/>
          </a:xfrm>
          <a:prstGeom prst="rect">
            <a:avLst/>
          </a:prstGeom>
        </p:spPr>
        <p:txBody>
          <a:bodyPr wrap="none">
            <a:spAutoFit/>
          </a:bodyPr>
          <a:lstStyle/>
          <a:p>
            <a:r>
              <a:rPr lang="en-GB" dirty="0" smtClean="0">
                <a:hlinkClick r:id="rId2"/>
              </a:rPr>
              <a:t>https://www.youtube.com/watch?v=1UM3N-f1BSU</a:t>
            </a:r>
            <a:r>
              <a:rPr lang="en-GB" dirty="0" smtClean="0"/>
              <a:t> </a:t>
            </a:r>
            <a:endParaRPr lang="en-GB" dirty="0"/>
          </a:p>
        </p:txBody>
      </p:sp>
      <p:sp>
        <p:nvSpPr>
          <p:cNvPr id="3" name="TextBox 2"/>
          <p:cNvSpPr txBox="1"/>
          <p:nvPr/>
        </p:nvSpPr>
        <p:spPr>
          <a:xfrm>
            <a:off x="215900" y="177800"/>
            <a:ext cx="5422900" cy="1200329"/>
          </a:xfrm>
          <a:prstGeom prst="rect">
            <a:avLst/>
          </a:prstGeom>
          <a:noFill/>
        </p:spPr>
        <p:txBody>
          <a:bodyPr wrap="square" rtlCol="0">
            <a:spAutoFit/>
          </a:bodyPr>
          <a:lstStyle/>
          <a:p>
            <a:r>
              <a:rPr lang="en-GB" sz="3600" dirty="0" smtClean="0">
                <a:latin typeface="Franklin Gothic Demi Cond" panose="020B0706030402020204" pitchFamily="34" charset="0"/>
              </a:rPr>
              <a:t>How were </a:t>
            </a:r>
            <a:r>
              <a:rPr lang="en-GB" sz="3600" dirty="0" smtClean="0">
                <a:solidFill>
                  <a:srgbClr val="FF0000"/>
                </a:solidFill>
                <a:latin typeface="Franklin Gothic Demi Cond" panose="020B0706030402020204" pitchFamily="34" charset="0"/>
              </a:rPr>
              <a:t>trains, barges and ships </a:t>
            </a:r>
            <a:r>
              <a:rPr lang="en-GB" sz="3600" dirty="0" smtClean="0">
                <a:latin typeface="Franklin Gothic Demi Cond" panose="020B0706030402020204" pitchFamily="34" charset="0"/>
              </a:rPr>
              <a:t>used?</a:t>
            </a:r>
            <a:endParaRPr lang="en-GB" sz="3600" dirty="0">
              <a:latin typeface="Franklin Gothic Demi Cond" panose="020B0706030402020204" pitchFamily="34" charset="0"/>
            </a:endParaRPr>
          </a:p>
        </p:txBody>
      </p:sp>
      <p:sp>
        <p:nvSpPr>
          <p:cNvPr id="4" name="TextBox 3"/>
          <p:cNvSpPr txBox="1"/>
          <p:nvPr/>
        </p:nvSpPr>
        <p:spPr>
          <a:xfrm>
            <a:off x="215900" y="1487587"/>
            <a:ext cx="5879051" cy="4801314"/>
          </a:xfrm>
          <a:prstGeom prst="rect">
            <a:avLst/>
          </a:prstGeom>
          <a:solidFill>
            <a:schemeClr val="accent3">
              <a:lumMod val="40000"/>
              <a:lumOff val="60000"/>
            </a:schemeClr>
          </a:solidFill>
        </p:spPr>
        <p:txBody>
          <a:bodyPr wrap="square" rtlCol="0">
            <a:spAutoFit/>
          </a:bodyPr>
          <a:lstStyle/>
          <a:p>
            <a:r>
              <a:rPr lang="en-GB" dirty="0" smtClean="0"/>
              <a:t>To move men away from the Western Front to hospitals on the coast, trains were used.</a:t>
            </a:r>
          </a:p>
          <a:p>
            <a:endParaRPr lang="en-GB" dirty="0"/>
          </a:p>
          <a:p>
            <a:r>
              <a:rPr lang="en-GB" dirty="0" smtClean="0"/>
              <a:t>In the first few months, the Royal Army Medical Corps (RAMC) had to use industrial good trains to transport the injured. </a:t>
            </a:r>
            <a:endParaRPr lang="en-GB" dirty="0"/>
          </a:p>
          <a:p>
            <a:endParaRPr lang="en-GB" dirty="0" smtClean="0"/>
          </a:p>
          <a:p>
            <a:r>
              <a:rPr lang="en-GB" dirty="0" smtClean="0"/>
              <a:t>It wasn’t until November 1914 that the first trains specifically designed for the injured came into service. They had spaces for stretchers fitted down both sides of each carriage</a:t>
            </a:r>
          </a:p>
          <a:p>
            <a:endParaRPr lang="en-GB" dirty="0"/>
          </a:p>
          <a:p>
            <a:r>
              <a:rPr lang="en-GB" dirty="0" smtClean="0"/>
              <a:t>By 1915 many were worried that the high amount of trains carrying injured were causing disruption for trains carrying weapons. Canal barges began to be used to free up the railways. Although slow, it was much comfier and it meant soldiers could bypass Base Hospitals and be transferred straight to ships destined for Britain.</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12336"/>
          <a:stretch/>
        </p:blipFill>
        <p:spPr>
          <a:xfrm>
            <a:off x="6350000" y="30332"/>
            <a:ext cx="5461000" cy="342936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8649" y="3545820"/>
            <a:ext cx="4188214" cy="2774692"/>
          </a:xfrm>
          <a:prstGeom prst="rect">
            <a:avLst/>
          </a:prstGeom>
        </p:spPr>
      </p:pic>
    </p:spTree>
    <p:extLst>
      <p:ext uri="{BB962C8B-B14F-4D97-AF65-F5344CB8AC3E}">
        <p14:creationId xmlns:p14="http://schemas.microsoft.com/office/powerpoint/2010/main" val="1747975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 y="105497"/>
            <a:ext cx="6057900" cy="646331"/>
          </a:xfrm>
          <a:prstGeom prst="rect">
            <a:avLst/>
          </a:prstGeom>
          <a:noFill/>
        </p:spPr>
        <p:txBody>
          <a:bodyPr wrap="square" rtlCol="0">
            <a:spAutoFit/>
          </a:bodyPr>
          <a:lstStyle/>
          <a:p>
            <a:r>
              <a:rPr lang="en-GB" sz="3600" dirty="0" smtClean="0">
                <a:latin typeface="Franklin Gothic Demi Cond" panose="020B0706030402020204" pitchFamily="34" charset="0"/>
              </a:rPr>
              <a:t>Learning Task </a:t>
            </a:r>
            <a:r>
              <a:rPr lang="en-GB" sz="3600" dirty="0" smtClean="0">
                <a:solidFill>
                  <a:srgbClr val="FF0000"/>
                </a:solidFill>
                <a:latin typeface="Franklin Gothic Demi Cond" panose="020B0706030402020204" pitchFamily="34" charset="0"/>
              </a:rPr>
              <a:t>One</a:t>
            </a:r>
            <a:endParaRPr lang="en-GB" sz="3600" dirty="0">
              <a:solidFill>
                <a:srgbClr val="FF0000"/>
              </a:solidFill>
              <a:latin typeface="Franklin Gothic Demi Cond" panose="020B0706030402020204" pitchFamily="34" charset="0"/>
            </a:endParaRPr>
          </a:p>
        </p:txBody>
      </p:sp>
      <p:sp>
        <p:nvSpPr>
          <p:cNvPr id="3" name="TextBox 2"/>
          <p:cNvSpPr txBox="1"/>
          <p:nvPr/>
        </p:nvSpPr>
        <p:spPr>
          <a:xfrm>
            <a:off x="266700" y="1422400"/>
            <a:ext cx="4864100" cy="2677656"/>
          </a:xfrm>
          <a:prstGeom prst="rect">
            <a:avLst/>
          </a:prstGeom>
          <a:noFill/>
          <a:ln>
            <a:solidFill>
              <a:srgbClr val="FF0000"/>
            </a:solidFill>
          </a:ln>
        </p:spPr>
        <p:txBody>
          <a:bodyPr wrap="square" rtlCol="0">
            <a:spAutoFit/>
          </a:bodyPr>
          <a:lstStyle/>
          <a:p>
            <a:r>
              <a:rPr lang="en-GB" sz="2400" dirty="0" smtClean="0"/>
              <a:t>Next to each picture:</a:t>
            </a:r>
          </a:p>
          <a:p>
            <a:endParaRPr lang="en-GB" sz="2400" dirty="0"/>
          </a:p>
          <a:p>
            <a:pPr marL="457200" indent="-457200">
              <a:buFont typeface="+mj-lt"/>
              <a:buAutoNum type="arabicPeriod"/>
            </a:pPr>
            <a:r>
              <a:rPr lang="en-GB" sz="2400" dirty="0" smtClean="0"/>
              <a:t>Identify what it is.</a:t>
            </a:r>
          </a:p>
          <a:p>
            <a:pPr marL="457200" indent="-457200">
              <a:buFont typeface="+mj-lt"/>
              <a:buAutoNum type="arabicPeriod"/>
            </a:pPr>
            <a:r>
              <a:rPr lang="en-GB" sz="2400" dirty="0" smtClean="0"/>
              <a:t>Explain the problems of it.</a:t>
            </a:r>
          </a:p>
          <a:p>
            <a:pPr marL="457200" indent="-457200">
              <a:buFont typeface="+mj-lt"/>
              <a:buAutoNum type="arabicPeriod"/>
            </a:pPr>
            <a:r>
              <a:rPr lang="en-GB" sz="2400" dirty="0" smtClean="0"/>
              <a:t>Explain how it benefited soldiers</a:t>
            </a:r>
          </a:p>
          <a:p>
            <a:pPr marL="457200" indent="-457200">
              <a:buFont typeface="+mj-lt"/>
              <a:buAutoNum type="arabicPeriod"/>
            </a:pPr>
            <a:r>
              <a:rPr lang="en-GB" sz="2400" dirty="0" smtClean="0"/>
              <a:t>Explain if/how it changed throughout the war.</a:t>
            </a:r>
            <a:endParaRPr lang="en-GB"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85034" y="1096097"/>
            <a:ext cx="3299970" cy="226940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5034" y="3365500"/>
            <a:ext cx="3305279" cy="20574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29767" y="3237331"/>
            <a:ext cx="3299970" cy="2185569"/>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85004" y="1096098"/>
            <a:ext cx="3189496" cy="2091442"/>
          </a:xfrm>
          <a:prstGeom prst="rect">
            <a:avLst/>
          </a:prstGeom>
        </p:spPr>
      </p:pic>
    </p:spTree>
    <p:extLst>
      <p:ext uri="{BB962C8B-B14F-4D97-AF65-F5344CB8AC3E}">
        <p14:creationId xmlns:p14="http://schemas.microsoft.com/office/powerpoint/2010/main" val="350539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11557000" cy="1077218"/>
          </a:xfrm>
          <a:prstGeom prst="rect">
            <a:avLst/>
          </a:prstGeom>
          <a:noFill/>
        </p:spPr>
        <p:txBody>
          <a:bodyPr wrap="square" rtlCol="0">
            <a:spAutoFit/>
          </a:bodyPr>
          <a:lstStyle/>
          <a:p>
            <a:r>
              <a:rPr lang="en-GB" sz="3200" dirty="0" smtClean="0">
                <a:latin typeface="Franklin Gothic Demi Cond" panose="020B0706030402020204" pitchFamily="34" charset="0"/>
              </a:rPr>
              <a:t>Checkpoint: Can you </a:t>
            </a:r>
            <a:r>
              <a:rPr lang="en-GB" sz="3200" dirty="0" smtClean="0">
                <a:solidFill>
                  <a:srgbClr val="FF0000"/>
                </a:solidFill>
                <a:latin typeface="Franklin Gothic Demi Cond" panose="020B0706030402020204" pitchFamily="34" charset="0"/>
              </a:rPr>
              <a:t>describe</a:t>
            </a:r>
            <a:r>
              <a:rPr lang="en-GB" sz="3200" dirty="0" smtClean="0">
                <a:latin typeface="Franklin Gothic Demi Cond" panose="020B0706030402020204" pitchFamily="34" charset="0"/>
              </a:rPr>
              <a:t> how transporting the injured changed during the war?</a:t>
            </a:r>
            <a:endParaRPr lang="en-GB" sz="3200" dirty="0">
              <a:latin typeface="Franklin Gothic Demi Cond" panose="020B0706030402020204" pitchFamily="34" charset="0"/>
            </a:endParaRPr>
          </a:p>
        </p:txBody>
      </p:sp>
      <p:sp>
        <p:nvSpPr>
          <p:cNvPr id="5" name="TextBox 4"/>
          <p:cNvSpPr txBox="1"/>
          <p:nvPr/>
        </p:nvSpPr>
        <p:spPr>
          <a:xfrm>
            <a:off x="749300" y="5047372"/>
            <a:ext cx="4216400" cy="707886"/>
          </a:xfrm>
          <a:prstGeom prst="rect">
            <a:avLst/>
          </a:prstGeom>
          <a:noFill/>
        </p:spPr>
        <p:txBody>
          <a:bodyPr wrap="square" rtlCol="0">
            <a:spAutoFit/>
          </a:bodyPr>
          <a:lstStyle/>
          <a:p>
            <a:r>
              <a:rPr lang="en-GB" sz="4000" dirty="0" smtClean="0">
                <a:latin typeface="Franklin Gothic Demi Cond" panose="020B0706030402020204" pitchFamily="34" charset="0"/>
              </a:rPr>
              <a:t>1914</a:t>
            </a:r>
            <a:endParaRPr lang="en-GB" sz="4000" dirty="0">
              <a:latin typeface="Franklin Gothic Demi Cond" panose="020B0706030402020204" pitchFamily="34" charset="0"/>
            </a:endParaRPr>
          </a:p>
        </p:txBody>
      </p:sp>
      <p:sp>
        <p:nvSpPr>
          <p:cNvPr id="6" name="TextBox 5"/>
          <p:cNvSpPr txBox="1"/>
          <p:nvPr/>
        </p:nvSpPr>
        <p:spPr>
          <a:xfrm>
            <a:off x="6781800" y="5177018"/>
            <a:ext cx="4216400" cy="1323439"/>
          </a:xfrm>
          <a:prstGeom prst="rect">
            <a:avLst/>
          </a:prstGeom>
          <a:noFill/>
        </p:spPr>
        <p:txBody>
          <a:bodyPr wrap="square" rtlCol="0">
            <a:spAutoFit/>
          </a:bodyPr>
          <a:lstStyle/>
          <a:p>
            <a:r>
              <a:rPr lang="en-GB" sz="4000" dirty="0" smtClean="0">
                <a:latin typeface="Franklin Gothic Demi Cond" panose="020B0706030402020204" pitchFamily="34" charset="0"/>
              </a:rPr>
              <a:t>1917 (Battle of Passchendaele) </a:t>
            </a:r>
            <a:endParaRPr lang="en-GB" sz="4000" dirty="0">
              <a:latin typeface="Franklin Gothic Demi Cond" panose="020B0706030402020204" pitchFamily="34" charset="0"/>
            </a:endParaRPr>
          </a:p>
        </p:txBody>
      </p:sp>
      <p:pic>
        <p:nvPicPr>
          <p:cNvPr id="7" name="Picture 6"/>
          <p:cNvPicPr>
            <a:picLocks noChangeAspect="1"/>
          </p:cNvPicPr>
          <p:nvPr/>
        </p:nvPicPr>
        <p:blipFill>
          <a:blip r:embed="rId2"/>
          <a:stretch>
            <a:fillRect/>
          </a:stretch>
        </p:blipFill>
        <p:spPr>
          <a:xfrm>
            <a:off x="228600" y="1288707"/>
            <a:ext cx="5715000" cy="3810000"/>
          </a:xfrm>
          <a:prstGeom prst="rect">
            <a:avLst/>
          </a:prstGeom>
        </p:spPr>
      </p:pic>
      <p:pic>
        <p:nvPicPr>
          <p:cNvPr id="8" name="Picture 7"/>
          <p:cNvPicPr>
            <a:picLocks noChangeAspect="1"/>
          </p:cNvPicPr>
          <p:nvPr/>
        </p:nvPicPr>
        <p:blipFill>
          <a:blip r:embed="rId3"/>
          <a:stretch>
            <a:fillRect/>
          </a:stretch>
        </p:blipFill>
        <p:spPr>
          <a:xfrm>
            <a:off x="6781800" y="985743"/>
            <a:ext cx="5003800" cy="4095852"/>
          </a:xfrm>
          <a:prstGeom prst="rect">
            <a:avLst/>
          </a:prstGeom>
        </p:spPr>
      </p:pic>
    </p:spTree>
    <p:extLst>
      <p:ext uri="{BB962C8B-B14F-4D97-AF65-F5344CB8AC3E}">
        <p14:creationId xmlns:p14="http://schemas.microsoft.com/office/powerpoint/2010/main" val="63865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11557000" cy="1077218"/>
          </a:xfrm>
          <a:prstGeom prst="rect">
            <a:avLst/>
          </a:prstGeom>
          <a:noFill/>
        </p:spPr>
        <p:txBody>
          <a:bodyPr wrap="square" rtlCol="0">
            <a:spAutoFit/>
          </a:bodyPr>
          <a:lstStyle/>
          <a:p>
            <a:r>
              <a:rPr lang="en-GB" sz="3200" dirty="0" smtClean="0">
                <a:latin typeface="Franklin Gothic Demi Cond" panose="020B0706030402020204" pitchFamily="34" charset="0"/>
              </a:rPr>
              <a:t>Checkpoint: Can you </a:t>
            </a:r>
            <a:r>
              <a:rPr lang="en-GB" sz="3200" dirty="0" smtClean="0">
                <a:solidFill>
                  <a:srgbClr val="FF0000"/>
                </a:solidFill>
                <a:latin typeface="Franklin Gothic Demi Cond" panose="020B0706030402020204" pitchFamily="34" charset="0"/>
              </a:rPr>
              <a:t>describe</a:t>
            </a:r>
            <a:r>
              <a:rPr lang="en-GB" sz="3200" dirty="0" smtClean="0">
                <a:latin typeface="Franklin Gothic Demi Cond" panose="020B0706030402020204" pitchFamily="34" charset="0"/>
              </a:rPr>
              <a:t> how transporting the injured changed during the war?</a:t>
            </a:r>
            <a:endParaRPr lang="en-GB" sz="3200" dirty="0">
              <a:latin typeface="Franklin Gothic Demi Cond" panose="020B0706030402020204" pitchFamily="34" charset="0"/>
            </a:endParaRPr>
          </a:p>
        </p:txBody>
      </p:sp>
      <p:sp>
        <p:nvSpPr>
          <p:cNvPr id="5" name="TextBox 4"/>
          <p:cNvSpPr txBox="1"/>
          <p:nvPr/>
        </p:nvSpPr>
        <p:spPr>
          <a:xfrm>
            <a:off x="749300" y="5047372"/>
            <a:ext cx="4216400" cy="707886"/>
          </a:xfrm>
          <a:prstGeom prst="rect">
            <a:avLst/>
          </a:prstGeom>
          <a:noFill/>
        </p:spPr>
        <p:txBody>
          <a:bodyPr wrap="square" rtlCol="0">
            <a:spAutoFit/>
          </a:bodyPr>
          <a:lstStyle/>
          <a:p>
            <a:r>
              <a:rPr lang="en-GB" sz="4000" dirty="0" smtClean="0">
                <a:latin typeface="Franklin Gothic Demi Cond" panose="020B0706030402020204" pitchFamily="34" charset="0"/>
              </a:rPr>
              <a:t>1914</a:t>
            </a:r>
            <a:endParaRPr lang="en-GB" sz="4000" dirty="0">
              <a:latin typeface="Franklin Gothic Demi Cond" panose="020B0706030402020204" pitchFamily="34" charset="0"/>
            </a:endParaRPr>
          </a:p>
        </p:txBody>
      </p:sp>
      <p:sp>
        <p:nvSpPr>
          <p:cNvPr id="6" name="TextBox 5"/>
          <p:cNvSpPr txBox="1"/>
          <p:nvPr/>
        </p:nvSpPr>
        <p:spPr>
          <a:xfrm>
            <a:off x="6781800" y="5177018"/>
            <a:ext cx="4216400" cy="707886"/>
          </a:xfrm>
          <a:prstGeom prst="rect">
            <a:avLst/>
          </a:prstGeom>
          <a:noFill/>
        </p:spPr>
        <p:txBody>
          <a:bodyPr wrap="square" rtlCol="0">
            <a:spAutoFit/>
          </a:bodyPr>
          <a:lstStyle/>
          <a:p>
            <a:r>
              <a:rPr lang="en-GB" sz="4000" dirty="0" smtClean="0">
                <a:latin typeface="Franklin Gothic Demi Cond" panose="020B0706030402020204" pitchFamily="34" charset="0"/>
              </a:rPr>
              <a:t>1918</a:t>
            </a:r>
            <a:endParaRPr lang="en-GB" sz="4000" dirty="0">
              <a:latin typeface="Franklin Gothic Demi Cond" panose="020B0706030402020204"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8950" y="1435053"/>
            <a:ext cx="4737100" cy="3483084"/>
          </a:xfrm>
          <a:prstGeom prst="rect">
            <a:avLst/>
          </a:prstGeom>
        </p:spPr>
      </p:pic>
      <p:pic>
        <p:nvPicPr>
          <p:cNvPr id="4" name="Picture 3"/>
          <p:cNvPicPr>
            <a:picLocks noChangeAspect="1"/>
          </p:cNvPicPr>
          <p:nvPr/>
        </p:nvPicPr>
        <p:blipFill>
          <a:blip r:embed="rId3"/>
          <a:stretch>
            <a:fillRect/>
          </a:stretch>
        </p:blipFill>
        <p:spPr>
          <a:xfrm>
            <a:off x="6148136" y="1435053"/>
            <a:ext cx="4850063" cy="3625422"/>
          </a:xfrm>
          <a:prstGeom prst="rect">
            <a:avLst/>
          </a:prstGeom>
        </p:spPr>
      </p:pic>
    </p:spTree>
    <p:extLst>
      <p:ext uri="{BB962C8B-B14F-4D97-AF65-F5344CB8AC3E}">
        <p14:creationId xmlns:p14="http://schemas.microsoft.com/office/powerpoint/2010/main" val="2365241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11557000" cy="1077218"/>
          </a:xfrm>
          <a:prstGeom prst="rect">
            <a:avLst/>
          </a:prstGeom>
          <a:noFill/>
        </p:spPr>
        <p:txBody>
          <a:bodyPr wrap="square" rtlCol="0">
            <a:spAutoFit/>
          </a:bodyPr>
          <a:lstStyle/>
          <a:p>
            <a:r>
              <a:rPr lang="en-GB" sz="3200" dirty="0" smtClean="0">
                <a:latin typeface="Franklin Gothic Demi Cond" panose="020B0706030402020204" pitchFamily="34" charset="0"/>
              </a:rPr>
              <a:t>Checkpoint: Can you </a:t>
            </a:r>
            <a:r>
              <a:rPr lang="en-GB" sz="3200" dirty="0" smtClean="0">
                <a:solidFill>
                  <a:srgbClr val="FF0000"/>
                </a:solidFill>
                <a:latin typeface="Franklin Gothic Demi Cond" panose="020B0706030402020204" pitchFamily="34" charset="0"/>
              </a:rPr>
              <a:t>describe</a:t>
            </a:r>
            <a:r>
              <a:rPr lang="en-GB" sz="3200" dirty="0" smtClean="0">
                <a:latin typeface="Franklin Gothic Demi Cond" panose="020B0706030402020204" pitchFamily="34" charset="0"/>
              </a:rPr>
              <a:t> how transporting the injured changed during the war?</a:t>
            </a:r>
            <a:endParaRPr lang="en-GB" sz="3200" dirty="0">
              <a:latin typeface="Franklin Gothic Demi Cond" panose="020B0706030402020204"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828800"/>
            <a:ext cx="4958320" cy="3113087"/>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8574" y="1435100"/>
            <a:ext cx="4981225" cy="3612272"/>
          </a:xfrm>
          <a:prstGeom prst="rect">
            <a:avLst/>
          </a:prstGeom>
        </p:spPr>
      </p:pic>
      <p:sp>
        <p:nvSpPr>
          <p:cNvPr id="5" name="TextBox 4"/>
          <p:cNvSpPr txBox="1"/>
          <p:nvPr/>
        </p:nvSpPr>
        <p:spPr>
          <a:xfrm>
            <a:off x="749300" y="5047372"/>
            <a:ext cx="4216400" cy="707886"/>
          </a:xfrm>
          <a:prstGeom prst="rect">
            <a:avLst/>
          </a:prstGeom>
          <a:noFill/>
        </p:spPr>
        <p:txBody>
          <a:bodyPr wrap="square" rtlCol="0">
            <a:spAutoFit/>
          </a:bodyPr>
          <a:lstStyle/>
          <a:p>
            <a:r>
              <a:rPr lang="en-GB" sz="4000" dirty="0" smtClean="0">
                <a:latin typeface="Franklin Gothic Demi Cond" panose="020B0706030402020204" pitchFamily="34" charset="0"/>
              </a:rPr>
              <a:t>1914</a:t>
            </a:r>
            <a:endParaRPr lang="en-GB" sz="4000" dirty="0">
              <a:latin typeface="Franklin Gothic Demi Cond" panose="020B0706030402020204" pitchFamily="34" charset="0"/>
            </a:endParaRPr>
          </a:p>
        </p:txBody>
      </p:sp>
      <p:sp>
        <p:nvSpPr>
          <p:cNvPr id="6" name="TextBox 5"/>
          <p:cNvSpPr txBox="1"/>
          <p:nvPr/>
        </p:nvSpPr>
        <p:spPr>
          <a:xfrm>
            <a:off x="6118574" y="5053415"/>
            <a:ext cx="4216400" cy="707886"/>
          </a:xfrm>
          <a:prstGeom prst="rect">
            <a:avLst/>
          </a:prstGeom>
          <a:noFill/>
        </p:spPr>
        <p:txBody>
          <a:bodyPr wrap="square" rtlCol="0">
            <a:spAutoFit/>
          </a:bodyPr>
          <a:lstStyle/>
          <a:p>
            <a:r>
              <a:rPr lang="en-GB" sz="4000" dirty="0" smtClean="0">
                <a:latin typeface="Franklin Gothic Demi Cond" panose="020B0706030402020204" pitchFamily="34" charset="0"/>
              </a:rPr>
              <a:t>1918</a:t>
            </a:r>
            <a:endParaRPr lang="en-GB" sz="4000" dirty="0">
              <a:latin typeface="Franklin Gothic Demi Cond" panose="020B0706030402020204" pitchFamily="34" charset="0"/>
            </a:endParaRPr>
          </a:p>
        </p:txBody>
      </p:sp>
    </p:spTree>
    <p:extLst>
      <p:ext uri="{BB962C8B-B14F-4D97-AF65-F5344CB8AC3E}">
        <p14:creationId xmlns:p14="http://schemas.microsoft.com/office/powerpoint/2010/main" val="2346687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512</Words>
  <Application>Microsoft Office PowerPoint</Application>
  <PresentationFormat>Widescreen</PresentationFormat>
  <Paragraphs>49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Franklin Gothic Demi Cond</vt:lpstr>
      <vt:lpstr>Office Theme</vt:lpstr>
      <vt:lpstr>What problems were there with transporting the injured in 1914?</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problems were there with transporting the injured in 1914?</dc:title>
  <dc:creator>User</dc:creator>
  <cp:lastModifiedBy>User</cp:lastModifiedBy>
  <cp:revision>5</cp:revision>
  <dcterms:created xsi:type="dcterms:W3CDTF">2018-10-03T15:03:50Z</dcterms:created>
  <dcterms:modified xsi:type="dcterms:W3CDTF">2018-10-14T13:10:11Z</dcterms:modified>
</cp:coreProperties>
</file>