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2626-E1A0-4546-AB10-CEA31CF7538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D947-6E1F-4F27-8FA2-119C77C38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45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2626-E1A0-4546-AB10-CEA31CF7538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D947-6E1F-4F27-8FA2-119C77C38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59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2626-E1A0-4546-AB10-CEA31CF7538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D947-6E1F-4F27-8FA2-119C77C38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8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2626-E1A0-4546-AB10-CEA31CF7538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D947-6E1F-4F27-8FA2-119C77C38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19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2626-E1A0-4546-AB10-CEA31CF7538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D947-6E1F-4F27-8FA2-119C77C38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2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2626-E1A0-4546-AB10-CEA31CF7538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D947-6E1F-4F27-8FA2-119C77C38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01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2626-E1A0-4546-AB10-CEA31CF7538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D947-6E1F-4F27-8FA2-119C77C38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01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2626-E1A0-4546-AB10-CEA31CF7538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D947-6E1F-4F27-8FA2-119C77C38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0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2626-E1A0-4546-AB10-CEA31CF7538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D947-6E1F-4F27-8FA2-119C77C38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64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2626-E1A0-4546-AB10-CEA31CF7538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D947-6E1F-4F27-8FA2-119C77C38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83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2626-E1A0-4546-AB10-CEA31CF7538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8D947-6E1F-4F27-8FA2-119C77C38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053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A2626-E1A0-4546-AB10-CEA31CF75385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8D947-6E1F-4F27-8FA2-119C77C389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83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50908"/>
            <a:ext cx="11518900" cy="1223963"/>
          </a:xfrm>
        </p:spPr>
        <p:txBody>
          <a:bodyPr>
            <a:noAutofit/>
          </a:bodyPr>
          <a:lstStyle/>
          <a:p>
            <a:pPr algn="l"/>
            <a:r>
              <a:rPr lang="en-GB" sz="4800" u="sng" dirty="0" smtClean="0">
                <a:latin typeface="Franklin Gothic Demi Cond" panose="020B0706030402020204" pitchFamily="34" charset="0"/>
              </a:rPr>
              <a:t>What impact did the </a:t>
            </a:r>
            <a:r>
              <a:rPr lang="en-GB" sz="4800" u="sng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Wall Street Crash </a:t>
            </a:r>
            <a:r>
              <a:rPr lang="en-GB" sz="4800" u="sng" dirty="0" smtClean="0">
                <a:latin typeface="Franklin Gothic Demi Cond" panose="020B0706030402020204" pitchFamily="34" charset="0"/>
              </a:rPr>
              <a:t>have on Germany after 1929?</a:t>
            </a:r>
            <a:endParaRPr lang="en-GB" sz="4800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" y="3792455"/>
            <a:ext cx="5537200" cy="281948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b="1" i="1" dirty="0" smtClean="0"/>
              <a:t>In this lesson, we will: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Explain the consequences of the Wall Street Crash on German society in the 1930s.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Explain how the Nazi Party gained support from different areas of German society.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03200" y="1771650"/>
            <a:ext cx="5537200" cy="1970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i="1" dirty="0" smtClean="0">
                <a:solidFill>
                  <a:srgbClr val="00B050"/>
                </a:solidFill>
              </a:rPr>
              <a:t>Starter: </a:t>
            </a:r>
            <a:r>
              <a:rPr lang="en-GB" sz="2800" dirty="0" smtClean="0"/>
              <a:t>Using your knowledge from last lesson. Explain for each problem how Hitler attempted to fix the Nazi Party after his release from prison.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70600" y="1348959"/>
            <a:ext cx="5651500" cy="52629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Although they had a 25 point programme, the party did not have a proper </a:t>
            </a:r>
            <a:r>
              <a:rPr lang="en-GB" sz="2400" u="sng" dirty="0" smtClean="0">
                <a:solidFill>
                  <a:srgbClr val="FF0000"/>
                </a:solidFill>
              </a:rPr>
              <a:t>ideology</a:t>
            </a:r>
            <a:r>
              <a:rPr lang="en-GB" sz="2400" dirty="0" smtClean="0"/>
              <a:t>. 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They had no proper </a:t>
            </a:r>
            <a:r>
              <a:rPr lang="en-GB" sz="2400" u="sng" dirty="0" smtClean="0">
                <a:solidFill>
                  <a:srgbClr val="FF0000"/>
                </a:solidFill>
              </a:rPr>
              <a:t>structure</a:t>
            </a:r>
            <a:r>
              <a:rPr lang="en-GB" sz="2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They were virtually </a:t>
            </a:r>
            <a:r>
              <a:rPr lang="en-GB" sz="2400" u="sng" dirty="0" smtClean="0">
                <a:solidFill>
                  <a:srgbClr val="FF0000"/>
                </a:solidFill>
              </a:rPr>
              <a:t>unknown</a:t>
            </a:r>
            <a:r>
              <a:rPr lang="en-GB" sz="2400" dirty="0" smtClean="0"/>
              <a:t> outside Munich.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The </a:t>
            </a:r>
            <a:r>
              <a:rPr lang="en-GB" sz="2400" u="sng" dirty="0" smtClean="0">
                <a:solidFill>
                  <a:srgbClr val="FF0000"/>
                </a:solidFill>
              </a:rPr>
              <a:t>SA </a:t>
            </a:r>
            <a:r>
              <a:rPr lang="en-GB" sz="2400" dirty="0" smtClean="0"/>
              <a:t>were a potential threat to Hitler, as they were difficult to control.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They were </a:t>
            </a:r>
            <a:r>
              <a:rPr lang="en-GB" sz="2400" u="sng" dirty="0" smtClean="0">
                <a:solidFill>
                  <a:srgbClr val="FF0000"/>
                </a:solidFill>
              </a:rPr>
              <a:t>split</a:t>
            </a:r>
            <a:r>
              <a:rPr lang="en-GB" sz="2400" dirty="0" smtClean="0"/>
              <a:t> between nationalists and socialists within the party.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630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925" y="464767"/>
            <a:ext cx="65291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/>
              <a:t>“Germany is in fact dancing on a volcano. If the short-term loans are called in by America, a large section of our economy would </a:t>
            </a:r>
            <a:r>
              <a:rPr lang="en-GB" sz="4000" dirty="0">
                <a:solidFill>
                  <a:srgbClr val="FF0000"/>
                </a:solidFill>
              </a:rPr>
              <a:t>collapse</a:t>
            </a:r>
            <a:r>
              <a:rPr lang="en-GB" sz="4000" dirty="0" smtClean="0"/>
              <a:t>.”</a:t>
            </a:r>
          </a:p>
          <a:p>
            <a:endParaRPr lang="en-GB" sz="4000" dirty="0"/>
          </a:p>
          <a:p>
            <a:r>
              <a:rPr lang="en-GB" sz="4000" dirty="0" smtClean="0"/>
              <a:t>Gustav Stresemann, September 1929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116" y="244417"/>
            <a:ext cx="4551947" cy="634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543" y="1352729"/>
            <a:ext cx="6985404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In October 1929, the price of shares on Wall Street in New York  began to fall.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This led to panic selling – on 24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October 1929 13 million shares were sold. Within a week, investors had lost $4 billion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German banks were massive investors in the US stock exchange so suffered huge losses.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Germans rushed to their banks to get their money out which caused them to run out of cash 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This caused countless banks to go out of business and the entire banking system to collapse!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200" y="152400"/>
            <a:ext cx="7195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How important was the 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Wall Street Crash</a:t>
            </a:r>
            <a:r>
              <a:rPr lang="en-GB" sz="3600" dirty="0" smtClean="0">
                <a:latin typeface="Franklin Gothic Demi Cond" panose="020B0706030402020204" pitchFamily="34" charset="0"/>
              </a:rPr>
              <a:t>, 1929?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300" y="3611829"/>
            <a:ext cx="4432300" cy="3065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343" y="167640"/>
            <a:ext cx="4514257" cy="32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" y="251460"/>
            <a:ext cx="6399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One – Jigsaw learning</a:t>
            </a:r>
            <a:endParaRPr lang="en-GB" sz="36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516" y="3428729"/>
            <a:ext cx="5137484" cy="3429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6615" y="1045926"/>
            <a:ext cx="5989320" cy="550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Each group will be assigned one area of the German population to research. </a:t>
            </a:r>
          </a:p>
          <a:p>
            <a:r>
              <a:rPr lang="en-GB" sz="3200" dirty="0" smtClean="0"/>
              <a:t>In your grid, write down how the Wall Street Crash effected them!</a:t>
            </a:r>
          </a:p>
          <a:p>
            <a:endParaRPr lang="en-GB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People’s wages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People’s employment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People’s savings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People’s houses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Far left &amp; right parties</a:t>
            </a:r>
            <a:endParaRPr lang="en-GB" sz="3200" dirty="0"/>
          </a:p>
        </p:txBody>
      </p:sp>
      <p:pic>
        <p:nvPicPr>
          <p:cNvPr id="6146" name="Picture 2" descr="Image result for 5 minute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600" y1="21800" x2="33600" y2="21800"/>
                        <a14:foregroundMark x1="33600" y1="23000" x2="47400" y2="51200"/>
                        <a14:foregroundMark x1="34200" y1="17000" x2="50400" y2="42200"/>
                        <a14:foregroundMark x1="67200" y1="47000" x2="28200" y2="64400"/>
                        <a14:foregroundMark x1="25200" y1="41000" x2="42600" y2="65000"/>
                        <a14:foregroundMark x1="19200" y1="23600" x2="30600" y2="53000"/>
                        <a14:foregroundMark x1="63600" y1="32600" x2="81600" y2="56600"/>
                        <a14:foregroundMark x1="69000" y1="25400" x2="95400" y2="62000"/>
                        <a14:foregroundMark x1="76800" y1="44000" x2="72600" y2="71000"/>
                        <a14:foregroundMark x1="80400" y1="47000" x2="82200" y2="68000"/>
                        <a14:foregroundMark x1="79800" y1="73400" x2="57600" y2="83600"/>
                        <a14:foregroundMark x1="54600" y1="81200" x2="28800" y2="66800"/>
                        <a14:foregroundMark x1="21000" y1="40400" x2="21600" y2="57800"/>
                        <a14:foregroundMark x1="13200" y1="30800" x2="19800" y2="56000"/>
                        <a14:foregroundMark x1="25800" y1="62600" x2="46200" y2="81800"/>
                        <a14:foregroundMark x1="14400" y1="59000" x2="35400" y2="78800"/>
                        <a14:foregroundMark x1="61200" y1="63800" x2="67200" y2="66200"/>
                        <a14:foregroundMark x1="49200" y1="27800" x2="49200" y2="3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48" y="4050226"/>
            <a:ext cx="2807774" cy="280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516" y="251460"/>
            <a:ext cx="5229726" cy="373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45" y="1465957"/>
            <a:ext cx="7267074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Prior to Wall Street Crash, Gustav Stresemann died.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 his replacement, Heinrich </a:t>
            </a:r>
            <a:r>
              <a:rPr lang="en-GB" sz="2400" dirty="0" err="1" smtClean="0"/>
              <a:t>Bruning</a:t>
            </a:r>
            <a:r>
              <a:rPr lang="en-GB" sz="2400" dirty="0" smtClean="0"/>
              <a:t> became Chancellor of Germany in 1930.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To tackle the effects of the Great Depression on Germany, he suggested a national 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Tax the middle and upper classes heavily, to pay for unemployment benefit.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Use some of this money to buy land for the homeless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Ban the SS and SA to prevent violence and a Civil War.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687" y="238685"/>
            <a:ext cx="4548748" cy="6656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200" y="152400"/>
            <a:ext cx="7195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How did the Weimar government react to the crisis?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93" y="257425"/>
            <a:ext cx="4985586" cy="6420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2442" y="1415276"/>
            <a:ext cx="6368716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Right wing – Hated his plan, as it taxed the middle and upper class heavily, whom they relied on for financial support.</a:t>
            </a:r>
          </a:p>
          <a:p>
            <a:endParaRPr lang="en-GB" sz="2400" dirty="0"/>
          </a:p>
          <a:p>
            <a:r>
              <a:rPr lang="en-GB" sz="2400" dirty="0" smtClean="0"/>
              <a:t>Left wing – hated his plan, as it was not enough to deal with the crisis.</a:t>
            </a:r>
          </a:p>
          <a:p>
            <a:endParaRPr lang="en-GB" sz="2400" dirty="0"/>
          </a:p>
          <a:p>
            <a:r>
              <a:rPr lang="en-GB" sz="2400" dirty="0" smtClean="0"/>
              <a:t>As a result in 1930, the Reichstag voted to reject </a:t>
            </a:r>
            <a:r>
              <a:rPr lang="en-GB" sz="2400" dirty="0" err="1" smtClean="0"/>
              <a:t>Bruning’s</a:t>
            </a:r>
            <a:r>
              <a:rPr lang="en-GB" sz="2400" dirty="0" smtClean="0"/>
              <a:t> plan.</a:t>
            </a:r>
          </a:p>
          <a:p>
            <a:endParaRPr lang="en-GB" sz="2400" dirty="0"/>
          </a:p>
          <a:p>
            <a:r>
              <a:rPr lang="en-GB" sz="2400" dirty="0" smtClean="0"/>
              <a:t>The Chancellor now had no control over the government – this made them all look incapable.</a:t>
            </a:r>
          </a:p>
          <a:p>
            <a:endParaRPr lang="en-GB" sz="2400" dirty="0"/>
          </a:p>
          <a:p>
            <a:r>
              <a:rPr lang="en-GB" sz="2400" dirty="0" smtClean="0"/>
              <a:t>Forced to resign in 1932.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2443" y="1"/>
            <a:ext cx="6368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latin typeface="Franklin Gothic Demi Cond" panose="020B0706030402020204" pitchFamily="34" charset="0"/>
              </a:rPr>
              <a:t>Bruning</a:t>
            </a:r>
            <a:r>
              <a:rPr lang="en-GB" sz="4000" dirty="0" smtClean="0">
                <a:latin typeface="Franklin Gothic Demi Cond" panose="020B0706030402020204" pitchFamily="34" charset="0"/>
              </a:rPr>
              <a:t> – a </a:t>
            </a: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failure</a:t>
            </a:r>
            <a:r>
              <a:rPr lang="en-GB" sz="4000" dirty="0" smtClean="0">
                <a:latin typeface="Franklin Gothic Demi Cond" panose="020B0706030402020204" pitchFamily="34" charset="0"/>
              </a:rPr>
              <a:t> of a Chancellor?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465957"/>
            <a:ext cx="6731919" cy="5262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Glue a picture of </a:t>
            </a:r>
            <a:r>
              <a:rPr lang="en-GB" sz="2800" dirty="0" err="1" smtClean="0"/>
              <a:t>Bruning</a:t>
            </a:r>
            <a:r>
              <a:rPr lang="en-GB" sz="2800" dirty="0" smtClean="0"/>
              <a:t> into the middle of a page.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You will be told whether you are arguing for or against the statement below: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dirty="0" smtClean="0"/>
              <a:t>“Heinrich </a:t>
            </a:r>
            <a:r>
              <a:rPr lang="en-GB" sz="2800" dirty="0" err="1" smtClean="0"/>
              <a:t>Bruning</a:t>
            </a:r>
            <a:r>
              <a:rPr lang="en-GB" sz="2800" dirty="0" smtClean="0"/>
              <a:t> was incompetent at dealing with the effects of the Wall Street Crash in Germany”</a:t>
            </a:r>
          </a:p>
          <a:p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After 10 minutes, we will debate this question!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687" y="238685"/>
            <a:ext cx="4548748" cy="6656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200" y="152400"/>
            <a:ext cx="7195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Franklin Gothic Demi Cond" panose="020B0706030402020204" pitchFamily="34" charset="0"/>
              </a:rPr>
              <a:t>Learning Task Two – Debate!</a:t>
            </a:r>
            <a:endParaRPr lang="en-GB" sz="48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555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Franklin Gothic Demi Cond</vt:lpstr>
      <vt:lpstr>Office Theme</vt:lpstr>
      <vt:lpstr>What impact did the Wall Street Crash have on Germany after 1929?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Caldew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impact did the Wall Street Crash have on Germany after 1929?</dc:title>
  <dc:creator>User</dc:creator>
  <cp:lastModifiedBy>User</cp:lastModifiedBy>
  <cp:revision>3</cp:revision>
  <dcterms:created xsi:type="dcterms:W3CDTF">2019-05-15T07:56:11Z</dcterms:created>
  <dcterms:modified xsi:type="dcterms:W3CDTF">2019-05-15T10:30:51Z</dcterms:modified>
</cp:coreProperties>
</file>