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7" r:id="rId3"/>
    <p:sldId id="258" r:id="rId4"/>
    <p:sldId id="259" r:id="rId5"/>
    <p:sldId id="265" r:id="rId6"/>
    <p:sldId id="264" r:id="rId7"/>
    <p:sldId id="260" r:id="rId8"/>
    <p:sldId id="261" r:id="rId9"/>
    <p:sldId id="262" r:id="rId10"/>
    <p:sldId id="26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79883-6F48-4AAE-A081-94E65F63888F}" type="datetimeFigureOut">
              <a:rPr lang="en-GB" smtClean="0"/>
              <a:t>02/05/2019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A7C07-CC86-437A-A9D6-223FA39E99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9513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79883-6F48-4AAE-A081-94E65F63888F}" type="datetimeFigureOut">
              <a:rPr lang="en-GB" smtClean="0"/>
              <a:t>02/05/2019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A7C07-CC86-437A-A9D6-223FA39E99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4380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79883-6F48-4AAE-A081-94E65F63888F}" type="datetimeFigureOut">
              <a:rPr lang="en-GB" smtClean="0"/>
              <a:t>02/05/2019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A7C07-CC86-437A-A9D6-223FA39E99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2844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79883-6F48-4AAE-A081-94E65F63888F}" type="datetimeFigureOut">
              <a:rPr lang="en-GB" smtClean="0"/>
              <a:t>02/05/2019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A7C07-CC86-437A-A9D6-223FA39E99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6336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79883-6F48-4AAE-A081-94E65F63888F}" type="datetimeFigureOut">
              <a:rPr lang="en-GB" smtClean="0"/>
              <a:t>02/05/2019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A7C07-CC86-437A-A9D6-223FA39E99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6464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79883-6F48-4AAE-A081-94E65F63888F}" type="datetimeFigureOut">
              <a:rPr lang="en-GB" smtClean="0"/>
              <a:t>02/05/2019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A7C07-CC86-437A-A9D6-223FA39E99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4121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79883-6F48-4AAE-A081-94E65F63888F}" type="datetimeFigureOut">
              <a:rPr lang="en-GB" smtClean="0"/>
              <a:t>02/05/2019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A7C07-CC86-437A-A9D6-223FA39E99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2336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79883-6F48-4AAE-A081-94E65F63888F}" type="datetimeFigureOut">
              <a:rPr lang="en-GB" smtClean="0"/>
              <a:t>02/05/2019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A7C07-CC86-437A-A9D6-223FA39E99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5244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79883-6F48-4AAE-A081-94E65F63888F}" type="datetimeFigureOut">
              <a:rPr lang="en-GB" smtClean="0"/>
              <a:t>02/05/2019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A7C07-CC86-437A-A9D6-223FA39E99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6954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79883-6F48-4AAE-A081-94E65F63888F}" type="datetimeFigureOut">
              <a:rPr lang="en-GB" smtClean="0"/>
              <a:t>02/05/2019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A7C07-CC86-437A-A9D6-223FA39E99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9746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79883-6F48-4AAE-A081-94E65F63888F}" type="datetimeFigureOut">
              <a:rPr lang="en-GB" smtClean="0"/>
              <a:t>02/05/2019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A7C07-CC86-437A-A9D6-223FA39E99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6754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79883-6F48-4AAE-A081-94E65F63888F}" type="datetimeFigureOut">
              <a:rPr lang="en-GB" smtClean="0"/>
              <a:t>02/05/2019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EA7C07-CC86-437A-A9D6-223FA39E99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0898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3280" y="525297"/>
            <a:ext cx="11958720" cy="1312863"/>
          </a:xfrm>
        </p:spPr>
        <p:txBody>
          <a:bodyPr>
            <a:noAutofit/>
          </a:bodyPr>
          <a:lstStyle/>
          <a:p>
            <a:pPr algn="l"/>
            <a:r>
              <a:rPr lang="en-GB" u="sng" dirty="0" smtClean="0">
                <a:latin typeface="Franklin Gothic Demi Cond" panose="020B0706030402020204" pitchFamily="34" charset="0"/>
              </a:rPr>
              <a:t>What happened during the 1923 Munich Putsch?</a:t>
            </a:r>
            <a:endParaRPr lang="en-GB" u="sng" dirty="0">
              <a:latin typeface="Franklin Gothic Demi Cond" panose="020B07060304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3280" y="1868156"/>
            <a:ext cx="6126060" cy="2584867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GB" sz="3100" b="1" i="1" dirty="0" smtClean="0"/>
              <a:t>In this lesson, we will: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3100" dirty="0" smtClean="0">
                <a:latin typeface="Franklin Gothic Demi Cond" panose="020B0706030402020204" pitchFamily="34" charset="0"/>
              </a:rPr>
              <a:t>Explain why Hitler tried to seize power in 1923.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3100" dirty="0" smtClean="0">
                <a:latin typeface="Franklin Gothic Demi Cond" panose="020B0706030402020204" pitchFamily="34" charset="0"/>
              </a:rPr>
              <a:t>Explain why the Beer Hall Putsch of 1923 ultimately failed.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77362" y="4770814"/>
            <a:ext cx="6131426" cy="165576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3600" dirty="0" smtClean="0"/>
              <a:t>Starter: What can we infer from Source A about NSDAP policies in the 1920s?</a:t>
            </a:r>
            <a:endParaRPr lang="en-GB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9340" y="2997076"/>
            <a:ext cx="5507686" cy="374127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79057" y="1673135"/>
            <a:ext cx="5507686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1" dirty="0" smtClean="0"/>
              <a:t>Source A: Cartoon published in NSDAP newspaper ‘The People’s Observer’ in 1922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375803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" y="420687"/>
            <a:ext cx="3384550" cy="47537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4599" y="295274"/>
            <a:ext cx="4341721" cy="50514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r="10696"/>
          <a:stretch/>
        </p:blipFill>
        <p:spPr>
          <a:xfrm>
            <a:off x="8137340" y="490133"/>
            <a:ext cx="3864160" cy="4614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290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7984" y="1531800"/>
            <a:ext cx="6096000" cy="49141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In June 1921, some members of the NSDAP wanted to merge with the DSP (German Socialist Party)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Upon returning from Berlin, Hitler announced that he would leave the party.</a:t>
            </a:r>
          </a:p>
          <a:p>
            <a:endParaRPr lang="en-GB" sz="20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He argued that he would </a:t>
            </a:r>
            <a:r>
              <a:rPr lang="en-GB" sz="2000" b="0" i="0" dirty="0" err="1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rejoin</a:t>
            </a:r>
            <a:r>
              <a:rPr lang="en-GB" sz="2000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on the condition that he would replace Drexler as party chairman, and that the party headquarters would remain in Munich.</a:t>
            </a:r>
            <a:endParaRPr lang="en-GB" sz="2000" baseline="30000" dirty="0">
              <a:solidFill>
                <a:srgbClr val="0B0080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b="0" i="0" baseline="30000" dirty="0" smtClean="0">
              <a:solidFill>
                <a:srgbClr val="0B0080"/>
              </a:solidFill>
              <a:effectLst/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His strategy proved successful, and at a special party congress on 29 July, he was granted absolute powers as party chairman, replacing Drexler, by a vote of 533 to 1.</a:t>
            </a:r>
            <a:endParaRPr lang="en-GB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59481" y="127895"/>
            <a:ext cx="5338439" cy="28078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300" y="127000"/>
            <a:ext cx="57277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Franklin Gothic Demi Cond" panose="020B0706030402020204" pitchFamily="34" charset="0"/>
              </a:rPr>
              <a:t>How did Hitler gain control of the NSDAP?</a:t>
            </a:r>
            <a:endParaRPr lang="en-GB" sz="4000" dirty="0">
              <a:latin typeface="Franklin Gothic Demi Cond" panose="020B07060304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9481" y="3034158"/>
            <a:ext cx="5535894" cy="3459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19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" y="1327329"/>
            <a:ext cx="6375400" cy="50783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As leader, Hitler began to build up a paramilitary force for the party. In August 1921, Hitler set up the SA (</a:t>
            </a:r>
            <a:r>
              <a:rPr lang="en-GB" b="0" i="0" dirty="0" err="1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stromtroopers</a:t>
            </a:r>
            <a:r>
              <a:rPr lang="en-GB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He got Ernst Rohm to recruit ex-soldiers from the  </a:t>
            </a:r>
            <a:r>
              <a:rPr lang="en-GB" b="0" i="0" dirty="0" err="1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Freikorp</a:t>
            </a:r>
            <a:r>
              <a:rPr lang="en-GB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units.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They dressed in brown uniforms, earning the nickname ‘</a:t>
            </a:r>
            <a:r>
              <a:rPr lang="en-GB" b="0" i="0" dirty="0" err="1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Brownshirts</a:t>
            </a:r>
            <a:r>
              <a:rPr lang="en-GB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The SA paraded in the streets as a show of force.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By August 1922, they numbered about 800 and impressed people with a sense of power and organisation.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At NSDAP meetings, the SA was used to control the crowds, subduing any opposition to Hitler, often with violence.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4800" y="101600"/>
            <a:ext cx="5436761" cy="28892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1036" y="3111784"/>
            <a:ext cx="5470525" cy="36470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300" y="127000"/>
            <a:ext cx="5727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Franklin Gothic Demi Cond" panose="020B0706030402020204" pitchFamily="34" charset="0"/>
              </a:rPr>
              <a:t>How did he develop the party as leader?</a:t>
            </a:r>
            <a:endParaRPr lang="en-GB" sz="3600" dirty="0">
              <a:latin typeface="Franklin Gothic Demi Cond" panose="020B07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15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" y="169862"/>
            <a:ext cx="3048000" cy="28098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4399" y="169861"/>
            <a:ext cx="4214813" cy="28098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5911" y="169861"/>
            <a:ext cx="4381500" cy="27336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9700" y="3149600"/>
            <a:ext cx="3162300" cy="3505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94100" y="3321050"/>
            <a:ext cx="4076700" cy="33337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5519" y="3348037"/>
            <a:ext cx="4302180" cy="310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72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3500" y="1540606"/>
            <a:ext cx="6096000" cy="52629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In May 1923, Adolf Hitler met with General Ludendorff.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Ludendorff had been leader of the German war effort during the First World War.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He was extremely well respected across German society.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Ludendorff was very critical of the Weimar Government.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He became very attracted to the ideas of the NSDAP.</a:t>
            </a:r>
          </a:p>
        </p:txBody>
      </p:sp>
      <p:sp>
        <p:nvSpPr>
          <p:cNvPr id="4" name="AutoShape 2" descr="Image result for Hitler and Ludendorff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16330" y="96085"/>
            <a:ext cx="5695460" cy="66736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4299" y="14706"/>
            <a:ext cx="64469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>
                <a:latin typeface="Franklin Gothic Demi Cond" panose="020B0706030402020204" pitchFamily="34" charset="0"/>
              </a:rPr>
              <a:t>Who was General Erich Ludendorff?</a:t>
            </a:r>
            <a:endParaRPr lang="en-GB" sz="4800" dirty="0">
              <a:latin typeface="Franklin Gothic Demi Cond" panose="020B07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4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65100"/>
            <a:ext cx="6375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>
                <a:latin typeface="Franklin Gothic Demi Cond" panose="020B0706030402020204" pitchFamily="34" charset="0"/>
              </a:rPr>
              <a:t>Learning Task </a:t>
            </a:r>
            <a:r>
              <a:rPr lang="en-GB" sz="6000" dirty="0" smtClean="0">
                <a:solidFill>
                  <a:srgbClr val="FF0000"/>
                </a:solidFill>
                <a:latin typeface="Franklin Gothic Demi Cond" panose="020B0706030402020204" pitchFamily="34" charset="0"/>
              </a:rPr>
              <a:t>One</a:t>
            </a:r>
            <a:endParaRPr lang="en-GB" sz="6000" dirty="0">
              <a:solidFill>
                <a:srgbClr val="FF0000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4000" y="1435100"/>
            <a:ext cx="5511800" cy="452431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b="1" u="sng" dirty="0" smtClean="0"/>
              <a:t>All targets</a:t>
            </a:r>
          </a:p>
          <a:p>
            <a:endParaRPr lang="en-GB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/>
              <a:t>As a class, read p.49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/>
              <a:t>Using this, create a spider diagram to explain three reasons why Hitler chose 1923 as the year to seize power.</a:t>
            </a:r>
            <a:endParaRPr lang="en-GB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2350" y="165100"/>
            <a:ext cx="5754101" cy="3594100"/>
          </a:xfrm>
          <a:prstGeom prst="rect">
            <a:avLst/>
          </a:prstGeom>
        </p:spPr>
      </p:pic>
      <p:pic>
        <p:nvPicPr>
          <p:cNvPr id="1026" name="Picture 2" descr="Image result for hyperinfl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838" y="4327524"/>
            <a:ext cx="2962562" cy="203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30438" y="4327524"/>
            <a:ext cx="3102472" cy="199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08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" y="127000"/>
            <a:ext cx="5727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Franklin Gothic Demi Cond" panose="020B0706030402020204" pitchFamily="34" charset="0"/>
              </a:rPr>
              <a:t>What </a:t>
            </a:r>
            <a:r>
              <a:rPr lang="en-GB" sz="3200" dirty="0" smtClean="0">
                <a:solidFill>
                  <a:srgbClr val="FF0000"/>
                </a:solidFill>
                <a:latin typeface="Franklin Gothic Demi Cond" panose="020B0706030402020204" pitchFamily="34" charset="0"/>
              </a:rPr>
              <a:t>happened</a:t>
            </a:r>
            <a:r>
              <a:rPr lang="en-GB" sz="3200" dirty="0" smtClean="0">
                <a:latin typeface="Franklin Gothic Demi Cond" panose="020B0706030402020204" pitchFamily="34" charset="0"/>
              </a:rPr>
              <a:t> during the Putsch?</a:t>
            </a:r>
            <a:endParaRPr lang="en-GB" sz="3200" dirty="0">
              <a:latin typeface="Franklin Gothic Demi Cond" panose="020B07060304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4000" y="876300"/>
            <a:ext cx="5588000" cy="563231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On 8</a:t>
            </a:r>
            <a:r>
              <a:rPr lang="en-GB" baseline="30000" dirty="0" smtClean="0"/>
              <a:t>th</a:t>
            </a:r>
            <a:r>
              <a:rPr lang="en-GB" dirty="0" smtClean="0"/>
              <a:t> November 1923, the Bavarian local government were meeting in a beer hall. It was led by Gustav von Kahr (leader), von </a:t>
            </a:r>
            <a:r>
              <a:rPr lang="en-GB" dirty="0" err="1" smtClean="0"/>
              <a:t>Seisser</a:t>
            </a:r>
            <a:r>
              <a:rPr lang="en-GB" dirty="0" smtClean="0"/>
              <a:t> (head of police) and von </a:t>
            </a:r>
            <a:r>
              <a:rPr lang="en-GB" dirty="0" err="1" smtClean="0"/>
              <a:t>Lossow</a:t>
            </a:r>
            <a:r>
              <a:rPr lang="en-GB" dirty="0" smtClean="0"/>
              <a:t> (head of army)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Hitler and 600 of his SA burst in – shooting into the ceiling and declaring he was taking over Bavaria and then marching on Berlin. Ludendorff would lead the army.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At gunpoint, Hitler forces the Bavarian leaders to support him.  Rohm and the SA took control of the police and army headquarters.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However, the main army barracks remained in the hands of the army loyal to the government.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Ludendorff released Kahr, </a:t>
            </a:r>
            <a:r>
              <a:rPr lang="en-GB" dirty="0" err="1" smtClean="0"/>
              <a:t>Seisser</a:t>
            </a:r>
            <a:r>
              <a:rPr lang="en-GB" dirty="0" smtClean="0"/>
              <a:t> and </a:t>
            </a:r>
            <a:r>
              <a:rPr lang="en-GB" dirty="0" err="1" smtClean="0"/>
              <a:t>Lossow</a:t>
            </a:r>
            <a:r>
              <a:rPr lang="en-GB" dirty="0" smtClean="0"/>
              <a:t> to meet their wives. He took their word that they would not call the authorities.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2424" y="2947566"/>
            <a:ext cx="6122010" cy="39104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2062" t="20342" r="33802" b="51802"/>
          <a:stretch/>
        </p:blipFill>
        <p:spPr>
          <a:xfrm>
            <a:off x="6000322" y="69672"/>
            <a:ext cx="6026215" cy="2764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22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" y="-190500"/>
            <a:ext cx="5321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 smtClean="0">
                <a:latin typeface="Franklin Gothic Demi Cond" panose="020B0706030402020204" pitchFamily="34" charset="0"/>
              </a:rPr>
              <a:t>What went </a:t>
            </a:r>
            <a:r>
              <a:rPr lang="en-GB" sz="5400" dirty="0" smtClean="0">
                <a:solidFill>
                  <a:srgbClr val="FF0000"/>
                </a:solidFill>
                <a:latin typeface="Franklin Gothic Demi Cond" panose="020B0706030402020204" pitchFamily="34" charset="0"/>
              </a:rPr>
              <a:t>wrong</a:t>
            </a:r>
            <a:r>
              <a:rPr lang="en-GB" sz="5400" dirty="0" smtClean="0">
                <a:latin typeface="Franklin Gothic Demi Cond" panose="020B0706030402020204" pitchFamily="34" charset="0"/>
              </a:rPr>
              <a:t>?</a:t>
            </a:r>
            <a:endParaRPr lang="en-GB" sz="5400" dirty="0">
              <a:latin typeface="Franklin Gothic Demi Cond" panose="020B07060304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" y="732830"/>
            <a:ext cx="6756763" cy="62478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At 5am on the 9</a:t>
            </a:r>
            <a:r>
              <a:rPr lang="en-GB" sz="2000" baseline="30000" dirty="0" smtClean="0"/>
              <a:t>th</a:t>
            </a:r>
            <a:r>
              <a:rPr lang="en-GB" sz="2000" dirty="0" smtClean="0"/>
              <a:t> November, Hitler and his supporters marched through the streets of Munich. They were met by the police and army reinforcements who had been called in by Kahr, </a:t>
            </a:r>
            <a:r>
              <a:rPr lang="en-GB" sz="2000" dirty="0" err="1" smtClean="0"/>
              <a:t>Sessier</a:t>
            </a:r>
            <a:r>
              <a:rPr lang="en-GB" sz="2000" dirty="0" smtClean="0"/>
              <a:t> and </a:t>
            </a:r>
            <a:r>
              <a:rPr lang="en-GB" sz="2000" dirty="0" err="1" smtClean="0"/>
              <a:t>Lossow</a:t>
            </a:r>
            <a:r>
              <a:rPr lang="en-GB" sz="20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By midday Hitler decided to continue with the revolt – he had 1,000 SA and 2,000 volunteers supporters (paid for by money stolen from Jewish banks)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They marched through the city to declare Hitler the President of Germany.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Most of the townspeople failed to support Hitler – the Bavarian army remained loyal. Hitler was outgunned (only 2,000 rifles)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Eventually shooting began – </a:t>
            </a:r>
            <a:r>
              <a:rPr lang="en-GB" sz="2000" dirty="0" err="1" smtClean="0"/>
              <a:t>Goerring</a:t>
            </a:r>
            <a:r>
              <a:rPr lang="en-GB" sz="2000" dirty="0" smtClean="0"/>
              <a:t> was shot in the thigh, Hitler was dragged into a car by his supporters.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 14 of his supporters and four policemen were killed.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36234" r="22511" b="7996"/>
          <a:stretch/>
        </p:blipFill>
        <p:spPr>
          <a:xfrm>
            <a:off x="6988629" y="127000"/>
            <a:ext cx="4915807" cy="3099526"/>
          </a:xfrm>
          <a:prstGeom prst="rect">
            <a:avLst/>
          </a:prstGeom>
        </p:spPr>
      </p:pic>
      <p:pic>
        <p:nvPicPr>
          <p:cNvPr id="1026" name="Picture 2" descr="58608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0"/>
          <a:stretch/>
        </p:blipFill>
        <p:spPr bwMode="auto">
          <a:xfrm>
            <a:off x="6988628" y="3331028"/>
            <a:ext cx="4915807" cy="3385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054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65100"/>
            <a:ext cx="541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>
                <a:latin typeface="Franklin Gothic Demi Cond" panose="020B0706030402020204" pitchFamily="34" charset="0"/>
              </a:rPr>
              <a:t>Learning Task </a:t>
            </a:r>
            <a:r>
              <a:rPr lang="en-GB" sz="6000" dirty="0" smtClean="0">
                <a:solidFill>
                  <a:srgbClr val="FF0000"/>
                </a:solidFill>
                <a:latin typeface="Franklin Gothic Demi Cond" panose="020B0706030402020204" pitchFamily="34" charset="0"/>
              </a:rPr>
              <a:t>Two</a:t>
            </a:r>
            <a:endParaRPr lang="en-GB" sz="6000" dirty="0">
              <a:solidFill>
                <a:srgbClr val="FF0000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7800" y="1699043"/>
            <a:ext cx="6350000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b="1" u="sng" dirty="0" smtClean="0"/>
              <a:t>Targets 1-4</a:t>
            </a:r>
          </a:p>
          <a:p>
            <a:r>
              <a:rPr lang="en-GB" sz="2400" dirty="0" smtClean="0"/>
              <a:t>For each, two bullet points on how they caused the putsch to fail.</a:t>
            </a:r>
            <a:endParaRPr lang="en-GB" sz="24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0690" y="0"/>
            <a:ext cx="4341721" cy="50514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7800" y="3006112"/>
            <a:ext cx="6350000" cy="156966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b="1" u="sng" dirty="0" smtClean="0"/>
              <a:t>Targets 5-7</a:t>
            </a:r>
          </a:p>
          <a:p>
            <a:r>
              <a:rPr lang="en-GB" sz="2400" dirty="0" smtClean="0"/>
              <a:t>For each, three bullet points on how they caused the putsch to fail. Also explain the </a:t>
            </a:r>
            <a:r>
              <a:rPr lang="en-GB" sz="2400" u="sng" dirty="0" smtClean="0">
                <a:solidFill>
                  <a:srgbClr val="FF0000"/>
                </a:solidFill>
              </a:rPr>
              <a:t>impact</a:t>
            </a:r>
            <a:r>
              <a:rPr lang="en-GB" sz="2400" dirty="0" smtClean="0"/>
              <a:t> of their actions.</a:t>
            </a:r>
            <a:endParaRPr lang="en-GB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77800" y="4685608"/>
            <a:ext cx="6350000" cy="193899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b="1" u="sng" dirty="0" smtClean="0"/>
              <a:t>Targets 8-9</a:t>
            </a:r>
          </a:p>
          <a:p>
            <a:r>
              <a:rPr lang="en-GB" sz="2400" dirty="0" smtClean="0"/>
              <a:t>For each, three bullet points on how they caused the putsch to fail. Also explain the </a:t>
            </a:r>
            <a:r>
              <a:rPr lang="en-GB" sz="2400" u="sng" dirty="0" smtClean="0">
                <a:solidFill>
                  <a:srgbClr val="FF0000"/>
                </a:solidFill>
              </a:rPr>
              <a:t>impact</a:t>
            </a:r>
            <a:r>
              <a:rPr lang="en-GB" sz="2400" dirty="0" smtClean="0"/>
              <a:t> of their actions and </a:t>
            </a:r>
            <a:r>
              <a:rPr lang="en-GB" sz="2400" u="sng" dirty="0" smtClean="0">
                <a:solidFill>
                  <a:srgbClr val="FF0000"/>
                </a:solidFill>
              </a:rPr>
              <a:t>how it would have helped if they did the opposite.</a:t>
            </a:r>
            <a:endParaRPr lang="en-GB" sz="2400" u="sng" dirty="0">
              <a:solidFill>
                <a:srgbClr val="FF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6899" y="2783659"/>
            <a:ext cx="2734651" cy="384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43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744</Words>
  <Application>Microsoft Office PowerPoint</Application>
  <PresentationFormat>Widescreen</PresentationFormat>
  <Paragraphs>71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Franklin Gothic Demi Cond</vt:lpstr>
      <vt:lpstr>Office Theme</vt:lpstr>
      <vt:lpstr>What happened during the 1923 Munich Putsch?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Caldew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8</cp:revision>
  <dcterms:created xsi:type="dcterms:W3CDTF">2019-04-27T12:27:38Z</dcterms:created>
  <dcterms:modified xsi:type="dcterms:W3CDTF">2019-05-02T12:40:00Z</dcterms:modified>
</cp:coreProperties>
</file>