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738"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A6FD2A9-53EE-483F-821D-86CA8AC76FEA}" type="datetimeFigureOut">
              <a:rPr lang="en-GB" smtClean="0"/>
              <a:t>23/11/2018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937787-8867-4C3C-B0EF-AD7F019CFB39}" type="slidenum">
              <a:rPr lang="en-GB" smtClean="0"/>
              <a:t>‹#›</a:t>
            </a:fld>
            <a:endParaRPr lang="en-GB"/>
          </a:p>
        </p:txBody>
      </p:sp>
    </p:spTree>
    <p:extLst>
      <p:ext uri="{BB962C8B-B14F-4D97-AF65-F5344CB8AC3E}">
        <p14:creationId xmlns:p14="http://schemas.microsoft.com/office/powerpoint/2010/main" val="745742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6FD2A9-53EE-483F-821D-86CA8AC76FEA}" type="datetimeFigureOut">
              <a:rPr lang="en-GB" smtClean="0"/>
              <a:t>23/11/2018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937787-8867-4C3C-B0EF-AD7F019CFB39}" type="slidenum">
              <a:rPr lang="en-GB" smtClean="0"/>
              <a:t>‹#›</a:t>
            </a:fld>
            <a:endParaRPr lang="en-GB"/>
          </a:p>
        </p:txBody>
      </p:sp>
    </p:spTree>
    <p:extLst>
      <p:ext uri="{BB962C8B-B14F-4D97-AF65-F5344CB8AC3E}">
        <p14:creationId xmlns:p14="http://schemas.microsoft.com/office/powerpoint/2010/main" val="3030025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6FD2A9-53EE-483F-821D-86CA8AC76FEA}" type="datetimeFigureOut">
              <a:rPr lang="en-GB" smtClean="0"/>
              <a:t>23/11/2018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937787-8867-4C3C-B0EF-AD7F019CFB39}" type="slidenum">
              <a:rPr lang="en-GB" smtClean="0"/>
              <a:t>‹#›</a:t>
            </a:fld>
            <a:endParaRPr lang="en-GB"/>
          </a:p>
        </p:txBody>
      </p:sp>
    </p:spTree>
    <p:extLst>
      <p:ext uri="{BB962C8B-B14F-4D97-AF65-F5344CB8AC3E}">
        <p14:creationId xmlns:p14="http://schemas.microsoft.com/office/powerpoint/2010/main" val="3704763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6FD2A9-53EE-483F-821D-86CA8AC76FEA}" type="datetimeFigureOut">
              <a:rPr lang="en-GB" smtClean="0"/>
              <a:t>23/11/2018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937787-8867-4C3C-B0EF-AD7F019CFB39}" type="slidenum">
              <a:rPr lang="en-GB" smtClean="0"/>
              <a:t>‹#›</a:t>
            </a:fld>
            <a:endParaRPr lang="en-GB"/>
          </a:p>
        </p:txBody>
      </p:sp>
    </p:spTree>
    <p:extLst>
      <p:ext uri="{BB962C8B-B14F-4D97-AF65-F5344CB8AC3E}">
        <p14:creationId xmlns:p14="http://schemas.microsoft.com/office/powerpoint/2010/main" val="2457362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6FD2A9-53EE-483F-821D-86CA8AC76FEA}" type="datetimeFigureOut">
              <a:rPr lang="en-GB" smtClean="0"/>
              <a:t>23/11/2018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937787-8867-4C3C-B0EF-AD7F019CFB39}" type="slidenum">
              <a:rPr lang="en-GB" smtClean="0"/>
              <a:t>‹#›</a:t>
            </a:fld>
            <a:endParaRPr lang="en-GB"/>
          </a:p>
        </p:txBody>
      </p:sp>
    </p:spTree>
    <p:extLst>
      <p:ext uri="{BB962C8B-B14F-4D97-AF65-F5344CB8AC3E}">
        <p14:creationId xmlns:p14="http://schemas.microsoft.com/office/powerpoint/2010/main" val="2728444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A6FD2A9-53EE-483F-821D-86CA8AC76FEA}" type="datetimeFigureOut">
              <a:rPr lang="en-GB" smtClean="0"/>
              <a:t>23/11/2018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937787-8867-4C3C-B0EF-AD7F019CFB39}" type="slidenum">
              <a:rPr lang="en-GB" smtClean="0"/>
              <a:t>‹#›</a:t>
            </a:fld>
            <a:endParaRPr lang="en-GB"/>
          </a:p>
        </p:txBody>
      </p:sp>
    </p:spTree>
    <p:extLst>
      <p:ext uri="{BB962C8B-B14F-4D97-AF65-F5344CB8AC3E}">
        <p14:creationId xmlns:p14="http://schemas.microsoft.com/office/powerpoint/2010/main" val="3646183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A6FD2A9-53EE-483F-821D-86CA8AC76FEA}" type="datetimeFigureOut">
              <a:rPr lang="en-GB" smtClean="0"/>
              <a:t>23/11/2018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937787-8867-4C3C-B0EF-AD7F019CFB39}" type="slidenum">
              <a:rPr lang="en-GB" smtClean="0"/>
              <a:t>‹#›</a:t>
            </a:fld>
            <a:endParaRPr lang="en-GB"/>
          </a:p>
        </p:txBody>
      </p:sp>
    </p:spTree>
    <p:extLst>
      <p:ext uri="{BB962C8B-B14F-4D97-AF65-F5344CB8AC3E}">
        <p14:creationId xmlns:p14="http://schemas.microsoft.com/office/powerpoint/2010/main" val="1254019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A6FD2A9-53EE-483F-821D-86CA8AC76FEA}" type="datetimeFigureOut">
              <a:rPr lang="en-GB" smtClean="0"/>
              <a:t>23/11/2018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D937787-8867-4C3C-B0EF-AD7F019CFB39}" type="slidenum">
              <a:rPr lang="en-GB" smtClean="0"/>
              <a:t>‹#›</a:t>
            </a:fld>
            <a:endParaRPr lang="en-GB"/>
          </a:p>
        </p:txBody>
      </p:sp>
    </p:spTree>
    <p:extLst>
      <p:ext uri="{BB962C8B-B14F-4D97-AF65-F5344CB8AC3E}">
        <p14:creationId xmlns:p14="http://schemas.microsoft.com/office/powerpoint/2010/main" val="2950450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6FD2A9-53EE-483F-821D-86CA8AC76FEA}" type="datetimeFigureOut">
              <a:rPr lang="en-GB" smtClean="0"/>
              <a:t>23/11/2018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D937787-8867-4C3C-B0EF-AD7F019CFB39}" type="slidenum">
              <a:rPr lang="en-GB" smtClean="0"/>
              <a:t>‹#›</a:t>
            </a:fld>
            <a:endParaRPr lang="en-GB"/>
          </a:p>
        </p:txBody>
      </p:sp>
    </p:spTree>
    <p:extLst>
      <p:ext uri="{BB962C8B-B14F-4D97-AF65-F5344CB8AC3E}">
        <p14:creationId xmlns:p14="http://schemas.microsoft.com/office/powerpoint/2010/main" val="1988867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A6FD2A9-53EE-483F-821D-86CA8AC76FEA}" type="datetimeFigureOut">
              <a:rPr lang="en-GB" smtClean="0"/>
              <a:t>23/11/2018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937787-8867-4C3C-B0EF-AD7F019CFB39}" type="slidenum">
              <a:rPr lang="en-GB" smtClean="0"/>
              <a:t>‹#›</a:t>
            </a:fld>
            <a:endParaRPr lang="en-GB"/>
          </a:p>
        </p:txBody>
      </p:sp>
    </p:spTree>
    <p:extLst>
      <p:ext uri="{BB962C8B-B14F-4D97-AF65-F5344CB8AC3E}">
        <p14:creationId xmlns:p14="http://schemas.microsoft.com/office/powerpoint/2010/main" val="2790425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A6FD2A9-53EE-483F-821D-86CA8AC76FEA}" type="datetimeFigureOut">
              <a:rPr lang="en-GB" smtClean="0"/>
              <a:t>23/11/2018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937787-8867-4C3C-B0EF-AD7F019CFB39}" type="slidenum">
              <a:rPr lang="en-GB" smtClean="0"/>
              <a:t>‹#›</a:t>
            </a:fld>
            <a:endParaRPr lang="en-GB"/>
          </a:p>
        </p:txBody>
      </p:sp>
    </p:spTree>
    <p:extLst>
      <p:ext uri="{BB962C8B-B14F-4D97-AF65-F5344CB8AC3E}">
        <p14:creationId xmlns:p14="http://schemas.microsoft.com/office/powerpoint/2010/main" val="320069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6FD2A9-53EE-483F-821D-86CA8AC76FEA}" type="datetimeFigureOut">
              <a:rPr lang="en-GB" smtClean="0"/>
              <a:t>23/11/2018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937787-8867-4C3C-B0EF-AD7F019CFB39}" type="slidenum">
              <a:rPr lang="en-GB" smtClean="0"/>
              <a:t>‹#›</a:t>
            </a:fld>
            <a:endParaRPr lang="en-GB"/>
          </a:p>
        </p:txBody>
      </p:sp>
    </p:spTree>
    <p:extLst>
      <p:ext uri="{BB962C8B-B14F-4D97-AF65-F5344CB8AC3E}">
        <p14:creationId xmlns:p14="http://schemas.microsoft.com/office/powerpoint/2010/main" val="1021166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27976" y="0"/>
            <a:ext cx="10536621" cy="829825"/>
          </a:xfrm>
        </p:spPr>
        <p:txBody>
          <a:bodyPr>
            <a:noAutofit/>
          </a:bodyPr>
          <a:lstStyle/>
          <a:p>
            <a:pPr algn="l"/>
            <a:r>
              <a:rPr lang="en-GB" sz="5400" u="sng" dirty="0" smtClean="0">
                <a:latin typeface="Franklin Gothic Demi Cond" panose="020B0706030402020204" pitchFamily="34" charset="0"/>
              </a:rPr>
              <a:t>Why was there a </a:t>
            </a:r>
            <a:r>
              <a:rPr lang="en-GB" sz="5400" u="sng" dirty="0" smtClean="0">
                <a:solidFill>
                  <a:srgbClr val="FF0000"/>
                </a:solidFill>
                <a:latin typeface="Franklin Gothic Demi Cond" panose="020B0706030402020204" pitchFamily="34" charset="0"/>
              </a:rPr>
              <a:t>rebellion</a:t>
            </a:r>
            <a:r>
              <a:rPr lang="en-GB" sz="5400" u="sng" dirty="0" smtClean="0">
                <a:latin typeface="Franklin Gothic Demi Cond" panose="020B0706030402020204" pitchFamily="34" charset="0"/>
              </a:rPr>
              <a:t> in July 1087?</a:t>
            </a:r>
            <a:endParaRPr lang="en-GB" sz="5400" u="sng" dirty="0">
              <a:latin typeface="Franklin Gothic Demi Cond" panose="020B0706030402020204" pitchFamily="34" charset="0"/>
            </a:endParaRPr>
          </a:p>
        </p:txBody>
      </p:sp>
      <p:sp>
        <p:nvSpPr>
          <p:cNvPr id="3" name="Subtitle 2"/>
          <p:cNvSpPr>
            <a:spLocks noGrp="1"/>
          </p:cNvSpPr>
          <p:nvPr>
            <p:ph type="subTitle" idx="1"/>
          </p:nvPr>
        </p:nvSpPr>
        <p:spPr>
          <a:xfrm>
            <a:off x="183931" y="4284896"/>
            <a:ext cx="6595241" cy="1160561"/>
          </a:xfrm>
          <a:solidFill>
            <a:schemeClr val="accent4">
              <a:lumMod val="40000"/>
              <a:lumOff val="60000"/>
            </a:schemeClr>
          </a:solidFill>
        </p:spPr>
        <p:txBody>
          <a:bodyPr>
            <a:noAutofit/>
          </a:bodyPr>
          <a:lstStyle/>
          <a:p>
            <a:pPr algn="l"/>
            <a:r>
              <a:rPr lang="en-GB" sz="3600" b="1" i="1" dirty="0" smtClean="0"/>
              <a:t>Starter task:</a:t>
            </a:r>
            <a:r>
              <a:rPr lang="en-GB" sz="3600" dirty="0" smtClean="0"/>
              <a:t> Why is this place significant?</a:t>
            </a:r>
            <a:r>
              <a:rPr lang="en-GB" sz="3600" b="1" i="1" dirty="0" smtClean="0"/>
              <a:t> </a:t>
            </a:r>
          </a:p>
          <a:p>
            <a:pPr algn="l"/>
            <a:endParaRPr lang="en-GB" sz="3600" b="1" i="1" dirty="0" smtClean="0"/>
          </a:p>
        </p:txBody>
      </p:sp>
      <p:sp>
        <p:nvSpPr>
          <p:cNvPr id="4" name="Subtitle 2"/>
          <p:cNvSpPr txBox="1">
            <a:spLocks/>
          </p:cNvSpPr>
          <p:nvPr/>
        </p:nvSpPr>
        <p:spPr>
          <a:xfrm>
            <a:off x="183931" y="1240534"/>
            <a:ext cx="6595242" cy="2834471"/>
          </a:xfrm>
          <a:prstGeom prst="rect">
            <a:avLst/>
          </a:prstGeom>
          <a:solidFill>
            <a:schemeClr val="accent5">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i="1" dirty="0" smtClean="0"/>
              <a:t>In this lesson, we will:</a:t>
            </a:r>
          </a:p>
          <a:p>
            <a:pPr marL="457200" indent="-457200" algn="l">
              <a:buFont typeface="Arial" panose="020B0604020202020204" pitchFamily="34" charset="0"/>
              <a:buChar char="•"/>
            </a:pPr>
            <a:r>
              <a:rPr lang="en-GB" sz="3600" dirty="0" smtClean="0">
                <a:solidFill>
                  <a:srgbClr val="FF0000"/>
                </a:solidFill>
                <a:latin typeface="Franklin Gothic Demi Cond" panose="020B0706030402020204" pitchFamily="34" charset="0"/>
              </a:rPr>
              <a:t>Explain </a:t>
            </a:r>
            <a:r>
              <a:rPr lang="en-GB" sz="3600" dirty="0" smtClean="0">
                <a:latin typeface="Franklin Gothic Demi Cond" panose="020B0706030402020204" pitchFamily="34" charset="0"/>
              </a:rPr>
              <a:t>why there was a succession crisis. </a:t>
            </a:r>
          </a:p>
          <a:p>
            <a:pPr marL="457200" indent="-457200" algn="l">
              <a:buFont typeface="Arial" panose="020B0604020202020204" pitchFamily="34" charset="0"/>
              <a:buChar char="•"/>
            </a:pPr>
            <a:r>
              <a:rPr lang="en-GB" sz="3600" dirty="0" smtClean="0">
                <a:solidFill>
                  <a:srgbClr val="FF0000"/>
                </a:solidFill>
                <a:latin typeface="Franklin Gothic Demi Cond" panose="020B0706030402020204" pitchFamily="34" charset="0"/>
              </a:rPr>
              <a:t>Explain </a:t>
            </a:r>
            <a:r>
              <a:rPr lang="en-GB" sz="3600" dirty="0" smtClean="0">
                <a:latin typeface="Franklin Gothic Demi Cond" panose="020B0706030402020204" pitchFamily="34" charset="0"/>
              </a:rPr>
              <a:t>how King William II defeated it.</a:t>
            </a:r>
            <a:endParaRPr lang="en-GB" sz="3600" dirty="0">
              <a:latin typeface="Franklin Gothic Demi Cond" panose="020B0706030402020204" pitchFamily="34" charset="0"/>
            </a:endParaRPr>
          </a:p>
        </p:txBody>
      </p:sp>
      <p:pic>
        <p:nvPicPr>
          <p:cNvPr id="6" name="Picture 5"/>
          <p:cNvPicPr>
            <a:picLocks noChangeAspect="1"/>
          </p:cNvPicPr>
          <p:nvPr/>
        </p:nvPicPr>
        <p:blipFill rotWithShape="1">
          <a:blip r:embed="rId3"/>
          <a:srcRect r="19200"/>
          <a:stretch/>
        </p:blipFill>
        <p:spPr>
          <a:xfrm>
            <a:off x="6896287" y="1240534"/>
            <a:ext cx="4925599" cy="3810000"/>
          </a:xfrm>
          <a:prstGeom prst="rect">
            <a:avLst/>
          </a:prstGeom>
        </p:spPr>
      </p:pic>
    </p:spTree>
    <p:extLst>
      <p:ext uri="{BB962C8B-B14F-4D97-AF65-F5344CB8AC3E}">
        <p14:creationId xmlns:p14="http://schemas.microsoft.com/office/powerpoint/2010/main" val="3408258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00" y="1130300"/>
            <a:ext cx="6553200" cy="5509200"/>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GB" sz="2200" dirty="0" smtClean="0"/>
              <a:t>In August 1087, King William I lay dying at his castle in Rouen. </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smtClean="0"/>
              <a:t>In July, he had been on campaign in Mantes, France. His saddle had dug into his fat gut and caused internal injuries. </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smtClean="0"/>
              <a:t>On his death bed, he decided that Robert should become Duke of Normandy. He made all his barons in England and Normand swear loyalty to Robert.</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smtClean="0"/>
              <a:t>William wanted his youngest son, William, to become King of England. However, he said he would let God decide.</a:t>
            </a:r>
          </a:p>
          <a:p>
            <a:pPr marL="285750" indent="-285750">
              <a:buFont typeface="Arial" panose="020B0604020202020204" pitchFamily="34" charset="0"/>
              <a:buChar char="•"/>
            </a:pPr>
            <a:endParaRPr lang="en-GB" sz="2200" dirty="0" smtClean="0"/>
          </a:p>
          <a:p>
            <a:pPr marL="285750" indent="-285750">
              <a:buFont typeface="Arial" panose="020B0604020202020204" pitchFamily="34" charset="0"/>
              <a:buChar char="•"/>
            </a:pPr>
            <a:r>
              <a:rPr lang="en-GB" sz="2200" dirty="0" smtClean="0"/>
              <a:t>He had his brother </a:t>
            </a:r>
            <a:r>
              <a:rPr lang="en-GB" sz="2200" dirty="0" err="1" smtClean="0"/>
              <a:t>Odo</a:t>
            </a:r>
            <a:r>
              <a:rPr lang="en-GB" sz="2200" dirty="0" smtClean="0"/>
              <a:t> released from prison.</a:t>
            </a:r>
            <a:endParaRPr lang="en-GB" sz="2200" dirty="0"/>
          </a:p>
        </p:txBody>
      </p:sp>
      <p:pic>
        <p:nvPicPr>
          <p:cNvPr id="3" name="Picture 2"/>
          <p:cNvPicPr>
            <a:picLocks noChangeAspect="1"/>
          </p:cNvPicPr>
          <p:nvPr/>
        </p:nvPicPr>
        <p:blipFill>
          <a:blip r:embed="rId2"/>
          <a:stretch>
            <a:fillRect/>
          </a:stretch>
        </p:blipFill>
        <p:spPr>
          <a:xfrm>
            <a:off x="6821487" y="111125"/>
            <a:ext cx="5180013" cy="3890128"/>
          </a:xfrm>
          <a:prstGeom prst="rect">
            <a:avLst/>
          </a:prstGeom>
        </p:spPr>
      </p:pic>
      <p:sp>
        <p:nvSpPr>
          <p:cNvPr id="4" name="Title 1"/>
          <p:cNvSpPr txBox="1">
            <a:spLocks/>
          </p:cNvSpPr>
          <p:nvPr/>
        </p:nvSpPr>
        <p:spPr>
          <a:xfrm>
            <a:off x="127000" y="111125"/>
            <a:ext cx="10536621" cy="829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dirty="0" smtClean="0">
                <a:latin typeface="Franklin Gothic Demi Cond" panose="020B0706030402020204" pitchFamily="34" charset="0"/>
              </a:rPr>
              <a:t>How did William I die?</a:t>
            </a:r>
            <a:endParaRPr lang="en-GB" sz="5400" dirty="0">
              <a:latin typeface="Franklin Gothic Demi Cond" panose="020B0706030402020204" pitchFamily="34" charset="0"/>
            </a:endParaRPr>
          </a:p>
        </p:txBody>
      </p:sp>
      <p:pic>
        <p:nvPicPr>
          <p:cNvPr id="6" name="Picture 5"/>
          <p:cNvPicPr>
            <a:picLocks noChangeAspect="1"/>
          </p:cNvPicPr>
          <p:nvPr/>
        </p:nvPicPr>
        <p:blipFill>
          <a:blip r:embed="rId3"/>
          <a:stretch>
            <a:fillRect/>
          </a:stretch>
        </p:blipFill>
        <p:spPr>
          <a:xfrm>
            <a:off x="6763280" y="3564524"/>
            <a:ext cx="5238220" cy="3118378"/>
          </a:xfrm>
          <a:prstGeom prst="rect">
            <a:avLst/>
          </a:prstGeom>
        </p:spPr>
      </p:pic>
    </p:spTree>
    <p:extLst>
      <p:ext uri="{BB962C8B-B14F-4D97-AF65-F5344CB8AC3E}">
        <p14:creationId xmlns:p14="http://schemas.microsoft.com/office/powerpoint/2010/main" val="4293860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043" y="1590343"/>
            <a:ext cx="5524500" cy="4893647"/>
          </a:xfrm>
          <a:prstGeom prst="rect">
            <a:avLst/>
          </a:prstGeom>
          <a:solidFill>
            <a:schemeClr val="accent1">
              <a:lumMod val="20000"/>
              <a:lumOff val="80000"/>
            </a:schemeClr>
          </a:solidFill>
        </p:spPr>
        <p:txBody>
          <a:bodyPr wrap="square" rtlCol="0">
            <a:spAutoFit/>
          </a:bodyPr>
          <a:lstStyle/>
          <a:p>
            <a:pPr marL="342900" indent="-342900">
              <a:buFont typeface="Arial" panose="020B0604020202020204" pitchFamily="34" charset="0"/>
              <a:buChar char="•"/>
            </a:pPr>
            <a:r>
              <a:rPr lang="en-GB" sz="2200" dirty="0" smtClean="0"/>
              <a:t>On September 9</a:t>
            </a:r>
            <a:r>
              <a:rPr lang="en-GB" sz="2200" baseline="30000" dirty="0" smtClean="0"/>
              <a:t>th</a:t>
            </a:r>
            <a:r>
              <a:rPr lang="en-GB" sz="2200" dirty="0" smtClean="0"/>
              <a:t> 1087, King William I died.</a:t>
            </a:r>
          </a:p>
          <a:p>
            <a:endParaRPr lang="en-GB" sz="2200" dirty="0" smtClean="0"/>
          </a:p>
          <a:p>
            <a:pPr marL="285750" indent="-285750">
              <a:buFont typeface="Arial" panose="020B0604020202020204" pitchFamily="34" charset="0"/>
              <a:buChar char="•"/>
            </a:pPr>
            <a:r>
              <a:rPr lang="en-GB" sz="2200" dirty="0" smtClean="0"/>
              <a:t>William Rufus travelled from Rouen to London with a letter written by his father. </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smtClean="0"/>
              <a:t>He showed it to Archbishop Lanfranc and convinced him to crown him King William II in September 1087.</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smtClean="0"/>
              <a:t>As Lanfranc represented the Church, the Witan were not needed. </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smtClean="0"/>
              <a:t>By 1088, England was plunged </a:t>
            </a:r>
            <a:r>
              <a:rPr lang="en-GB" sz="2400" dirty="0" smtClean="0"/>
              <a:t>into a rebellion.</a:t>
            </a:r>
          </a:p>
        </p:txBody>
      </p:sp>
      <p:pic>
        <p:nvPicPr>
          <p:cNvPr id="3" name="Picture 2"/>
          <p:cNvPicPr>
            <a:picLocks noChangeAspect="1"/>
          </p:cNvPicPr>
          <p:nvPr/>
        </p:nvPicPr>
        <p:blipFill rotWithShape="1">
          <a:blip r:embed="rId2"/>
          <a:srcRect t="21519"/>
          <a:stretch/>
        </p:blipFill>
        <p:spPr>
          <a:xfrm>
            <a:off x="5835685" y="152400"/>
            <a:ext cx="6102315" cy="3242160"/>
          </a:xfrm>
          <a:prstGeom prst="rect">
            <a:avLst/>
          </a:prstGeom>
        </p:spPr>
      </p:pic>
      <p:pic>
        <p:nvPicPr>
          <p:cNvPr id="4" name="Picture 3"/>
          <p:cNvPicPr>
            <a:picLocks noChangeAspect="1"/>
          </p:cNvPicPr>
          <p:nvPr/>
        </p:nvPicPr>
        <p:blipFill>
          <a:blip r:embed="rId3"/>
          <a:stretch>
            <a:fillRect/>
          </a:stretch>
        </p:blipFill>
        <p:spPr>
          <a:xfrm>
            <a:off x="6101644" y="3635821"/>
            <a:ext cx="5836356" cy="3000822"/>
          </a:xfrm>
          <a:prstGeom prst="rect">
            <a:avLst/>
          </a:prstGeom>
        </p:spPr>
      </p:pic>
      <p:sp>
        <p:nvSpPr>
          <p:cNvPr id="5" name="Title 1"/>
          <p:cNvSpPr txBox="1">
            <a:spLocks/>
          </p:cNvSpPr>
          <p:nvPr/>
        </p:nvSpPr>
        <p:spPr>
          <a:xfrm>
            <a:off x="206044" y="0"/>
            <a:ext cx="5629642" cy="147395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dirty="0" smtClean="0">
                <a:latin typeface="Franklin Gothic Demi Cond" panose="020B0706030402020204" pitchFamily="34" charset="0"/>
              </a:rPr>
              <a:t>How did William II become king?</a:t>
            </a:r>
            <a:endParaRPr lang="en-GB" sz="5400" dirty="0">
              <a:latin typeface="Franklin Gothic Demi Cond" panose="020B0706030402020204" pitchFamily="34" charset="0"/>
            </a:endParaRPr>
          </a:p>
        </p:txBody>
      </p:sp>
    </p:spTree>
    <p:extLst>
      <p:ext uri="{BB962C8B-B14F-4D97-AF65-F5344CB8AC3E}">
        <p14:creationId xmlns:p14="http://schemas.microsoft.com/office/powerpoint/2010/main" val="946049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88900"/>
            <a:ext cx="3517900" cy="3662541"/>
          </a:xfrm>
          <a:prstGeom prst="rect">
            <a:avLst/>
          </a:prstGeom>
          <a:solidFill>
            <a:schemeClr val="accent1">
              <a:lumMod val="20000"/>
              <a:lumOff val="80000"/>
            </a:schemeClr>
          </a:solidFill>
        </p:spPr>
        <p:txBody>
          <a:bodyPr wrap="square" rtlCol="0">
            <a:spAutoFit/>
          </a:bodyPr>
          <a:lstStyle/>
          <a:p>
            <a:r>
              <a:rPr lang="en-GB" sz="2400" b="1" u="sng" dirty="0" smtClean="0"/>
              <a:t>Bishop </a:t>
            </a:r>
            <a:r>
              <a:rPr lang="en-GB" sz="2400" b="1" u="sng" dirty="0" err="1" smtClean="0"/>
              <a:t>Odo</a:t>
            </a:r>
            <a:r>
              <a:rPr lang="en-GB" sz="2400" b="1" u="sng" dirty="0" smtClean="0"/>
              <a:t> led a rebellion.</a:t>
            </a:r>
          </a:p>
          <a:p>
            <a:endParaRPr lang="en-GB" sz="2400" dirty="0"/>
          </a:p>
          <a:p>
            <a:r>
              <a:rPr lang="en-GB" sz="2000" dirty="0" smtClean="0"/>
              <a:t>He wanted Robert, Duke of Normandy to be king of England. Robert was weak and could be easier to control. King William II was too much like his father. He raised an army with William’s other half brother (Robert of </a:t>
            </a:r>
            <a:r>
              <a:rPr lang="en-GB" sz="2000" dirty="0" err="1" smtClean="0"/>
              <a:t>Mortain</a:t>
            </a:r>
            <a:r>
              <a:rPr lang="en-GB" sz="2000" dirty="0" smtClean="0"/>
              <a:t>)</a:t>
            </a:r>
          </a:p>
        </p:txBody>
      </p:sp>
      <p:sp>
        <p:nvSpPr>
          <p:cNvPr id="3" name="TextBox 2"/>
          <p:cNvSpPr txBox="1"/>
          <p:nvPr/>
        </p:nvSpPr>
        <p:spPr>
          <a:xfrm>
            <a:off x="2286000" y="4432300"/>
            <a:ext cx="6807200" cy="2308324"/>
          </a:xfrm>
          <a:prstGeom prst="rect">
            <a:avLst/>
          </a:prstGeom>
          <a:solidFill>
            <a:schemeClr val="accent1">
              <a:lumMod val="20000"/>
              <a:lumOff val="80000"/>
            </a:schemeClr>
          </a:solidFill>
        </p:spPr>
        <p:txBody>
          <a:bodyPr wrap="square" rtlCol="0">
            <a:spAutoFit/>
          </a:bodyPr>
          <a:lstStyle/>
          <a:p>
            <a:r>
              <a:rPr lang="en-GB" sz="2400" b="1" u="sng" dirty="0" smtClean="0"/>
              <a:t>Duke Robert of Normandy made a claim.</a:t>
            </a:r>
          </a:p>
          <a:p>
            <a:endParaRPr lang="en-GB" sz="2400" dirty="0"/>
          </a:p>
          <a:p>
            <a:r>
              <a:rPr lang="en-GB" sz="2400" dirty="0" smtClean="0"/>
              <a:t>As the eldest son, he should inherit all of his father’s estates. Also dividing up the kingdom, it destroyed the Norman Empire. Claiming England again would enhance his strength, and riches through taxation.</a:t>
            </a:r>
          </a:p>
        </p:txBody>
      </p:sp>
      <p:sp>
        <p:nvSpPr>
          <p:cNvPr id="4" name="TextBox 3"/>
          <p:cNvSpPr txBox="1"/>
          <p:nvPr/>
        </p:nvSpPr>
        <p:spPr>
          <a:xfrm>
            <a:off x="7226300" y="88900"/>
            <a:ext cx="4813300" cy="4154984"/>
          </a:xfrm>
          <a:prstGeom prst="rect">
            <a:avLst/>
          </a:prstGeom>
          <a:solidFill>
            <a:schemeClr val="accent1">
              <a:lumMod val="20000"/>
              <a:lumOff val="80000"/>
            </a:schemeClr>
          </a:solidFill>
        </p:spPr>
        <p:txBody>
          <a:bodyPr wrap="square" rtlCol="0">
            <a:spAutoFit/>
          </a:bodyPr>
          <a:lstStyle/>
          <a:p>
            <a:r>
              <a:rPr lang="en-GB" sz="2400" b="1" u="sng" dirty="0" smtClean="0"/>
              <a:t>King William I had divided his Empire.</a:t>
            </a:r>
          </a:p>
          <a:p>
            <a:endParaRPr lang="en-GB" sz="2400" b="1" u="sng" dirty="0"/>
          </a:p>
          <a:p>
            <a:r>
              <a:rPr lang="en-GB" sz="2400" dirty="0" smtClean="0"/>
              <a:t>Norman Barons held land in both Normandy and England. This meant they now had two over lords, two sets of laws, two sets of taxation. They wanted one single ruler to make it easier. Also if England and Normandy went to war, it would create more problems for them.</a:t>
            </a:r>
          </a:p>
        </p:txBody>
      </p:sp>
      <p:sp>
        <p:nvSpPr>
          <p:cNvPr id="5" name="TextBox 4"/>
          <p:cNvSpPr txBox="1"/>
          <p:nvPr/>
        </p:nvSpPr>
        <p:spPr>
          <a:xfrm>
            <a:off x="3803650" y="2166392"/>
            <a:ext cx="3289300" cy="1938992"/>
          </a:xfrm>
          <a:prstGeom prst="rect">
            <a:avLst/>
          </a:prstGeom>
          <a:noFill/>
        </p:spPr>
        <p:txBody>
          <a:bodyPr wrap="square" rtlCol="0">
            <a:spAutoFit/>
          </a:bodyPr>
          <a:lstStyle/>
          <a:p>
            <a:r>
              <a:rPr lang="en-GB" sz="4000" dirty="0" smtClean="0">
                <a:latin typeface="Franklin Gothic Demi Cond" panose="020B0706030402020204" pitchFamily="34" charset="0"/>
              </a:rPr>
              <a:t>Why was the a ‘succession’ </a:t>
            </a:r>
            <a:r>
              <a:rPr lang="en-GB" sz="4000" dirty="0" smtClean="0">
                <a:solidFill>
                  <a:srgbClr val="FF0000"/>
                </a:solidFill>
                <a:latin typeface="Franklin Gothic Demi Cond" panose="020B0706030402020204" pitchFamily="34" charset="0"/>
              </a:rPr>
              <a:t>crisis </a:t>
            </a:r>
            <a:r>
              <a:rPr lang="en-GB" sz="4000" dirty="0" smtClean="0">
                <a:latin typeface="Franklin Gothic Demi Cond" panose="020B0706030402020204" pitchFamily="34" charset="0"/>
              </a:rPr>
              <a:t>in 1066?</a:t>
            </a:r>
            <a:endParaRPr lang="en-GB" sz="4000" dirty="0">
              <a:latin typeface="Franklin Gothic Demi Cond" panose="020B0706030402020204" pitchFamily="34" charset="0"/>
            </a:endParaRPr>
          </a:p>
        </p:txBody>
      </p:sp>
    </p:spTree>
    <p:extLst>
      <p:ext uri="{BB962C8B-B14F-4D97-AF65-F5344CB8AC3E}">
        <p14:creationId xmlns:p14="http://schemas.microsoft.com/office/powerpoint/2010/main" val="2816571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043" y="1590343"/>
            <a:ext cx="5524500" cy="4370427"/>
          </a:xfrm>
          <a:prstGeom prst="rect">
            <a:avLst/>
          </a:prstGeom>
          <a:solidFill>
            <a:schemeClr val="accent1">
              <a:lumMod val="20000"/>
              <a:lumOff val="80000"/>
            </a:schemeClr>
          </a:solidFill>
        </p:spPr>
        <p:txBody>
          <a:bodyPr wrap="square" rtlCol="0">
            <a:spAutoFit/>
          </a:bodyPr>
          <a:lstStyle/>
          <a:p>
            <a:r>
              <a:rPr lang="en-GB" sz="3200" dirty="0" smtClean="0"/>
              <a:t>For each of the people below, explain how they caused a problem in 1087</a:t>
            </a:r>
            <a:r>
              <a:rPr lang="en-GB" sz="2200" dirty="0" smtClean="0"/>
              <a:t>:</a:t>
            </a:r>
          </a:p>
          <a:p>
            <a:endParaRPr lang="en-GB" sz="2200" dirty="0"/>
          </a:p>
          <a:p>
            <a:pPr marL="457200" indent="-457200">
              <a:buFont typeface="Arial" panose="020B0604020202020204" pitchFamily="34" charset="0"/>
              <a:buChar char="•"/>
            </a:pPr>
            <a:r>
              <a:rPr lang="en-GB" sz="3200" dirty="0" smtClean="0"/>
              <a:t>Robert, Duke of Normandy</a:t>
            </a:r>
            <a:endParaRPr lang="en-GB" sz="3200" dirty="0"/>
          </a:p>
          <a:p>
            <a:pPr marL="457200" indent="-457200">
              <a:buFont typeface="Arial" panose="020B0604020202020204" pitchFamily="34" charset="0"/>
              <a:buChar char="•"/>
            </a:pPr>
            <a:r>
              <a:rPr lang="en-GB" sz="3200" dirty="0" smtClean="0"/>
              <a:t>William I, King of England and Duke of Normandy</a:t>
            </a:r>
          </a:p>
          <a:p>
            <a:pPr marL="457200" indent="-457200">
              <a:buFont typeface="Arial" panose="020B0604020202020204" pitchFamily="34" charset="0"/>
              <a:buChar char="•"/>
            </a:pPr>
            <a:r>
              <a:rPr lang="en-GB" sz="3200" dirty="0" err="1" smtClean="0"/>
              <a:t>Odo</a:t>
            </a:r>
            <a:r>
              <a:rPr lang="en-GB" sz="3200" dirty="0"/>
              <a:t> </a:t>
            </a:r>
            <a:r>
              <a:rPr lang="en-GB" sz="3200" dirty="0" smtClean="0"/>
              <a:t>of Bayeux and Earl of Kent</a:t>
            </a:r>
            <a:endParaRPr lang="en-GB" sz="3200" dirty="0"/>
          </a:p>
        </p:txBody>
      </p:sp>
      <p:sp>
        <p:nvSpPr>
          <p:cNvPr id="5" name="Title 1"/>
          <p:cNvSpPr txBox="1">
            <a:spLocks/>
          </p:cNvSpPr>
          <p:nvPr/>
        </p:nvSpPr>
        <p:spPr>
          <a:xfrm>
            <a:off x="100901" y="152400"/>
            <a:ext cx="5629642" cy="100993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dirty="0" smtClean="0">
                <a:latin typeface="Franklin Gothic Demi Cond" panose="020B0706030402020204" pitchFamily="34" charset="0"/>
              </a:rPr>
              <a:t>Learning Task </a:t>
            </a:r>
            <a:r>
              <a:rPr lang="en-GB" sz="5400" dirty="0" smtClean="0">
                <a:solidFill>
                  <a:srgbClr val="FF0000"/>
                </a:solidFill>
                <a:latin typeface="Franklin Gothic Demi Cond" panose="020B0706030402020204" pitchFamily="34" charset="0"/>
              </a:rPr>
              <a:t>One</a:t>
            </a:r>
            <a:endParaRPr lang="en-GB" sz="5400" dirty="0">
              <a:solidFill>
                <a:srgbClr val="FF0000"/>
              </a:solidFill>
              <a:latin typeface="Franklin Gothic Demi Cond" panose="020B0706030402020204" pitchFamily="34" charset="0"/>
            </a:endParaRPr>
          </a:p>
        </p:txBody>
      </p:sp>
      <p:pic>
        <p:nvPicPr>
          <p:cNvPr id="6" name="Picture 5"/>
          <p:cNvPicPr>
            <a:picLocks noChangeAspect="1"/>
          </p:cNvPicPr>
          <p:nvPr/>
        </p:nvPicPr>
        <p:blipFill>
          <a:blip r:embed="rId2"/>
          <a:stretch>
            <a:fillRect/>
          </a:stretch>
        </p:blipFill>
        <p:spPr>
          <a:xfrm>
            <a:off x="5965067" y="313487"/>
            <a:ext cx="2800350" cy="2800350"/>
          </a:xfrm>
          <a:prstGeom prst="rect">
            <a:avLst/>
          </a:prstGeom>
        </p:spPr>
      </p:pic>
      <p:pic>
        <p:nvPicPr>
          <p:cNvPr id="7" name="Picture 6"/>
          <p:cNvPicPr>
            <a:picLocks noChangeAspect="1"/>
          </p:cNvPicPr>
          <p:nvPr/>
        </p:nvPicPr>
        <p:blipFill>
          <a:blip r:embed="rId3"/>
          <a:stretch>
            <a:fillRect/>
          </a:stretch>
        </p:blipFill>
        <p:spPr>
          <a:xfrm>
            <a:off x="7767210" y="2346988"/>
            <a:ext cx="3778796" cy="2726966"/>
          </a:xfrm>
          <a:prstGeom prst="rect">
            <a:avLst/>
          </a:prstGeom>
        </p:spPr>
      </p:pic>
      <p:pic>
        <p:nvPicPr>
          <p:cNvPr id="8" name="Picture 7"/>
          <p:cNvPicPr>
            <a:picLocks noChangeAspect="1"/>
          </p:cNvPicPr>
          <p:nvPr/>
        </p:nvPicPr>
        <p:blipFill rotWithShape="1">
          <a:blip r:embed="rId4"/>
          <a:srcRect t="11804" b="27427"/>
          <a:stretch/>
        </p:blipFill>
        <p:spPr>
          <a:xfrm>
            <a:off x="6350326" y="4046939"/>
            <a:ext cx="3162164" cy="2640463"/>
          </a:xfrm>
          <a:prstGeom prst="rect">
            <a:avLst/>
          </a:prstGeom>
        </p:spPr>
      </p:pic>
    </p:spTree>
    <p:extLst>
      <p:ext uri="{BB962C8B-B14F-4D97-AF65-F5344CB8AC3E}">
        <p14:creationId xmlns:p14="http://schemas.microsoft.com/office/powerpoint/2010/main" val="52775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88900"/>
            <a:ext cx="6248400" cy="2677656"/>
          </a:xfrm>
          <a:prstGeom prst="rect">
            <a:avLst/>
          </a:prstGeom>
          <a:solidFill>
            <a:schemeClr val="accent1">
              <a:lumMod val="20000"/>
              <a:lumOff val="80000"/>
            </a:schemeClr>
          </a:solidFill>
        </p:spPr>
        <p:txBody>
          <a:bodyPr wrap="square" rtlCol="0">
            <a:spAutoFit/>
          </a:bodyPr>
          <a:lstStyle/>
          <a:p>
            <a:r>
              <a:rPr lang="en-GB" sz="2400" b="1" u="sng" dirty="0" smtClean="0"/>
              <a:t>Many Normans and Saxons did not support </a:t>
            </a:r>
            <a:r>
              <a:rPr lang="en-GB" sz="2400" b="1" u="sng" dirty="0" err="1" smtClean="0"/>
              <a:t>Odo</a:t>
            </a:r>
            <a:r>
              <a:rPr lang="en-GB" sz="2400" b="1" u="sng" dirty="0" smtClean="0"/>
              <a:t>.</a:t>
            </a:r>
          </a:p>
          <a:p>
            <a:endParaRPr lang="en-GB" sz="2400" dirty="0" smtClean="0"/>
          </a:p>
          <a:p>
            <a:r>
              <a:rPr lang="en-GB" sz="2400" dirty="0" smtClean="0"/>
              <a:t>Every Norman land owner (except one) and the English population were against </a:t>
            </a:r>
            <a:r>
              <a:rPr lang="en-GB" sz="2400" dirty="0" err="1" smtClean="0"/>
              <a:t>Odo’s</a:t>
            </a:r>
            <a:r>
              <a:rPr lang="en-GB" sz="2400" dirty="0" smtClean="0"/>
              <a:t> rebellion. This stopped men from joining </a:t>
            </a:r>
            <a:r>
              <a:rPr lang="en-GB" sz="2400" dirty="0" err="1" smtClean="0"/>
              <a:t>Odo</a:t>
            </a:r>
            <a:r>
              <a:rPr lang="en-GB" sz="2400" dirty="0" smtClean="0"/>
              <a:t> and Robert’s army.</a:t>
            </a:r>
            <a:endParaRPr lang="en-GB" sz="2400" dirty="0"/>
          </a:p>
        </p:txBody>
      </p:sp>
      <p:sp>
        <p:nvSpPr>
          <p:cNvPr id="5" name="TextBox 4"/>
          <p:cNvSpPr txBox="1"/>
          <p:nvPr/>
        </p:nvSpPr>
        <p:spPr>
          <a:xfrm>
            <a:off x="2520764" y="2322349"/>
            <a:ext cx="4394101" cy="1569660"/>
          </a:xfrm>
          <a:prstGeom prst="rect">
            <a:avLst/>
          </a:prstGeom>
          <a:noFill/>
        </p:spPr>
        <p:txBody>
          <a:bodyPr wrap="square" rtlCol="0">
            <a:spAutoFit/>
          </a:bodyPr>
          <a:lstStyle/>
          <a:p>
            <a:r>
              <a:rPr lang="en-GB" sz="4800" dirty="0" smtClean="0">
                <a:solidFill>
                  <a:srgbClr val="FF0000"/>
                </a:solidFill>
                <a:latin typeface="Franklin Gothic Demi Cond" panose="020B0706030402020204" pitchFamily="34" charset="0"/>
              </a:rPr>
              <a:t>How</a:t>
            </a:r>
            <a:r>
              <a:rPr lang="en-GB" sz="4800" dirty="0" smtClean="0">
                <a:latin typeface="Franklin Gothic Demi Cond" panose="020B0706030402020204" pitchFamily="34" charset="0"/>
              </a:rPr>
              <a:t> was William II able to crush it?</a:t>
            </a:r>
            <a:endParaRPr lang="en-GB" sz="4800" dirty="0">
              <a:latin typeface="Franklin Gothic Demi Cond" panose="020B0706030402020204" pitchFamily="34" charset="0"/>
            </a:endParaRPr>
          </a:p>
        </p:txBody>
      </p:sp>
      <p:sp>
        <p:nvSpPr>
          <p:cNvPr id="6" name="TextBox 5"/>
          <p:cNvSpPr txBox="1"/>
          <p:nvPr/>
        </p:nvSpPr>
        <p:spPr>
          <a:xfrm>
            <a:off x="7428930" y="88900"/>
            <a:ext cx="4540155" cy="4524315"/>
          </a:xfrm>
          <a:prstGeom prst="rect">
            <a:avLst/>
          </a:prstGeom>
          <a:solidFill>
            <a:schemeClr val="accent1">
              <a:lumMod val="20000"/>
              <a:lumOff val="80000"/>
            </a:schemeClr>
          </a:solidFill>
        </p:spPr>
        <p:txBody>
          <a:bodyPr wrap="square" rtlCol="0">
            <a:spAutoFit/>
          </a:bodyPr>
          <a:lstStyle/>
          <a:p>
            <a:r>
              <a:rPr lang="en-GB" sz="2400" b="1" u="sng" dirty="0" smtClean="0"/>
              <a:t>King William II’s siege of Pevensey</a:t>
            </a:r>
          </a:p>
          <a:p>
            <a:endParaRPr lang="en-GB" sz="2400" dirty="0" smtClean="0"/>
          </a:p>
          <a:p>
            <a:r>
              <a:rPr lang="en-GB" sz="2400" dirty="0" smtClean="0"/>
              <a:t>King William raised an army and sieged Pevensey Castle for six weeks. He used local </a:t>
            </a:r>
            <a:r>
              <a:rPr lang="en-GB" sz="2400" dirty="0" err="1" smtClean="0"/>
              <a:t>fyrd</a:t>
            </a:r>
            <a:r>
              <a:rPr lang="en-GB" sz="2400" dirty="0" smtClean="0"/>
              <a:t> to attack the castle and stopped any supplies getting into. This allowed him to forced </a:t>
            </a:r>
            <a:r>
              <a:rPr lang="en-GB" sz="2400" dirty="0" err="1" smtClean="0"/>
              <a:t>Odo</a:t>
            </a:r>
            <a:r>
              <a:rPr lang="en-GB" sz="2400" dirty="0" smtClean="0"/>
              <a:t> and Robert to give up. He even managed to arrest Robert, which was a massive blow to the rebellion. </a:t>
            </a:r>
            <a:r>
              <a:rPr lang="en-GB" sz="2400" dirty="0" err="1" smtClean="0"/>
              <a:t>Odo</a:t>
            </a:r>
            <a:r>
              <a:rPr lang="en-GB" sz="2400" dirty="0" smtClean="0"/>
              <a:t> was also eventually captured.</a:t>
            </a:r>
            <a:endParaRPr lang="en-GB" sz="2400" dirty="0"/>
          </a:p>
        </p:txBody>
      </p:sp>
      <p:sp>
        <p:nvSpPr>
          <p:cNvPr id="7" name="TextBox 6"/>
          <p:cNvSpPr txBox="1"/>
          <p:nvPr/>
        </p:nvSpPr>
        <p:spPr>
          <a:xfrm>
            <a:off x="202444" y="3983734"/>
            <a:ext cx="6898945" cy="2677656"/>
          </a:xfrm>
          <a:prstGeom prst="rect">
            <a:avLst/>
          </a:prstGeom>
          <a:solidFill>
            <a:schemeClr val="accent1">
              <a:lumMod val="20000"/>
              <a:lumOff val="80000"/>
            </a:schemeClr>
          </a:solidFill>
        </p:spPr>
        <p:txBody>
          <a:bodyPr wrap="square" rtlCol="0">
            <a:spAutoFit/>
          </a:bodyPr>
          <a:lstStyle/>
          <a:p>
            <a:r>
              <a:rPr lang="en-GB" sz="2400" b="1" u="sng" dirty="0" smtClean="0"/>
              <a:t>Duke Robert was never able to invade and join </a:t>
            </a:r>
            <a:r>
              <a:rPr lang="en-GB" sz="2400" b="1" u="sng" dirty="0" err="1" smtClean="0"/>
              <a:t>Odo</a:t>
            </a:r>
            <a:endParaRPr lang="en-GB" sz="2400" dirty="0" smtClean="0"/>
          </a:p>
          <a:p>
            <a:r>
              <a:rPr lang="en-GB" sz="2400" dirty="0" smtClean="0"/>
              <a:t>King William II raised an army from his tenant-in-chief. Rather than the knights fight, he had them give money. He then used this to bribe Norman barons to not support Robert. This forced Robert to pull his planned invasion of England, allowing William to arrest </a:t>
            </a:r>
            <a:r>
              <a:rPr lang="en-GB" sz="2400" dirty="0" err="1" smtClean="0"/>
              <a:t>Odo</a:t>
            </a:r>
            <a:r>
              <a:rPr lang="en-GB" sz="2400" dirty="0" smtClean="0"/>
              <a:t>.</a:t>
            </a:r>
            <a:endParaRPr lang="en-GB" sz="2400" dirty="0"/>
          </a:p>
        </p:txBody>
      </p:sp>
      <p:pic>
        <p:nvPicPr>
          <p:cNvPr id="8" name="Picture 7"/>
          <p:cNvPicPr>
            <a:picLocks noChangeAspect="1"/>
          </p:cNvPicPr>
          <p:nvPr/>
        </p:nvPicPr>
        <p:blipFill>
          <a:blip r:embed="rId2"/>
          <a:stretch>
            <a:fillRect/>
          </a:stretch>
        </p:blipFill>
        <p:spPr>
          <a:xfrm>
            <a:off x="9115281" y="4754530"/>
            <a:ext cx="2853804" cy="1906860"/>
          </a:xfrm>
          <a:prstGeom prst="rect">
            <a:avLst/>
          </a:prstGeom>
        </p:spPr>
      </p:pic>
    </p:spTree>
    <p:extLst>
      <p:ext uri="{BB962C8B-B14F-4D97-AF65-F5344CB8AC3E}">
        <p14:creationId xmlns:p14="http://schemas.microsoft.com/office/powerpoint/2010/main" val="1735168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3186</TotalTime>
  <Words>614</Words>
  <Application>Microsoft Office PowerPoint</Application>
  <PresentationFormat>Widescreen</PresentationFormat>
  <Paragraphs>50</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Franklin Gothic Demi Cond</vt:lpstr>
      <vt:lpstr>Office Theme</vt:lpstr>
      <vt:lpstr>Why was there a rebellion in July 1087?</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was there a rebellion in July 1087?</dc:title>
  <dc:creator>User</dc:creator>
  <cp:lastModifiedBy>User</cp:lastModifiedBy>
  <cp:revision>6</cp:revision>
  <dcterms:created xsi:type="dcterms:W3CDTF">2018-11-23T12:04:43Z</dcterms:created>
  <dcterms:modified xsi:type="dcterms:W3CDTF">2018-11-25T17:11:16Z</dcterms:modified>
</cp:coreProperties>
</file>