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7FC7-C87D-400D-9B78-FE30F764F1AB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5AA3-E52E-4543-9019-A4FD099D6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524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7FC7-C87D-400D-9B78-FE30F764F1AB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5AA3-E52E-4543-9019-A4FD099D6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57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7FC7-C87D-400D-9B78-FE30F764F1AB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5AA3-E52E-4543-9019-A4FD099D6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65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7FC7-C87D-400D-9B78-FE30F764F1AB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5AA3-E52E-4543-9019-A4FD099D6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30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7FC7-C87D-400D-9B78-FE30F764F1AB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5AA3-E52E-4543-9019-A4FD099D6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007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7FC7-C87D-400D-9B78-FE30F764F1AB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5AA3-E52E-4543-9019-A4FD099D6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235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7FC7-C87D-400D-9B78-FE30F764F1AB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5AA3-E52E-4543-9019-A4FD099D6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04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7FC7-C87D-400D-9B78-FE30F764F1AB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5AA3-E52E-4543-9019-A4FD099D6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5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7FC7-C87D-400D-9B78-FE30F764F1AB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5AA3-E52E-4543-9019-A4FD099D6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359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7FC7-C87D-400D-9B78-FE30F764F1AB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5AA3-E52E-4543-9019-A4FD099D6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31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7FC7-C87D-400D-9B78-FE30F764F1AB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15AA3-E52E-4543-9019-A4FD099D6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48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7FC7-C87D-400D-9B78-FE30F764F1AB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15AA3-E52E-4543-9019-A4FD099D6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71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6673"/>
            <a:ext cx="9144000" cy="1665121"/>
          </a:xfrm>
        </p:spPr>
        <p:txBody>
          <a:bodyPr>
            <a:normAutofit/>
          </a:bodyPr>
          <a:lstStyle/>
          <a:p>
            <a:r>
              <a:rPr lang="en-GB" sz="5400" b="1" u="sng" dirty="0" smtClean="0"/>
              <a:t>Question 1: Explain two consequences of…</a:t>
            </a:r>
            <a:endParaRPr lang="en-GB" sz="54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179" y="3072649"/>
            <a:ext cx="9144000" cy="456615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>
                <a:solidFill>
                  <a:srgbClr val="FF0000"/>
                </a:solidFill>
              </a:rPr>
              <a:t>Starter: </a:t>
            </a:r>
            <a:r>
              <a:rPr lang="en-GB" sz="3200" dirty="0" smtClean="0"/>
              <a:t>What is a consequence?</a:t>
            </a:r>
          </a:p>
        </p:txBody>
      </p:sp>
    </p:spTree>
    <p:extLst>
      <p:ext uri="{BB962C8B-B14F-4D97-AF65-F5344CB8AC3E}">
        <p14:creationId xmlns:p14="http://schemas.microsoft.com/office/powerpoint/2010/main" val="1995604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421" y="1581808"/>
            <a:ext cx="5682916" cy="34163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Worth 8 marks, you get will get two sections of lines to fill in (one per consequence)</a:t>
            </a:r>
          </a:p>
          <a:p>
            <a:endParaRPr lang="en-GB" sz="2400" dirty="0"/>
          </a:p>
          <a:p>
            <a:r>
              <a:rPr lang="en-GB" sz="2400" dirty="0" smtClean="0"/>
              <a:t>You should aim to spend roughly 10-12 minutes writing this answer. </a:t>
            </a:r>
          </a:p>
          <a:p>
            <a:endParaRPr lang="en-GB" sz="2400" dirty="0"/>
          </a:p>
          <a:p>
            <a:r>
              <a:rPr lang="en-GB" sz="2400" dirty="0" smtClean="0"/>
              <a:t>The key to doing well in this question is to explain the impact of a historical event (rather than simply describe it. 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795" t="9114" r="30966" b="4428"/>
          <a:stretch/>
        </p:blipFill>
        <p:spPr>
          <a:xfrm>
            <a:off x="6648450" y="368300"/>
            <a:ext cx="51054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7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543" t="16283" r="27248" b="32721"/>
          <a:stretch/>
        </p:blipFill>
        <p:spPr>
          <a:xfrm>
            <a:off x="224589" y="-385010"/>
            <a:ext cx="12192000" cy="725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8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543" t="67280" r="27248" b="10156"/>
          <a:stretch/>
        </p:blipFill>
        <p:spPr>
          <a:xfrm>
            <a:off x="0" y="-1"/>
            <a:ext cx="12192000" cy="320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837" t="18750" r="21596" b="10243"/>
          <a:stretch/>
        </p:blipFill>
        <p:spPr>
          <a:xfrm>
            <a:off x="419100" y="876299"/>
            <a:ext cx="8383864" cy="5715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" y="410046"/>
            <a:ext cx="791799" cy="746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87607" y="0"/>
            <a:ext cx="4504393" cy="3139023"/>
          </a:xfrm>
          <a:prstGeom prst="cloudCallout">
            <a:avLst>
              <a:gd name="adj1" fmla="val 17230"/>
              <a:gd name="adj2" fmla="val 59466"/>
            </a:avLst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How is this student structuring their answer?</a:t>
            </a:r>
          </a:p>
          <a:p>
            <a:endParaRPr lang="en-GB" sz="1600" dirty="0"/>
          </a:p>
          <a:p>
            <a:r>
              <a:rPr lang="en-GB" sz="1600" dirty="0" smtClean="0"/>
              <a:t>What does the black mean?</a:t>
            </a:r>
          </a:p>
          <a:p>
            <a:endParaRPr lang="en-GB" sz="1600" dirty="0"/>
          </a:p>
          <a:p>
            <a:r>
              <a:rPr lang="en-GB" sz="1600" dirty="0" smtClean="0"/>
              <a:t>What does the red mean?</a:t>
            </a:r>
          </a:p>
          <a:p>
            <a:endParaRPr lang="en-GB" sz="1600" dirty="0"/>
          </a:p>
          <a:p>
            <a:r>
              <a:rPr lang="en-GB" sz="1600" dirty="0" smtClean="0"/>
              <a:t>What does the green  mean?</a:t>
            </a:r>
          </a:p>
        </p:txBody>
      </p:sp>
      <p:pic>
        <p:nvPicPr>
          <p:cNvPr id="1026" name="Picture 2" descr="https://s-media-cache-ak0.pinimg.com/originals/33/58/18/335818b563208954ab8fc8896d2d3a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268" y="3581400"/>
            <a:ext cx="276273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57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" y="410046"/>
            <a:ext cx="791799" cy="746930"/>
          </a:xfrm>
          <a:prstGeom prst="rect">
            <a:avLst/>
          </a:prstGeom>
        </p:spPr>
      </p:pic>
      <p:pic>
        <p:nvPicPr>
          <p:cNvPr id="1026" name="Picture 2" descr="https://s-media-cache-ak0.pinimg.com/originals/33/58/18/335818b563208954ab8fc8896d2d3a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268" y="3581400"/>
            <a:ext cx="276273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3168" t="25700" r="27212" b="19078"/>
          <a:stretch/>
        </p:blipFill>
        <p:spPr>
          <a:xfrm>
            <a:off x="419099" y="1156976"/>
            <a:ext cx="8248650" cy="5161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20957" y="-18926"/>
            <a:ext cx="4504393" cy="3139023"/>
          </a:xfrm>
          <a:prstGeom prst="cloudCallout">
            <a:avLst>
              <a:gd name="adj1" fmla="val 17230"/>
              <a:gd name="adj2" fmla="val 59466"/>
            </a:avLst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How is this student structuring their answer?</a:t>
            </a:r>
          </a:p>
          <a:p>
            <a:endParaRPr lang="en-GB" sz="1600" dirty="0"/>
          </a:p>
          <a:p>
            <a:r>
              <a:rPr lang="en-GB" sz="1600" dirty="0" smtClean="0"/>
              <a:t>What does the black mean?</a:t>
            </a:r>
          </a:p>
          <a:p>
            <a:endParaRPr lang="en-GB" sz="1600" dirty="0"/>
          </a:p>
          <a:p>
            <a:r>
              <a:rPr lang="en-GB" sz="1600" dirty="0" smtClean="0"/>
              <a:t>What does the red mean?</a:t>
            </a:r>
          </a:p>
          <a:p>
            <a:endParaRPr lang="en-GB" sz="1600" dirty="0"/>
          </a:p>
          <a:p>
            <a:r>
              <a:rPr lang="en-GB" sz="1600" dirty="0" smtClean="0"/>
              <a:t>What does the green  mean?</a:t>
            </a:r>
          </a:p>
        </p:txBody>
      </p:sp>
    </p:spTree>
    <p:extLst>
      <p:ext uri="{BB962C8B-B14F-4D97-AF65-F5344CB8AC3E}">
        <p14:creationId xmlns:p14="http://schemas.microsoft.com/office/powerpoint/2010/main" val="96530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852" y="1198029"/>
            <a:ext cx="11245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/>
              <a:t>Explain two consequences of the Homestead Act (1862)   (8 marks)</a:t>
            </a:r>
            <a:endParaRPr lang="en-GB" sz="2400" b="1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254286"/>
              </p:ext>
            </p:extLst>
          </p:nvPr>
        </p:nvGraphicFramePr>
        <p:xfrm>
          <a:off x="705852" y="1981192"/>
          <a:ext cx="4780547" cy="4345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1802">
                  <a:extLst>
                    <a:ext uri="{9D8B030D-6E8A-4147-A177-3AD203B41FA5}">
                      <a16:colId xmlns:a16="http://schemas.microsoft.com/office/drawing/2014/main" val="1294260997"/>
                    </a:ext>
                  </a:extLst>
                </a:gridCol>
                <a:gridCol w="862426">
                  <a:extLst>
                    <a:ext uri="{9D8B030D-6E8A-4147-A177-3AD203B41FA5}">
                      <a16:colId xmlns:a16="http://schemas.microsoft.com/office/drawing/2014/main" val="3765564630"/>
                    </a:ext>
                  </a:extLst>
                </a:gridCol>
                <a:gridCol w="2636319">
                  <a:extLst>
                    <a:ext uri="{9D8B030D-6E8A-4147-A177-3AD203B41FA5}">
                      <a16:colId xmlns:a16="http://schemas.microsoft.com/office/drawing/2014/main" val="1963197950"/>
                    </a:ext>
                  </a:extLst>
                </a:gridCol>
              </a:tblGrid>
              <a:tr h="452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Grade 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%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Mark out of 8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8737696"/>
                  </a:ext>
                </a:extLst>
              </a:tr>
              <a:tr h="452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9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100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8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1130915"/>
                  </a:ext>
                </a:extLst>
              </a:tr>
              <a:tr h="452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8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100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8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4543739"/>
                  </a:ext>
                </a:extLst>
              </a:tr>
              <a:tr h="226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7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88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7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5278912"/>
                  </a:ext>
                </a:extLst>
              </a:tr>
              <a:tr h="226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6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75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6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3599529"/>
                  </a:ext>
                </a:extLst>
              </a:tr>
              <a:tr h="226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5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63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5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4387900"/>
                  </a:ext>
                </a:extLst>
              </a:tr>
              <a:tr h="226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4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50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4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2650292"/>
                  </a:ext>
                </a:extLst>
              </a:tr>
              <a:tr h="226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3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38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3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3304384"/>
                  </a:ext>
                </a:extLst>
              </a:tr>
              <a:tr h="226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2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25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2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9512086"/>
                  </a:ext>
                </a:extLst>
              </a:tr>
              <a:tr h="226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1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13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1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755448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05852" y="230201"/>
            <a:ext cx="10764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Have a go!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710989" y="1987100"/>
            <a:ext cx="5951621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One key feature of the Homestead Act was more people travelled west…</a:t>
            </a:r>
          </a:p>
          <a:p>
            <a:endParaRPr lang="en-GB" sz="2400" dirty="0"/>
          </a:p>
          <a:p>
            <a:r>
              <a:rPr lang="en-GB" sz="2400" dirty="0" smtClean="0">
                <a:solidFill>
                  <a:srgbClr val="FF0000"/>
                </a:solidFill>
              </a:rPr>
              <a:t>Expand  with precise subject knowledge</a:t>
            </a:r>
          </a:p>
          <a:p>
            <a:r>
              <a:rPr lang="en-GB" sz="2400" dirty="0" smtClean="0">
                <a:solidFill>
                  <a:srgbClr val="00B050"/>
                </a:solidFill>
              </a:rPr>
              <a:t>Explain the further impact of this…</a:t>
            </a:r>
            <a:endParaRPr lang="en-GB" sz="2400" dirty="0">
              <a:solidFill>
                <a:srgbClr val="00B050"/>
              </a:solidFill>
            </a:endParaRPr>
          </a:p>
        </p:txBody>
      </p:sp>
      <p:pic>
        <p:nvPicPr>
          <p:cNvPr id="8" name="BBkKEBJkmFbT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16315" y="415403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2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199</Words>
  <Application>Microsoft Office PowerPoint</Application>
  <PresentationFormat>Widescreen</PresentationFormat>
  <Paragraphs>57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Question 1: Explain two consequences of…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 1: Explain two consequences of…</dc:title>
  <dc:creator>User</dc:creator>
  <cp:lastModifiedBy>User</cp:lastModifiedBy>
  <cp:revision>5</cp:revision>
  <dcterms:created xsi:type="dcterms:W3CDTF">2017-05-04T13:54:58Z</dcterms:created>
  <dcterms:modified xsi:type="dcterms:W3CDTF">2017-05-04T17:12:40Z</dcterms:modified>
</cp:coreProperties>
</file>