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A260D30-6A1F-475E-93F9-CC799E93E8D3}"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C26FC-AC9D-4BF2-895D-70306C0CD56E}" type="slidenum">
              <a:rPr lang="en-GB" smtClean="0"/>
              <a:t>‹#›</a:t>
            </a:fld>
            <a:endParaRPr lang="en-GB"/>
          </a:p>
        </p:txBody>
      </p:sp>
    </p:spTree>
    <p:extLst>
      <p:ext uri="{BB962C8B-B14F-4D97-AF65-F5344CB8AC3E}">
        <p14:creationId xmlns:p14="http://schemas.microsoft.com/office/powerpoint/2010/main" val="333345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260D30-6A1F-475E-93F9-CC799E93E8D3}"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C26FC-AC9D-4BF2-895D-70306C0CD56E}" type="slidenum">
              <a:rPr lang="en-GB" smtClean="0"/>
              <a:t>‹#›</a:t>
            </a:fld>
            <a:endParaRPr lang="en-GB"/>
          </a:p>
        </p:txBody>
      </p:sp>
    </p:spTree>
    <p:extLst>
      <p:ext uri="{BB962C8B-B14F-4D97-AF65-F5344CB8AC3E}">
        <p14:creationId xmlns:p14="http://schemas.microsoft.com/office/powerpoint/2010/main" val="260943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260D30-6A1F-475E-93F9-CC799E93E8D3}"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C26FC-AC9D-4BF2-895D-70306C0CD56E}" type="slidenum">
              <a:rPr lang="en-GB" smtClean="0"/>
              <a:t>‹#›</a:t>
            </a:fld>
            <a:endParaRPr lang="en-GB"/>
          </a:p>
        </p:txBody>
      </p:sp>
    </p:spTree>
    <p:extLst>
      <p:ext uri="{BB962C8B-B14F-4D97-AF65-F5344CB8AC3E}">
        <p14:creationId xmlns:p14="http://schemas.microsoft.com/office/powerpoint/2010/main" val="163032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260D30-6A1F-475E-93F9-CC799E93E8D3}"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C26FC-AC9D-4BF2-895D-70306C0CD56E}" type="slidenum">
              <a:rPr lang="en-GB" smtClean="0"/>
              <a:t>‹#›</a:t>
            </a:fld>
            <a:endParaRPr lang="en-GB"/>
          </a:p>
        </p:txBody>
      </p:sp>
    </p:spTree>
    <p:extLst>
      <p:ext uri="{BB962C8B-B14F-4D97-AF65-F5344CB8AC3E}">
        <p14:creationId xmlns:p14="http://schemas.microsoft.com/office/powerpoint/2010/main" val="19519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260D30-6A1F-475E-93F9-CC799E93E8D3}"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C26FC-AC9D-4BF2-895D-70306C0CD56E}" type="slidenum">
              <a:rPr lang="en-GB" smtClean="0"/>
              <a:t>‹#›</a:t>
            </a:fld>
            <a:endParaRPr lang="en-GB"/>
          </a:p>
        </p:txBody>
      </p:sp>
    </p:spTree>
    <p:extLst>
      <p:ext uri="{BB962C8B-B14F-4D97-AF65-F5344CB8AC3E}">
        <p14:creationId xmlns:p14="http://schemas.microsoft.com/office/powerpoint/2010/main" val="336306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260D30-6A1F-475E-93F9-CC799E93E8D3}"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C26FC-AC9D-4BF2-895D-70306C0CD56E}" type="slidenum">
              <a:rPr lang="en-GB" smtClean="0"/>
              <a:t>‹#›</a:t>
            </a:fld>
            <a:endParaRPr lang="en-GB"/>
          </a:p>
        </p:txBody>
      </p:sp>
    </p:spTree>
    <p:extLst>
      <p:ext uri="{BB962C8B-B14F-4D97-AF65-F5344CB8AC3E}">
        <p14:creationId xmlns:p14="http://schemas.microsoft.com/office/powerpoint/2010/main" val="204088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260D30-6A1F-475E-93F9-CC799E93E8D3}" type="datetimeFigureOut">
              <a:rPr lang="en-GB" smtClean="0"/>
              <a:t>23/04/2019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0C26FC-AC9D-4BF2-895D-70306C0CD56E}" type="slidenum">
              <a:rPr lang="en-GB" smtClean="0"/>
              <a:t>‹#›</a:t>
            </a:fld>
            <a:endParaRPr lang="en-GB"/>
          </a:p>
        </p:txBody>
      </p:sp>
    </p:spTree>
    <p:extLst>
      <p:ext uri="{BB962C8B-B14F-4D97-AF65-F5344CB8AC3E}">
        <p14:creationId xmlns:p14="http://schemas.microsoft.com/office/powerpoint/2010/main" val="139541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260D30-6A1F-475E-93F9-CC799E93E8D3}" type="datetimeFigureOut">
              <a:rPr lang="en-GB" smtClean="0"/>
              <a:t>23/04/2019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0C26FC-AC9D-4BF2-895D-70306C0CD56E}" type="slidenum">
              <a:rPr lang="en-GB" smtClean="0"/>
              <a:t>‹#›</a:t>
            </a:fld>
            <a:endParaRPr lang="en-GB"/>
          </a:p>
        </p:txBody>
      </p:sp>
    </p:spTree>
    <p:extLst>
      <p:ext uri="{BB962C8B-B14F-4D97-AF65-F5344CB8AC3E}">
        <p14:creationId xmlns:p14="http://schemas.microsoft.com/office/powerpoint/2010/main" val="33162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60D30-6A1F-475E-93F9-CC799E93E8D3}" type="datetimeFigureOut">
              <a:rPr lang="en-GB" smtClean="0"/>
              <a:t>23/04/2019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0C26FC-AC9D-4BF2-895D-70306C0CD56E}" type="slidenum">
              <a:rPr lang="en-GB" smtClean="0"/>
              <a:t>‹#›</a:t>
            </a:fld>
            <a:endParaRPr lang="en-GB"/>
          </a:p>
        </p:txBody>
      </p:sp>
    </p:spTree>
    <p:extLst>
      <p:ext uri="{BB962C8B-B14F-4D97-AF65-F5344CB8AC3E}">
        <p14:creationId xmlns:p14="http://schemas.microsoft.com/office/powerpoint/2010/main" val="247154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260D30-6A1F-475E-93F9-CC799E93E8D3}"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C26FC-AC9D-4BF2-895D-70306C0CD56E}" type="slidenum">
              <a:rPr lang="en-GB" smtClean="0"/>
              <a:t>‹#›</a:t>
            </a:fld>
            <a:endParaRPr lang="en-GB"/>
          </a:p>
        </p:txBody>
      </p:sp>
    </p:spTree>
    <p:extLst>
      <p:ext uri="{BB962C8B-B14F-4D97-AF65-F5344CB8AC3E}">
        <p14:creationId xmlns:p14="http://schemas.microsoft.com/office/powerpoint/2010/main" val="56356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260D30-6A1F-475E-93F9-CC799E93E8D3}"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C26FC-AC9D-4BF2-895D-70306C0CD56E}" type="slidenum">
              <a:rPr lang="en-GB" smtClean="0"/>
              <a:t>‹#›</a:t>
            </a:fld>
            <a:endParaRPr lang="en-GB"/>
          </a:p>
        </p:txBody>
      </p:sp>
    </p:spTree>
    <p:extLst>
      <p:ext uri="{BB962C8B-B14F-4D97-AF65-F5344CB8AC3E}">
        <p14:creationId xmlns:p14="http://schemas.microsoft.com/office/powerpoint/2010/main" val="328208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60D30-6A1F-475E-93F9-CC799E93E8D3}" type="datetimeFigureOut">
              <a:rPr lang="en-GB" smtClean="0"/>
              <a:t>23/04/2019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C26FC-AC9D-4BF2-895D-70306C0CD56E}" type="slidenum">
              <a:rPr lang="en-GB" smtClean="0"/>
              <a:t>‹#›</a:t>
            </a:fld>
            <a:endParaRPr lang="en-GB"/>
          </a:p>
        </p:txBody>
      </p:sp>
    </p:spTree>
    <p:extLst>
      <p:ext uri="{BB962C8B-B14F-4D97-AF65-F5344CB8AC3E}">
        <p14:creationId xmlns:p14="http://schemas.microsoft.com/office/powerpoint/2010/main" val="1645680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vHFnP1tu0B8"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 y="1663700"/>
            <a:ext cx="6261100" cy="5078313"/>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dirty="0" smtClean="0"/>
              <a:t>On 11</a:t>
            </a:r>
            <a:r>
              <a:rPr lang="en-GB" baseline="30000" dirty="0" smtClean="0"/>
              <a:t>th</a:t>
            </a:r>
            <a:r>
              <a:rPr lang="en-GB" dirty="0" smtClean="0"/>
              <a:t> September, the Islamist terrorist group al-</a:t>
            </a:r>
            <a:r>
              <a:rPr lang="en-GB" dirty="0" err="1" smtClean="0"/>
              <a:t>Queda</a:t>
            </a:r>
            <a:r>
              <a:rPr lang="en-GB" dirty="0" smtClean="0"/>
              <a:t> hijacked four aircrafts.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Two planes were flown into the twin towers of the World Trade Centre in New York.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Both towers eventually collapsed due to the damage.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 third plane crashed into the Pentagon building  in Washington, DC.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 fourth plane, United 93, crashed in Pittsburgh after the passengers wrestled with the hijackers.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2,977 people were killed (including 19 terrorists)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On 16</a:t>
            </a:r>
            <a:r>
              <a:rPr lang="en-GB" baseline="30000" dirty="0" smtClean="0"/>
              <a:t>th</a:t>
            </a:r>
            <a:r>
              <a:rPr lang="en-GB" dirty="0" smtClean="0"/>
              <a:t> September, President George W. Bush launched his “war on terror”</a:t>
            </a:r>
          </a:p>
        </p:txBody>
      </p:sp>
      <p:pic>
        <p:nvPicPr>
          <p:cNvPr id="4" name="Picture 3"/>
          <p:cNvPicPr>
            <a:picLocks noChangeAspect="1"/>
          </p:cNvPicPr>
          <p:nvPr/>
        </p:nvPicPr>
        <p:blipFill rotWithShape="1">
          <a:blip r:embed="rId2"/>
          <a:srcRect t="14430"/>
          <a:stretch/>
        </p:blipFill>
        <p:spPr>
          <a:xfrm>
            <a:off x="6601663" y="101600"/>
            <a:ext cx="5422900" cy="3465216"/>
          </a:xfrm>
          <a:prstGeom prst="rect">
            <a:avLst/>
          </a:prstGeom>
        </p:spPr>
      </p:pic>
      <p:pic>
        <p:nvPicPr>
          <p:cNvPr id="5" name="Picture 4"/>
          <p:cNvPicPr>
            <a:picLocks noChangeAspect="1"/>
          </p:cNvPicPr>
          <p:nvPr/>
        </p:nvPicPr>
        <p:blipFill>
          <a:blip r:embed="rId3"/>
          <a:stretch>
            <a:fillRect/>
          </a:stretch>
        </p:blipFill>
        <p:spPr>
          <a:xfrm>
            <a:off x="6601663" y="3807619"/>
            <a:ext cx="5422900" cy="3050381"/>
          </a:xfrm>
          <a:prstGeom prst="rect">
            <a:avLst/>
          </a:prstGeom>
        </p:spPr>
      </p:pic>
      <p:sp>
        <p:nvSpPr>
          <p:cNvPr id="6" name="TextBox 5"/>
          <p:cNvSpPr txBox="1"/>
          <p:nvPr/>
        </p:nvSpPr>
        <p:spPr>
          <a:xfrm>
            <a:off x="165100" y="0"/>
            <a:ext cx="6261100" cy="1569660"/>
          </a:xfrm>
          <a:prstGeom prst="rect">
            <a:avLst/>
          </a:prstGeom>
          <a:noFill/>
        </p:spPr>
        <p:txBody>
          <a:bodyPr wrap="square" rtlCol="0">
            <a:spAutoFit/>
          </a:bodyPr>
          <a:lstStyle/>
          <a:p>
            <a:r>
              <a:rPr lang="en-GB" sz="4800" dirty="0" smtClean="0">
                <a:latin typeface="Franklin Gothic Demi Cond" panose="020B0706030402020204" pitchFamily="34" charset="0"/>
              </a:rPr>
              <a:t>The events of September 11</a:t>
            </a:r>
            <a:r>
              <a:rPr lang="en-GB" sz="4800" baseline="30000" dirty="0" smtClean="0">
                <a:latin typeface="Franklin Gothic Demi Cond" panose="020B0706030402020204" pitchFamily="34" charset="0"/>
              </a:rPr>
              <a:t>th</a:t>
            </a:r>
            <a:r>
              <a:rPr lang="en-GB" sz="4800" dirty="0" smtClean="0">
                <a:latin typeface="Franklin Gothic Demi Cond" panose="020B0706030402020204" pitchFamily="34" charset="0"/>
              </a:rPr>
              <a:t> 2001</a:t>
            </a:r>
            <a:endParaRPr lang="en-GB" sz="4800" dirty="0">
              <a:latin typeface="Franklin Gothic Demi Cond" panose="020B0706030402020204" pitchFamily="34" charset="0"/>
            </a:endParaRPr>
          </a:p>
        </p:txBody>
      </p:sp>
    </p:spTree>
    <p:extLst>
      <p:ext uri="{BB962C8B-B14F-4D97-AF65-F5344CB8AC3E}">
        <p14:creationId xmlns:p14="http://schemas.microsoft.com/office/powerpoint/2010/main" val="257472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 y="1663700"/>
            <a:ext cx="6261100" cy="5078313"/>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dirty="0" smtClean="0"/>
              <a:t>Tony Blair supported Bush’s “war on terror”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 keeping with the principles of the ‘Blair Doctrine’, he announced that Britain would support America in their struggle.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On 7</a:t>
            </a:r>
            <a:r>
              <a:rPr lang="en-GB" baseline="30000" dirty="0" smtClean="0"/>
              <a:t>th</a:t>
            </a:r>
            <a:r>
              <a:rPr lang="en-GB" dirty="0" smtClean="0"/>
              <a:t> October 2001 Britain joined the USA in a military campaign to overthrow the Taliban and expel Al-Qaeda from Afghanistan. This was supported by NATO and the UN.</a:t>
            </a:r>
          </a:p>
          <a:p>
            <a:endParaRPr lang="en-GB" dirty="0" smtClean="0"/>
          </a:p>
          <a:p>
            <a:pPr marL="285750" indent="-285750">
              <a:buFont typeface="Arial" panose="020B0604020202020204" pitchFamily="34" charset="0"/>
              <a:buChar char="•"/>
            </a:pPr>
            <a:r>
              <a:rPr lang="en-GB" dirty="0" smtClean="0"/>
              <a:t>It was hoped that a new democratic state could be set up, however it was not an instant success.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Although a new democratic regime was established, progress was slow.</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Iraq War drew more attention allowing the Taliban to regroup in 2006 and 2007.</a:t>
            </a:r>
          </a:p>
        </p:txBody>
      </p:sp>
      <p:sp>
        <p:nvSpPr>
          <p:cNvPr id="6" name="TextBox 5"/>
          <p:cNvSpPr txBox="1"/>
          <p:nvPr/>
        </p:nvSpPr>
        <p:spPr>
          <a:xfrm>
            <a:off x="165100" y="0"/>
            <a:ext cx="6261100" cy="1569660"/>
          </a:xfrm>
          <a:prstGeom prst="rect">
            <a:avLst/>
          </a:prstGeom>
          <a:noFill/>
        </p:spPr>
        <p:txBody>
          <a:bodyPr wrap="square" rtlCol="0">
            <a:spAutoFit/>
          </a:bodyPr>
          <a:lstStyle/>
          <a:p>
            <a:r>
              <a:rPr lang="en-GB" sz="4800" dirty="0" smtClean="0">
                <a:latin typeface="Franklin Gothic Demi Cond" panose="020B0706030402020204" pitchFamily="34" charset="0"/>
              </a:rPr>
              <a:t>The Invasion of Afghanistan, 2001</a:t>
            </a:r>
            <a:endParaRPr lang="en-GB" sz="4800" dirty="0">
              <a:latin typeface="Franklin Gothic Demi Cond" panose="020B0706030402020204" pitchFamily="34" charset="0"/>
            </a:endParaRPr>
          </a:p>
        </p:txBody>
      </p:sp>
      <p:pic>
        <p:nvPicPr>
          <p:cNvPr id="3" name="Picture 2"/>
          <p:cNvPicPr>
            <a:picLocks noChangeAspect="1"/>
          </p:cNvPicPr>
          <p:nvPr/>
        </p:nvPicPr>
        <p:blipFill>
          <a:blip r:embed="rId2"/>
          <a:stretch>
            <a:fillRect/>
          </a:stretch>
        </p:blipFill>
        <p:spPr>
          <a:xfrm>
            <a:off x="6515100" y="130779"/>
            <a:ext cx="5537200" cy="3114675"/>
          </a:xfrm>
          <a:prstGeom prst="rect">
            <a:avLst/>
          </a:prstGeom>
        </p:spPr>
      </p:pic>
      <p:pic>
        <p:nvPicPr>
          <p:cNvPr id="7" name="Picture 6"/>
          <p:cNvPicPr>
            <a:picLocks noChangeAspect="1"/>
          </p:cNvPicPr>
          <p:nvPr/>
        </p:nvPicPr>
        <p:blipFill>
          <a:blip r:embed="rId3"/>
          <a:stretch>
            <a:fillRect/>
          </a:stretch>
        </p:blipFill>
        <p:spPr>
          <a:xfrm>
            <a:off x="6515100" y="3275244"/>
            <a:ext cx="5537200" cy="3466769"/>
          </a:xfrm>
          <a:prstGeom prst="rect">
            <a:avLst/>
          </a:prstGeom>
        </p:spPr>
      </p:pic>
    </p:spTree>
    <p:extLst>
      <p:ext uri="{BB962C8B-B14F-4D97-AF65-F5344CB8AC3E}">
        <p14:creationId xmlns:p14="http://schemas.microsoft.com/office/powerpoint/2010/main" val="425910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 y="634166"/>
            <a:ext cx="6451600" cy="6186309"/>
          </a:xfrm>
          <a:prstGeom prst="rect">
            <a:avLst/>
          </a:prstGeom>
          <a:solidFill>
            <a:schemeClr val="accent6">
              <a:lumMod val="40000"/>
              <a:lumOff val="60000"/>
            </a:schemeClr>
          </a:solidFill>
        </p:spPr>
        <p:txBody>
          <a:bodyPr wrap="square" rtlCol="0">
            <a:spAutoFit/>
          </a:bodyPr>
          <a:lstStyle/>
          <a:p>
            <a:r>
              <a:rPr lang="en-GB" dirty="0" smtClean="0"/>
              <a:t>The 9/11 attack gave the Bush administration justification for an invasion of Iraq to finally remove Saddam Hussein from power. Since the First Gulf War he had been contained by economic sanctions. Taking out Hussein would make the Bush administration look strong for re-election. </a:t>
            </a:r>
          </a:p>
          <a:p>
            <a:endParaRPr lang="en-GB" dirty="0"/>
          </a:p>
          <a:p>
            <a:r>
              <a:rPr lang="en-GB" dirty="0" smtClean="0"/>
              <a:t>The US feared that Iraq might link up with Al-Qaeda and provide them with a new base for  terrorism (just like Afghanistan did in 2001). They also feared that Hussein’s regime had developed weapons of mass destruction (WMD).</a:t>
            </a:r>
          </a:p>
          <a:p>
            <a:endParaRPr lang="en-GB" dirty="0" smtClean="0"/>
          </a:p>
          <a:p>
            <a:r>
              <a:rPr lang="en-GB" dirty="0" smtClean="0"/>
              <a:t>The UN had forced Hussein to allow weapons inspectors into Iraq in 2002. However by 2003 the US accused of him of not cooperating and there was a debate in the UN over whether or not military forces were legally allowed to take part in these inspections. In February 2003, the IAEA “found no evidence </a:t>
            </a:r>
            <a:r>
              <a:rPr lang="en-GB" dirty="0"/>
              <a:t>or plausible indication of the revival of a nuclear weapons program in </a:t>
            </a:r>
            <a:r>
              <a:rPr lang="en-GB" dirty="0" smtClean="0"/>
              <a:t>Iraq“. </a:t>
            </a:r>
          </a:p>
          <a:p>
            <a:endParaRPr lang="en-GB" dirty="0"/>
          </a:p>
          <a:p>
            <a:r>
              <a:rPr lang="en-GB" dirty="0" smtClean="0"/>
              <a:t>On the 5</a:t>
            </a:r>
            <a:r>
              <a:rPr lang="en-GB" baseline="30000" dirty="0" smtClean="0"/>
              <a:t>th</a:t>
            </a:r>
            <a:r>
              <a:rPr lang="en-GB" dirty="0" smtClean="0"/>
              <a:t> February, Secretary of State Colin Powell appeared before the UN to argue that Iraq was hiding WMD and had ties to Al-Qaeda. In March – an invasion was being planned.</a:t>
            </a:r>
          </a:p>
        </p:txBody>
      </p:sp>
      <p:sp>
        <p:nvSpPr>
          <p:cNvPr id="3" name="TextBox 2"/>
          <p:cNvSpPr txBox="1"/>
          <p:nvPr/>
        </p:nvSpPr>
        <p:spPr>
          <a:xfrm>
            <a:off x="165100" y="49391"/>
            <a:ext cx="7355840" cy="584775"/>
          </a:xfrm>
          <a:prstGeom prst="rect">
            <a:avLst/>
          </a:prstGeom>
          <a:noFill/>
        </p:spPr>
        <p:txBody>
          <a:bodyPr wrap="square" rtlCol="0">
            <a:spAutoFit/>
          </a:bodyPr>
          <a:lstStyle/>
          <a:p>
            <a:r>
              <a:rPr lang="en-GB" sz="3200" dirty="0" smtClean="0"/>
              <a:t>Why did the US invade </a:t>
            </a:r>
            <a:r>
              <a:rPr lang="en-GB" sz="3200" dirty="0" smtClean="0">
                <a:solidFill>
                  <a:srgbClr val="FF0000"/>
                </a:solidFill>
              </a:rPr>
              <a:t>Iraq?</a:t>
            </a:r>
            <a:endParaRPr lang="en-GB" sz="3200" dirty="0"/>
          </a:p>
        </p:txBody>
      </p:sp>
      <p:pic>
        <p:nvPicPr>
          <p:cNvPr id="3074" name="Picture 2" descr="Image result for iraq WM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6875" y="177800"/>
            <a:ext cx="519684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41795" y="3239909"/>
            <a:ext cx="2603500" cy="34671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70390" y="3239909"/>
            <a:ext cx="2619972" cy="3467100"/>
          </a:xfrm>
          <a:prstGeom prst="rect">
            <a:avLst/>
          </a:prstGeom>
        </p:spPr>
      </p:pic>
    </p:spTree>
    <p:extLst>
      <p:ext uri="{BB962C8B-B14F-4D97-AF65-F5344CB8AC3E}">
        <p14:creationId xmlns:p14="http://schemas.microsoft.com/office/powerpoint/2010/main" val="260849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222745" cy="671209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0838" y="139699"/>
            <a:ext cx="2719899" cy="1814513"/>
          </a:xfrm>
          <a:prstGeom prst="rect">
            <a:avLst/>
          </a:prstGeom>
        </p:spPr>
      </p:pic>
      <p:pic>
        <p:nvPicPr>
          <p:cNvPr id="4098" name="Picture 2" descr="Image result for Taliba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61113" y="78678"/>
            <a:ext cx="2362200" cy="16190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osama bin lade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62699" y="1420771"/>
            <a:ext cx="2671343" cy="150263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79400" y="1697770"/>
            <a:ext cx="2057400" cy="19471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223040" y="2409267"/>
            <a:ext cx="2057400" cy="19471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398041" y="1697770"/>
            <a:ext cx="2057400" cy="19471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987185" y="5203018"/>
            <a:ext cx="42926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Officially supported the invasion of Iraq</a:t>
            </a:r>
          </a:p>
          <a:p>
            <a:r>
              <a:rPr lang="en-GB" dirty="0" smtClean="0"/>
              <a:t>Pledged to stop the flow of weapons and explosives heading to Iraq.</a:t>
            </a:r>
          </a:p>
          <a:p>
            <a:r>
              <a:rPr lang="en-GB" dirty="0" smtClean="0"/>
              <a:t>Accused by Americans of supplying  weapons to Iraqi militias (no proof)</a:t>
            </a:r>
            <a:endParaRPr lang="en-GB" dirty="0"/>
          </a:p>
        </p:txBody>
      </p:sp>
      <p:sp>
        <p:nvSpPr>
          <p:cNvPr id="10" name="TextBox 9"/>
          <p:cNvSpPr txBox="1"/>
          <p:nvPr/>
        </p:nvSpPr>
        <p:spPr>
          <a:xfrm>
            <a:off x="7741442" y="5480017"/>
            <a:ext cx="4292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Played a role in supporting the invasion of Afghanistan by supplying resources.</a:t>
            </a:r>
          </a:p>
          <a:p>
            <a:r>
              <a:rPr lang="en-GB" dirty="0" smtClean="0"/>
              <a:t>However, provided a safe haven for radical Islamist movements (e.g. Bin Laden)</a:t>
            </a:r>
            <a:endParaRPr lang="en-GB" dirty="0"/>
          </a:p>
        </p:txBody>
      </p:sp>
      <p:sp>
        <p:nvSpPr>
          <p:cNvPr id="11" name="TextBox 10"/>
          <p:cNvSpPr txBox="1"/>
          <p:nvPr/>
        </p:nvSpPr>
        <p:spPr>
          <a:xfrm>
            <a:off x="5871660" y="53568"/>
            <a:ext cx="305276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Since 1980s had been taken over by Taliban (radical </a:t>
            </a:r>
            <a:r>
              <a:rPr lang="en-GB" dirty="0" err="1" smtClean="0"/>
              <a:t>islam</a:t>
            </a:r>
            <a:r>
              <a:rPr lang="en-GB" dirty="0" smtClean="0"/>
              <a:t>)</a:t>
            </a:r>
          </a:p>
          <a:p>
            <a:r>
              <a:rPr lang="en-GB" dirty="0" smtClean="0"/>
              <a:t>Was the base for the terrorist group Al-Qaeda led by Osama Bin Laden</a:t>
            </a:r>
            <a:endParaRPr lang="en-GB" dirty="0"/>
          </a:p>
        </p:txBody>
      </p:sp>
      <p:cxnSp>
        <p:nvCxnSpPr>
          <p:cNvPr id="9" name="Straight Arrow Connector 8"/>
          <p:cNvCxnSpPr/>
          <p:nvPr/>
        </p:nvCxnSpPr>
        <p:spPr>
          <a:xfrm flipH="1">
            <a:off x="1524000" y="1530896"/>
            <a:ext cx="1155700" cy="8783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124740" y="3549707"/>
            <a:ext cx="856960" cy="16850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0698370" y="4737100"/>
            <a:ext cx="1113475" cy="76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499979" y="3500477"/>
            <a:ext cx="2057400" cy="19471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a:off x="6365216" y="1233681"/>
            <a:ext cx="1559584" cy="9384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759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 y="830642"/>
            <a:ext cx="5989320" cy="5539978"/>
          </a:xfrm>
          <a:prstGeom prst="rect">
            <a:avLst/>
          </a:prstGeom>
          <a:solidFill>
            <a:schemeClr val="accent6">
              <a:lumMod val="40000"/>
              <a:lumOff val="60000"/>
            </a:schemeClr>
          </a:solidFill>
        </p:spPr>
        <p:txBody>
          <a:bodyPr wrap="square" rtlCol="0">
            <a:spAutoFit/>
          </a:bodyPr>
          <a:lstStyle/>
          <a:p>
            <a:r>
              <a:rPr lang="en-GB" dirty="0" smtClean="0"/>
              <a:t>Blair had been brought up politically in the 1980s when Labour lost elections partly because it was seen as “soft” on defence and being anti-US.  Blair was keen to maintain a strong relationship with the United States.</a:t>
            </a:r>
          </a:p>
          <a:p>
            <a:endParaRPr lang="en-GB" dirty="0"/>
          </a:p>
          <a:p>
            <a:r>
              <a:rPr lang="en-GB" dirty="0" smtClean="0"/>
              <a:t>Following 9/11 – Blair had pledged to stand “shoulder to shoulder with out American friends” and to “not rest until this evil is drawn from our world”</a:t>
            </a:r>
          </a:p>
          <a:p>
            <a:endParaRPr lang="en-GB" dirty="0"/>
          </a:p>
          <a:p>
            <a:r>
              <a:rPr lang="en-GB" dirty="0" smtClean="0"/>
              <a:t>In public, Blair was initially very cautious about his responses to military intervention in Iraq, but in private he was 100% supportive. Eight months before the invasion, he wrote a six page memo to President Bush backing </a:t>
            </a:r>
            <a:r>
              <a:rPr lang="en-GB" dirty="0"/>
              <a:t>for war well before UN weapons inspectors had completed their work, saying: “I will be with you, whatever.” </a:t>
            </a:r>
            <a:endParaRPr lang="en-GB" dirty="0" smtClean="0"/>
          </a:p>
          <a:p>
            <a:endParaRPr lang="en-GB" dirty="0"/>
          </a:p>
          <a:p>
            <a:r>
              <a:rPr lang="en-GB" dirty="0"/>
              <a:t>T</a:t>
            </a:r>
            <a:r>
              <a:rPr lang="en-GB" dirty="0" smtClean="0"/>
              <a:t>he </a:t>
            </a:r>
            <a:r>
              <a:rPr lang="en-GB" dirty="0"/>
              <a:t>UK House of </a:t>
            </a:r>
            <a:r>
              <a:rPr lang="en-GB" dirty="0" smtClean="0"/>
              <a:t>Commons held </a:t>
            </a:r>
            <a:r>
              <a:rPr lang="en-GB" dirty="0"/>
              <a:t>a debate on going to war on 18 March 2003 where the government motion was approved 412 to </a:t>
            </a:r>
            <a:r>
              <a:rPr lang="en-GB" dirty="0" smtClean="0"/>
              <a:t>149.</a:t>
            </a:r>
            <a:endParaRPr lang="en-GB" baseline="30000" dirty="0"/>
          </a:p>
        </p:txBody>
      </p:sp>
      <p:sp>
        <p:nvSpPr>
          <p:cNvPr id="3" name="Rectangle 2"/>
          <p:cNvSpPr/>
          <p:nvPr/>
        </p:nvSpPr>
        <p:spPr>
          <a:xfrm>
            <a:off x="251460" y="6488668"/>
            <a:ext cx="4983865" cy="369332"/>
          </a:xfrm>
          <a:prstGeom prst="rect">
            <a:avLst/>
          </a:prstGeom>
        </p:spPr>
        <p:txBody>
          <a:bodyPr wrap="none">
            <a:spAutoFit/>
          </a:bodyPr>
          <a:lstStyle/>
          <a:p>
            <a:r>
              <a:rPr lang="en-GB" dirty="0" smtClean="0">
                <a:hlinkClick r:id="rId2"/>
              </a:rPr>
              <a:t>https://www.youtube.com/watch?v=vHFnP1tu0B8</a:t>
            </a:r>
            <a:r>
              <a:rPr lang="en-GB" dirty="0" smtClean="0"/>
              <a:t> </a:t>
            </a:r>
            <a:endParaRPr lang="en-GB" dirty="0"/>
          </a:p>
        </p:txBody>
      </p:sp>
      <p:sp>
        <p:nvSpPr>
          <p:cNvPr id="4" name="TextBox 3"/>
          <p:cNvSpPr txBox="1"/>
          <p:nvPr/>
        </p:nvSpPr>
        <p:spPr>
          <a:xfrm>
            <a:off x="251460" y="215900"/>
            <a:ext cx="7355840" cy="584775"/>
          </a:xfrm>
          <a:prstGeom prst="rect">
            <a:avLst/>
          </a:prstGeom>
          <a:noFill/>
        </p:spPr>
        <p:txBody>
          <a:bodyPr wrap="square" rtlCol="0">
            <a:spAutoFit/>
          </a:bodyPr>
          <a:lstStyle/>
          <a:p>
            <a:r>
              <a:rPr lang="en-GB" sz="3200" dirty="0" smtClean="0">
                <a:solidFill>
                  <a:srgbClr val="FF0000"/>
                </a:solidFill>
              </a:rPr>
              <a:t>Why</a:t>
            </a:r>
            <a:r>
              <a:rPr lang="en-GB" sz="3200" dirty="0" smtClean="0"/>
              <a:t> did Blair want to invade Iraq?</a:t>
            </a:r>
            <a:endParaRPr lang="en-GB" sz="32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83335" y="130055"/>
            <a:ext cx="5416224" cy="358140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83335" y="3797300"/>
            <a:ext cx="5416224" cy="2908300"/>
          </a:xfrm>
          <a:prstGeom prst="rect">
            <a:avLst/>
          </a:prstGeom>
        </p:spPr>
      </p:pic>
    </p:spTree>
    <p:extLst>
      <p:ext uri="{BB962C8B-B14F-4D97-AF65-F5344CB8AC3E}">
        <p14:creationId xmlns:p14="http://schemas.microsoft.com/office/powerpoint/2010/main" val="1236106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657</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Franklin Gothic Demi Cond</vt:lpstr>
      <vt:lpstr>Office Theme</vt:lpstr>
      <vt:lpstr>PowerPoint Presentation</vt:lpstr>
      <vt:lpstr>PowerPoint Presentation</vt:lpstr>
      <vt:lpstr>PowerPoint Presentation</vt:lpstr>
      <vt:lpstr>PowerPoint Presentation</vt:lpstr>
      <vt:lpstr>PowerPoint Presentation</vt:lpstr>
    </vt:vector>
  </TitlesOfParts>
  <Company>Caldew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cp:revision>
  <dcterms:created xsi:type="dcterms:W3CDTF">2019-04-23T19:22:36Z</dcterms:created>
  <dcterms:modified xsi:type="dcterms:W3CDTF">2019-04-23T19:32:22Z</dcterms:modified>
</cp:coreProperties>
</file>