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78" r:id="rId6"/>
    <p:sldId id="279" r:id="rId7"/>
    <p:sldId id="280" r:id="rId8"/>
    <p:sldId id="283" r:id="rId9"/>
    <p:sldId id="281" r:id="rId10"/>
    <p:sldId id="277" r:id="rId11"/>
    <p:sldId id="286" r:id="rId12"/>
    <p:sldId id="274" r:id="rId13"/>
    <p:sldId id="275" r:id="rId14"/>
    <p:sldId id="282" r:id="rId15"/>
    <p:sldId id="285" r:id="rId16"/>
    <p:sldId id="276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Inflation</a:t>
            </a:r>
            <a:r>
              <a:rPr lang="en-US" sz="3200" baseline="0" dirty="0" smtClean="0"/>
              <a:t> in Britain, 1953 - 1963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3793471128609"/>
          <c:y val="0.13756922859584572"/>
          <c:w val="0.8423602362204724"/>
          <c:h val="0.78663828423362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</c:numCache>
            </c:numRef>
          </c:cat>
          <c:val>
            <c:numRef>
              <c:f>Sheet1!$B$2:$B$13</c:f>
              <c:numCache>
                <c:formatCode>0.00%</c:formatCode>
                <c:ptCount val="12"/>
                <c:pt idx="0">
                  <c:v>3.1E-2</c:v>
                </c:pt>
                <c:pt idx="1">
                  <c:v>1.7999999999999999E-2</c:v>
                </c:pt>
                <c:pt idx="2">
                  <c:v>4.4999999999999998E-2</c:v>
                </c:pt>
                <c:pt idx="3">
                  <c:v>4.9000000000000002E-2</c:v>
                </c:pt>
                <c:pt idx="4">
                  <c:v>3.6999999999999998E-2</c:v>
                </c:pt>
                <c:pt idx="5" formatCode="0%">
                  <c:v>0.03</c:v>
                </c:pt>
                <c:pt idx="6">
                  <c:v>6.0000000000000001E-3</c:v>
                </c:pt>
                <c:pt idx="7" formatCode="0%">
                  <c:v>0.01</c:v>
                </c:pt>
                <c:pt idx="8">
                  <c:v>3.4000000000000002E-2</c:v>
                </c:pt>
                <c:pt idx="9">
                  <c:v>4.2999999999999997E-2</c:v>
                </c:pt>
                <c:pt idx="10" formatCode="0%">
                  <c:v>0.02</c:v>
                </c:pt>
                <c:pt idx="11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A-40FC-A4C1-1B00FC72A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9003952"/>
        <c:axId val="1399004784"/>
      </c:lineChart>
      <c:catAx>
        <c:axId val="13990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004784"/>
        <c:crosses val="autoZero"/>
        <c:auto val="1"/>
        <c:lblAlgn val="ctr"/>
        <c:lblOffset val="100"/>
        <c:noMultiLvlLbl val="0"/>
      </c:catAx>
      <c:valAx>
        <c:axId val="13990047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003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Shares of </a:t>
            </a:r>
            <a:r>
              <a:rPr lang="en-US" dirty="0" smtClean="0"/>
              <a:t>Employment</a:t>
            </a:r>
          </a:p>
          <a:p>
            <a:pPr>
              <a:defRPr/>
            </a:pPr>
            <a:r>
              <a:rPr lang="en-US" dirty="0" smtClean="0"/>
              <a:t>1956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Shares of Employment</c:v>
                </c:pt>
              </c:strCache>
            </c:strRef>
          </c:tx>
          <c:spPr>
            <a:ln w="57150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C2C-422C-8DC5-8EF68E0874A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2C-422C-8DC5-8EF68E0874A1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2C-422C-8DC5-8EF68E0874A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2C2C-422C-8DC5-8EF68E0874A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FA98A8-32A3-44E4-8939-EF38C4EABED6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8E68424F-F0B5-44C8-8F86-40D91F65679C}" type="PERCENTAGE">
                      <a:rPr lang="en-US" baseline="0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2C-422C-8DC5-8EF68E0874A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C2C-422C-8DC5-8EF68E087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Primary</c:v>
                </c:pt>
                <c:pt idx="1">
                  <c:v>Secondary</c:v>
                </c:pt>
                <c:pt idx="2">
                  <c:v>Tertiary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8.8999999999999996E-2</c:v>
                </c:pt>
                <c:pt idx="1">
                  <c:v>0.3856</c:v>
                </c:pt>
                <c:pt idx="2">
                  <c:v>0.53349999999999997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C-422C-8DC5-8EF68E0874A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Shares of </a:t>
            </a:r>
            <a:r>
              <a:rPr lang="en-US" dirty="0" smtClean="0"/>
              <a:t>Employment</a:t>
            </a:r>
          </a:p>
          <a:p>
            <a:pPr>
              <a:defRPr/>
            </a:pPr>
            <a:r>
              <a:rPr lang="en-US" dirty="0" smtClean="0"/>
              <a:t>1963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Shares of Employment</c:v>
                </c:pt>
              </c:strCache>
            </c:strRef>
          </c:tx>
          <c:spPr>
            <a:ln w="57150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09-4BD4-8062-85C59A7859D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09-4BD4-8062-85C59A7859D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09-4BD4-8062-85C59A7859D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809-4BD4-8062-85C59A7859D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809-4BD4-8062-85C59A7859D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576031-E9C6-40A2-B6FA-84B3B2673502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B08A07C7-EC71-4C41-B716-4731C5FC86BB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09-4BD4-8062-85C59A7859D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Primary</c:v>
                </c:pt>
                <c:pt idx="1">
                  <c:v>Secondary</c:v>
                </c:pt>
                <c:pt idx="2">
                  <c:v>Tertiary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6.0999999999999999E-2</c:v>
                </c:pt>
                <c:pt idx="1">
                  <c:v>0.39400000000000002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09-4BD4-8062-85C59A7859D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5D8E6-2C04-465D-809B-6FCA67E51F8B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ED9E89-9AE5-4E04-BC20-3D2C92E6E399}">
      <dgm:prSet phldrT="[Text]"/>
      <dgm:spPr/>
      <dgm:t>
        <a:bodyPr/>
        <a:lstStyle/>
        <a:p>
          <a:r>
            <a:rPr lang="en-US" dirty="0" smtClean="0"/>
            <a:t>More goods are bought, causing businesses to make more money</a:t>
          </a:r>
          <a:endParaRPr lang="en-US" dirty="0"/>
        </a:p>
      </dgm:t>
    </dgm:pt>
    <dgm:pt modelId="{D2B21C43-380F-4A9E-90B3-7C5E7CDA2BB0}" type="parTrans" cxnId="{B36526C3-0113-4873-90FB-11F72F2D061F}">
      <dgm:prSet/>
      <dgm:spPr/>
      <dgm:t>
        <a:bodyPr/>
        <a:lstStyle/>
        <a:p>
          <a:endParaRPr lang="en-US"/>
        </a:p>
      </dgm:t>
    </dgm:pt>
    <dgm:pt modelId="{995CAF4B-26B9-4220-9E62-9DEEC8F6C09A}" type="sibTrans" cxnId="{B36526C3-0113-4873-90FB-11F72F2D061F}">
      <dgm:prSet/>
      <dgm:spPr/>
      <dgm:t>
        <a:bodyPr/>
        <a:lstStyle/>
        <a:p>
          <a:endParaRPr lang="en-US"/>
        </a:p>
      </dgm:t>
    </dgm:pt>
    <dgm:pt modelId="{4B765E18-1DBA-4AD0-ACA2-B63BBA3351E6}">
      <dgm:prSet phldrT="[Text]"/>
      <dgm:spPr/>
      <dgm:t>
        <a:bodyPr/>
        <a:lstStyle/>
        <a:p>
          <a:r>
            <a:rPr lang="en-US" dirty="0" smtClean="0"/>
            <a:t>More jobs and higher wages</a:t>
          </a:r>
          <a:endParaRPr lang="en-US" dirty="0"/>
        </a:p>
      </dgm:t>
    </dgm:pt>
    <dgm:pt modelId="{E04E9713-E8BC-4D3E-B70B-711B333356CB}" type="parTrans" cxnId="{C0B677A9-BE91-4AE3-B55D-9903A1BE667F}">
      <dgm:prSet/>
      <dgm:spPr/>
      <dgm:t>
        <a:bodyPr/>
        <a:lstStyle/>
        <a:p>
          <a:endParaRPr lang="en-US"/>
        </a:p>
      </dgm:t>
    </dgm:pt>
    <dgm:pt modelId="{CA69010A-6D66-417C-BDEE-035B29CE62F2}" type="sibTrans" cxnId="{C0B677A9-BE91-4AE3-B55D-9903A1BE667F}">
      <dgm:prSet/>
      <dgm:spPr/>
      <dgm:t>
        <a:bodyPr/>
        <a:lstStyle/>
        <a:p>
          <a:endParaRPr lang="en-US"/>
        </a:p>
      </dgm:t>
    </dgm:pt>
    <dgm:pt modelId="{79E2749C-7E13-45DF-846D-9FBFBBF3C18A}">
      <dgm:prSet phldrT="[Text]"/>
      <dgm:spPr/>
      <dgm:t>
        <a:bodyPr/>
        <a:lstStyle/>
        <a:p>
          <a:r>
            <a:rPr lang="en-US" dirty="0" smtClean="0"/>
            <a:t>People feel they have more money to spend</a:t>
          </a:r>
          <a:endParaRPr lang="en-US" dirty="0"/>
        </a:p>
      </dgm:t>
    </dgm:pt>
    <dgm:pt modelId="{41B47ACB-23DA-41DA-B5D4-4A465A387A8D}" type="parTrans" cxnId="{E6F1861C-C1FC-40C6-A9EA-1B2DB18AAB22}">
      <dgm:prSet/>
      <dgm:spPr/>
      <dgm:t>
        <a:bodyPr/>
        <a:lstStyle/>
        <a:p>
          <a:endParaRPr lang="en-US"/>
        </a:p>
      </dgm:t>
    </dgm:pt>
    <dgm:pt modelId="{D70F35B0-3707-4DB6-970C-5A225135DF87}" type="sibTrans" cxnId="{E6F1861C-C1FC-40C6-A9EA-1B2DB18AAB22}">
      <dgm:prSet/>
      <dgm:spPr/>
      <dgm:t>
        <a:bodyPr/>
        <a:lstStyle/>
        <a:p>
          <a:endParaRPr lang="en-US"/>
        </a:p>
      </dgm:t>
    </dgm:pt>
    <dgm:pt modelId="{B7350443-628C-4AD5-8054-72508D7BFBE8}" type="pres">
      <dgm:prSet presAssocID="{2545D8E6-2C04-465D-809B-6FCA67E51F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BA0B6-D0C5-4048-8D1C-B7126A176A07}" type="pres">
      <dgm:prSet presAssocID="{2545D8E6-2C04-465D-809B-6FCA67E51F8B}" presName="wedge1" presStyleLbl="node1" presStyleIdx="0" presStyleCnt="3"/>
      <dgm:spPr/>
      <dgm:t>
        <a:bodyPr/>
        <a:lstStyle/>
        <a:p>
          <a:endParaRPr lang="en-US"/>
        </a:p>
      </dgm:t>
    </dgm:pt>
    <dgm:pt modelId="{9AB31D3E-E39C-4C3A-80FD-883D75F37BD2}" type="pres">
      <dgm:prSet presAssocID="{2545D8E6-2C04-465D-809B-6FCA67E51F8B}" presName="dummy1a" presStyleCnt="0"/>
      <dgm:spPr/>
    </dgm:pt>
    <dgm:pt modelId="{3EDB64EA-510A-4DA7-B8FD-8BD9F103EBE7}" type="pres">
      <dgm:prSet presAssocID="{2545D8E6-2C04-465D-809B-6FCA67E51F8B}" presName="dummy1b" presStyleCnt="0"/>
      <dgm:spPr/>
    </dgm:pt>
    <dgm:pt modelId="{D98B3CA2-9EC2-4BEA-9C68-36943515B91C}" type="pres">
      <dgm:prSet presAssocID="{2545D8E6-2C04-465D-809B-6FCA67E51F8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9F4C-42E7-405D-B9E6-C23D24A9504F}" type="pres">
      <dgm:prSet presAssocID="{2545D8E6-2C04-465D-809B-6FCA67E51F8B}" presName="wedge2" presStyleLbl="node1" presStyleIdx="1" presStyleCnt="3"/>
      <dgm:spPr/>
      <dgm:t>
        <a:bodyPr/>
        <a:lstStyle/>
        <a:p>
          <a:endParaRPr lang="en-US"/>
        </a:p>
      </dgm:t>
    </dgm:pt>
    <dgm:pt modelId="{AEE81670-93F5-4B5E-8883-CDC8D03811F0}" type="pres">
      <dgm:prSet presAssocID="{2545D8E6-2C04-465D-809B-6FCA67E51F8B}" presName="dummy2a" presStyleCnt="0"/>
      <dgm:spPr/>
    </dgm:pt>
    <dgm:pt modelId="{7322AF99-D051-4A25-AF4E-7E6A54408FAE}" type="pres">
      <dgm:prSet presAssocID="{2545D8E6-2C04-465D-809B-6FCA67E51F8B}" presName="dummy2b" presStyleCnt="0"/>
      <dgm:spPr/>
    </dgm:pt>
    <dgm:pt modelId="{50980E36-C74E-42A5-81FD-CDE93BF704AB}" type="pres">
      <dgm:prSet presAssocID="{2545D8E6-2C04-465D-809B-6FCA67E51F8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99A32-FF82-4F72-8DAC-E404423B2034}" type="pres">
      <dgm:prSet presAssocID="{2545D8E6-2C04-465D-809B-6FCA67E51F8B}" presName="wedge3" presStyleLbl="node1" presStyleIdx="2" presStyleCnt="3"/>
      <dgm:spPr/>
      <dgm:t>
        <a:bodyPr/>
        <a:lstStyle/>
        <a:p>
          <a:endParaRPr lang="en-US"/>
        </a:p>
      </dgm:t>
    </dgm:pt>
    <dgm:pt modelId="{E7279737-9CC2-4261-8077-4F41E5605D45}" type="pres">
      <dgm:prSet presAssocID="{2545D8E6-2C04-465D-809B-6FCA67E51F8B}" presName="dummy3a" presStyleCnt="0"/>
      <dgm:spPr/>
    </dgm:pt>
    <dgm:pt modelId="{07CC8D1F-E00B-409C-A005-EF7F4E897036}" type="pres">
      <dgm:prSet presAssocID="{2545D8E6-2C04-465D-809B-6FCA67E51F8B}" presName="dummy3b" presStyleCnt="0"/>
      <dgm:spPr/>
    </dgm:pt>
    <dgm:pt modelId="{A71DAF23-C901-4F31-A639-5BBF16C1F91F}" type="pres">
      <dgm:prSet presAssocID="{2545D8E6-2C04-465D-809B-6FCA67E51F8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AFDA-538A-4193-901A-316F1F26EAE2}" type="pres">
      <dgm:prSet presAssocID="{995CAF4B-26B9-4220-9E62-9DEEC8F6C09A}" presName="arrowWedge1" presStyleLbl="fgSibTrans2D1" presStyleIdx="0" presStyleCnt="3"/>
      <dgm:spPr/>
    </dgm:pt>
    <dgm:pt modelId="{401AA709-8667-4B6F-B3CB-EA22D1EA4292}" type="pres">
      <dgm:prSet presAssocID="{CA69010A-6D66-417C-BDEE-035B29CE62F2}" presName="arrowWedge2" presStyleLbl="fgSibTrans2D1" presStyleIdx="1" presStyleCnt="3"/>
      <dgm:spPr/>
    </dgm:pt>
    <dgm:pt modelId="{58808614-D8D6-459E-A267-2DDB3EB9376E}" type="pres">
      <dgm:prSet presAssocID="{D70F35B0-3707-4DB6-970C-5A225135DF87}" presName="arrowWedge3" presStyleLbl="fgSibTrans2D1" presStyleIdx="2" presStyleCnt="3"/>
      <dgm:spPr/>
    </dgm:pt>
  </dgm:ptLst>
  <dgm:cxnLst>
    <dgm:cxn modelId="{E6F1861C-C1FC-40C6-A9EA-1B2DB18AAB22}" srcId="{2545D8E6-2C04-465D-809B-6FCA67E51F8B}" destId="{79E2749C-7E13-45DF-846D-9FBFBBF3C18A}" srcOrd="2" destOrd="0" parTransId="{41B47ACB-23DA-41DA-B5D4-4A465A387A8D}" sibTransId="{D70F35B0-3707-4DB6-970C-5A225135DF87}"/>
    <dgm:cxn modelId="{9490B36D-4B67-4E17-A198-03FEE8538297}" type="presOf" srcId="{2545D8E6-2C04-465D-809B-6FCA67E51F8B}" destId="{B7350443-628C-4AD5-8054-72508D7BFBE8}" srcOrd="0" destOrd="0" presId="urn:microsoft.com/office/officeart/2005/8/layout/cycle8"/>
    <dgm:cxn modelId="{558E3202-8A6F-47EF-AF3E-327EC2737A69}" type="presOf" srcId="{79E2749C-7E13-45DF-846D-9FBFBBF3C18A}" destId="{A71DAF23-C901-4F31-A639-5BBF16C1F91F}" srcOrd="1" destOrd="0" presId="urn:microsoft.com/office/officeart/2005/8/layout/cycle8"/>
    <dgm:cxn modelId="{B570C8F9-2837-4447-A45C-EC28CE5D4A04}" type="presOf" srcId="{05ED9E89-9AE5-4E04-BC20-3D2C92E6E399}" destId="{005BA0B6-D0C5-4048-8D1C-B7126A176A07}" srcOrd="0" destOrd="0" presId="urn:microsoft.com/office/officeart/2005/8/layout/cycle8"/>
    <dgm:cxn modelId="{58BA0F83-CAA9-4FDD-9A52-AE06255DF9CD}" type="presOf" srcId="{4B765E18-1DBA-4AD0-ACA2-B63BBA3351E6}" destId="{5D899F4C-42E7-405D-B9E6-C23D24A9504F}" srcOrd="0" destOrd="0" presId="urn:microsoft.com/office/officeart/2005/8/layout/cycle8"/>
    <dgm:cxn modelId="{DDC9D5D1-449A-439F-B6AE-676855F45B22}" type="presOf" srcId="{4B765E18-1DBA-4AD0-ACA2-B63BBA3351E6}" destId="{50980E36-C74E-42A5-81FD-CDE93BF704AB}" srcOrd="1" destOrd="0" presId="urn:microsoft.com/office/officeart/2005/8/layout/cycle8"/>
    <dgm:cxn modelId="{C0B677A9-BE91-4AE3-B55D-9903A1BE667F}" srcId="{2545D8E6-2C04-465D-809B-6FCA67E51F8B}" destId="{4B765E18-1DBA-4AD0-ACA2-B63BBA3351E6}" srcOrd="1" destOrd="0" parTransId="{E04E9713-E8BC-4D3E-B70B-711B333356CB}" sibTransId="{CA69010A-6D66-417C-BDEE-035B29CE62F2}"/>
    <dgm:cxn modelId="{91A78997-B465-46CD-86A4-6171C29ADCBD}" type="presOf" srcId="{05ED9E89-9AE5-4E04-BC20-3D2C92E6E399}" destId="{D98B3CA2-9EC2-4BEA-9C68-36943515B91C}" srcOrd="1" destOrd="0" presId="urn:microsoft.com/office/officeart/2005/8/layout/cycle8"/>
    <dgm:cxn modelId="{B36526C3-0113-4873-90FB-11F72F2D061F}" srcId="{2545D8E6-2C04-465D-809B-6FCA67E51F8B}" destId="{05ED9E89-9AE5-4E04-BC20-3D2C92E6E399}" srcOrd="0" destOrd="0" parTransId="{D2B21C43-380F-4A9E-90B3-7C5E7CDA2BB0}" sibTransId="{995CAF4B-26B9-4220-9E62-9DEEC8F6C09A}"/>
    <dgm:cxn modelId="{27D8415B-593F-4EA9-891B-F86C441208B5}" type="presOf" srcId="{79E2749C-7E13-45DF-846D-9FBFBBF3C18A}" destId="{C0699A32-FF82-4F72-8DAC-E404423B2034}" srcOrd="0" destOrd="0" presId="urn:microsoft.com/office/officeart/2005/8/layout/cycle8"/>
    <dgm:cxn modelId="{5F291616-89FC-4F5D-BC5F-5FCF9967F4B2}" type="presParOf" srcId="{B7350443-628C-4AD5-8054-72508D7BFBE8}" destId="{005BA0B6-D0C5-4048-8D1C-B7126A176A07}" srcOrd="0" destOrd="0" presId="urn:microsoft.com/office/officeart/2005/8/layout/cycle8"/>
    <dgm:cxn modelId="{6A0D1608-9320-4980-9E14-A81CCEDF328D}" type="presParOf" srcId="{B7350443-628C-4AD5-8054-72508D7BFBE8}" destId="{9AB31D3E-E39C-4C3A-80FD-883D75F37BD2}" srcOrd="1" destOrd="0" presId="urn:microsoft.com/office/officeart/2005/8/layout/cycle8"/>
    <dgm:cxn modelId="{96304060-1AB6-49DA-A922-3F34D700BBF5}" type="presParOf" srcId="{B7350443-628C-4AD5-8054-72508D7BFBE8}" destId="{3EDB64EA-510A-4DA7-B8FD-8BD9F103EBE7}" srcOrd="2" destOrd="0" presId="urn:microsoft.com/office/officeart/2005/8/layout/cycle8"/>
    <dgm:cxn modelId="{DE8CE5C5-6C9F-483C-BE97-472FFB90768C}" type="presParOf" srcId="{B7350443-628C-4AD5-8054-72508D7BFBE8}" destId="{D98B3CA2-9EC2-4BEA-9C68-36943515B91C}" srcOrd="3" destOrd="0" presId="urn:microsoft.com/office/officeart/2005/8/layout/cycle8"/>
    <dgm:cxn modelId="{625A5EA4-60AF-4974-80F9-8BDCD7E40D47}" type="presParOf" srcId="{B7350443-628C-4AD5-8054-72508D7BFBE8}" destId="{5D899F4C-42E7-405D-B9E6-C23D24A9504F}" srcOrd="4" destOrd="0" presId="urn:microsoft.com/office/officeart/2005/8/layout/cycle8"/>
    <dgm:cxn modelId="{BC40E6BC-EC7B-4FFE-94A9-7440BB6FA41B}" type="presParOf" srcId="{B7350443-628C-4AD5-8054-72508D7BFBE8}" destId="{AEE81670-93F5-4B5E-8883-CDC8D03811F0}" srcOrd="5" destOrd="0" presId="urn:microsoft.com/office/officeart/2005/8/layout/cycle8"/>
    <dgm:cxn modelId="{9260349F-2FA3-4341-8548-F6AAD0F4C8EC}" type="presParOf" srcId="{B7350443-628C-4AD5-8054-72508D7BFBE8}" destId="{7322AF99-D051-4A25-AF4E-7E6A54408FAE}" srcOrd="6" destOrd="0" presId="urn:microsoft.com/office/officeart/2005/8/layout/cycle8"/>
    <dgm:cxn modelId="{9707D0D4-D915-4EAF-891A-26D3431FC4C3}" type="presParOf" srcId="{B7350443-628C-4AD5-8054-72508D7BFBE8}" destId="{50980E36-C74E-42A5-81FD-CDE93BF704AB}" srcOrd="7" destOrd="0" presId="urn:microsoft.com/office/officeart/2005/8/layout/cycle8"/>
    <dgm:cxn modelId="{A7239BE5-5FE2-449E-B91A-DC7158D909D8}" type="presParOf" srcId="{B7350443-628C-4AD5-8054-72508D7BFBE8}" destId="{C0699A32-FF82-4F72-8DAC-E404423B2034}" srcOrd="8" destOrd="0" presId="urn:microsoft.com/office/officeart/2005/8/layout/cycle8"/>
    <dgm:cxn modelId="{D3EBB8B3-75CA-4538-8C7B-281248FACB43}" type="presParOf" srcId="{B7350443-628C-4AD5-8054-72508D7BFBE8}" destId="{E7279737-9CC2-4261-8077-4F41E5605D45}" srcOrd="9" destOrd="0" presId="urn:microsoft.com/office/officeart/2005/8/layout/cycle8"/>
    <dgm:cxn modelId="{C246E5E2-6190-4617-AAB1-8C6475BABAD1}" type="presParOf" srcId="{B7350443-628C-4AD5-8054-72508D7BFBE8}" destId="{07CC8D1F-E00B-409C-A005-EF7F4E897036}" srcOrd="10" destOrd="0" presId="urn:microsoft.com/office/officeart/2005/8/layout/cycle8"/>
    <dgm:cxn modelId="{F4CA7419-7FD1-4888-B1B5-9C916466D5DD}" type="presParOf" srcId="{B7350443-628C-4AD5-8054-72508D7BFBE8}" destId="{A71DAF23-C901-4F31-A639-5BBF16C1F91F}" srcOrd="11" destOrd="0" presId="urn:microsoft.com/office/officeart/2005/8/layout/cycle8"/>
    <dgm:cxn modelId="{44E14C4C-88D2-4831-8870-0BB343138BE8}" type="presParOf" srcId="{B7350443-628C-4AD5-8054-72508D7BFBE8}" destId="{CA87AFDA-538A-4193-901A-316F1F26EAE2}" srcOrd="12" destOrd="0" presId="urn:microsoft.com/office/officeart/2005/8/layout/cycle8"/>
    <dgm:cxn modelId="{B8987096-451E-4D01-87D9-6D531D24B85A}" type="presParOf" srcId="{B7350443-628C-4AD5-8054-72508D7BFBE8}" destId="{401AA709-8667-4B6F-B3CB-EA22D1EA4292}" srcOrd="13" destOrd="0" presId="urn:microsoft.com/office/officeart/2005/8/layout/cycle8"/>
    <dgm:cxn modelId="{881FD7C5-8BA0-44C6-AB68-0E2820616604}" type="presParOf" srcId="{B7350443-628C-4AD5-8054-72508D7BFBE8}" destId="{58808614-D8D6-459E-A267-2DDB3EB9376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90007-F87C-477F-9230-535F62A8A548}" type="doc">
      <dgm:prSet loTypeId="urn:microsoft.com/office/officeart/2005/8/layout/hProcess10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D8EABC-F0CD-4DBB-9C52-3609E104CCB3}">
      <dgm:prSet phldrT="[Text]"/>
      <dgm:spPr/>
      <dgm:t>
        <a:bodyPr/>
        <a:lstStyle/>
        <a:p>
          <a:r>
            <a:rPr lang="en-GB" b="1" u="none" dirty="0" smtClean="0"/>
            <a:t>Derick Heathcoat-Amory</a:t>
          </a:r>
        </a:p>
        <a:p>
          <a:r>
            <a:rPr lang="en-GB" b="1" u="sng" dirty="0" smtClean="0"/>
            <a:t>1958-1960</a:t>
          </a:r>
          <a:endParaRPr lang="en-US" dirty="0"/>
        </a:p>
      </dgm:t>
    </dgm:pt>
    <dgm:pt modelId="{DC7B16D6-A1E4-47D9-B994-A0F23FF855B4}" type="parTrans" cxnId="{D24CE433-5F40-4082-8D50-FB1747301571}">
      <dgm:prSet/>
      <dgm:spPr/>
      <dgm:t>
        <a:bodyPr/>
        <a:lstStyle/>
        <a:p>
          <a:endParaRPr lang="en-US"/>
        </a:p>
      </dgm:t>
    </dgm:pt>
    <dgm:pt modelId="{11B65AA6-69CA-47A7-BB45-EBF6B5C52537}" type="sibTrans" cxnId="{D24CE433-5F40-4082-8D50-FB1747301571}">
      <dgm:prSet/>
      <dgm:spPr/>
      <dgm:t>
        <a:bodyPr/>
        <a:lstStyle/>
        <a:p>
          <a:endParaRPr lang="en-US"/>
        </a:p>
      </dgm:t>
    </dgm:pt>
    <dgm:pt modelId="{3725030C-DE1A-478F-9E4B-DEF76C2911C0}">
      <dgm:prSet phldrT="[Text]"/>
      <dgm:spPr/>
      <dgm:t>
        <a:bodyPr/>
        <a:lstStyle/>
        <a:p>
          <a:r>
            <a:rPr lang="en-GB" b="1" u="none" dirty="0" smtClean="0"/>
            <a:t>Selwyn Lloyd, </a:t>
          </a:r>
          <a:r>
            <a:rPr lang="en-GB" b="1" u="sng" dirty="0" smtClean="0"/>
            <a:t>1960-1962</a:t>
          </a:r>
          <a:endParaRPr lang="en-US" dirty="0"/>
        </a:p>
      </dgm:t>
    </dgm:pt>
    <dgm:pt modelId="{0B87F490-484F-4609-A6C7-DA3A9A5211E1}" type="parTrans" cxnId="{6F15DB6F-4432-4171-BE35-9AFE8FA0F677}">
      <dgm:prSet/>
      <dgm:spPr/>
      <dgm:t>
        <a:bodyPr/>
        <a:lstStyle/>
        <a:p>
          <a:endParaRPr lang="en-US"/>
        </a:p>
      </dgm:t>
    </dgm:pt>
    <dgm:pt modelId="{FDDAC0ED-991B-40D8-ABCD-2BC05CB2A94F}" type="sibTrans" cxnId="{6F15DB6F-4432-4171-BE35-9AFE8FA0F677}">
      <dgm:prSet/>
      <dgm:spPr/>
      <dgm:t>
        <a:bodyPr/>
        <a:lstStyle/>
        <a:p>
          <a:endParaRPr lang="en-US"/>
        </a:p>
      </dgm:t>
    </dgm:pt>
    <dgm:pt modelId="{155EF693-99B0-43DC-9941-442C77B49519}">
      <dgm:prSet phldrT="[Text]"/>
      <dgm:spPr/>
      <dgm:t>
        <a:bodyPr/>
        <a:lstStyle/>
        <a:p>
          <a:r>
            <a:rPr lang="en-GB" b="1" u="none" dirty="0" smtClean="0"/>
            <a:t>Reginald Maudling, </a:t>
          </a:r>
          <a:r>
            <a:rPr lang="en-GB" b="1" u="sng" dirty="0" smtClean="0"/>
            <a:t>1962-1964</a:t>
          </a:r>
          <a:endParaRPr lang="en-US" dirty="0"/>
        </a:p>
      </dgm:t>
    </dgm:pt>
    <dgm:pt modelId="{5C311A60-549F-4D5E-ADED-AB7BAAA74DDE}" type="parTrans" cxnId="{D0E1AE46-6416-4255-8551-16550E3B93CC}">
      <dgm:prSet/>
      <dgm:spPr/>
      <dgm:t>
        <a:bodyPr/>
        <a:lstStyle/>
        <a:p>
          <a:endParaRPr lang="en-US"/>
        </a:p>
      </dgm:t>
    </dgm:pt>
    <dgm:pt modelId="{6EDD0EFA-8C09-4429-9CBE-14A5AB76091C}" type="sibTrans" cxnId="{D0E1AE46-6416-4255-8551-16550E3B93CC}">
      <dgm:prSet/>
      <dgm:spPr/>
      <dgm:t>
        <a:bodyPr/>
        <a:lstStyle/>
        <a:p>
          <a:endParaRPr lang="en-US"/>
        </a:p>
      </dgm:t>
    </dgm:pt>
    <dgm:pt modelId="{917E5DC6-0BFA-4AB5-BB98-C51C4553CA3C}" type="pres">
      <dgm:prSet presAssocID="{3F190007-F87C-477F-9230-535F62A8A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6A7A4-AE85-4788-A31E-6D823F3ADD71}" type="pres">
      <dgm:prSet presAssocID="{ACD8EABC-F0CD-4DBB-9C52-3609E104CCB3}" presName="composite" presStyleCnt="0"/>
      <dgm:spPr/>
    </dgm:pt>
    <dgm:pt modelId="{C43DDE69-C581-4433-85AE-064EEC64EDE0}" type="pres">
      <dgm:prSet presAssocID="{ACD8EABC-F0CD-4DBB-9C52-3609E104CCB3}" presName="imagSh" presStyleLbl="bgImgPlace1" presStyleIdx="0" presStyleCnt="3" custLinFactNeighborX="-1524" custLinFactNeighborY="-22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69BED0B0-6A6E-48CD-A6BC-C3B1503BD934}" type="pres">
      <dgm:prSet presAssocID="{ACD8EABC-F0CD-4DBB-9C52-3609E104CCB3}" presName="txNode" presStyleLbl="node1" presStyleIdx="0" presStyleCnt="3" custLinFactNeighborY="-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A3671-2613-46EA-966A-62A24006A99C}" type="pres">
      <dgm:prSet presAssocID="{11B65AA6-69CA-47A7-BB45-EBF6B5C5253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8DF8CE-112D-48D9-8337-4EA15B09FB74}" type="pres">
      <dgm:prSet presAssocID="{11B65AA6-69CA-47A7-BB45-EBF6B5C52537}" presName="connTx" presStyleLbl="sibTrans2D1" presStyleIdx="0" presStyleCnt="2"/>
      <dgm:spPr/>
      <dgm:t>
        <a:bodyPr/>
        <a:lstStyle/>
        <a:p>
          <a:endParaRPr lang="en-US"/>
        </a:p>
      </dgm:t>
    </dgm:pt>
    <dgm:pt modelId="{8C818660-CFE5-4673-A9EF-4D11E52350CB}" type="pres">
      <dgm:prSet presAssocID="{3725030C-DE1A-478F-9E4B-DEF76C2911C0}" presName="composite" presStyleCnt="0"/>
      <dgm:spPr/>
    </dgm:pt>
    <dgm:pt modelId="{02F37F98-D3ED-476E-BAE7-589A6CD4CBD3}" type="pres">
      <dgm:prSet presAssocID="{3725030C-DE1A-478F-9E4B-DEF76C2911C0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CBD70C37-255E-4DD4-8447-0710B904D152}" type="pres">
      <dgm:prSet presAssocID="{3725030C-DE1A-478F-9E4B-DEF76C2911C0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1EE99-AB75-4AE8-A8F3-1DF8693F38C7}" type="pres">
      <dgm:prSet presAssocID="{FDDAC0ED-991B-40D8-ABCD-2BC05CB2A94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E74F8ED-B503-4A0F-AD13-381A42D1CAC2}" type="pres">
      <dgm:prSet presAssocID="{FDDAC0ED-991B-40D8-ABCD-2BC05CB2A94F}" presName="connTx" presStyleLbl="sibTrans2D1" presStyleIdx="1" presStyleCnt="2"/>
      <dgm:spPr/>
      <dgm:t>
        <a:bodyPr/>
        <a:lstStyle/>
        <a:p>
          <a:endParaRPr lang="en-US"/>
        </a:p>
      </dgm:t>
    </dgm:pt>
    <dgm:pt modelId="{D4B3B6BC-95AF-492D-93D8-BD6979553D27}" type="pres">
      <dgm:prSet presAssocID="{155EF693-99B0-43DC-9941-442C77B49519}" presName="composite" presStyleCnt="0"/>
      <dgm:spPr/>
    </dgm:pt>
    <dgm:pt modelId="{250053DD-B71D-4000-8D8E-DADACEFB8390}" type="pres">
      <dgm:prSet presAssocID="{155EF693-99B0-43DC-9941-442C77B49519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915202CF-2775-44F4-8B83-E56F1340ADFB}" type="pres">
      <dgm:prSet presAssocID="{155EF693-99B0-43DC-9941-442C77B49519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51931-4E31-49B9-88F9-D0C3EC3D2B4E}" type="presOf" srcId="{3F190007-F87C-477F-9230-535F62A8A548}" destId="{917E5DC6-0BFA-4AB5-BB98-C51C4553CA3C}" srcOrd="0" destOrd="0" presId="urn:microsoft.com/office/officeart/2005/8/layout/hProcess10"/>
    <dgm:cxn modelId="{B74510EB-0616-441A-8EB4-5FFE0B9655B0}" type="presOf" srcId="{155EF693-99B0-43DC-9941-442C77B49519}" destId="{915202CF-2775-44F4-8B83-E56F1340ADFB}" srcOrd="0" destOrd="0" presId="urn:microsoft.com/office/officeart/2005/8/layout/hProcess10"/>
    <dgm:cxn modelId="{E4157E40-0425-4A19-93E6-8CEA3863764C}" type="presOf" srcId="{3725030C-DE1A-478F-9E4B-DEF76C2911C0}" destId="{CBD70C37-255E-4DD4-8447-0710B904D152}" srcOrd="0" destOrd="0" presId="urn:microsoft.com/office/officeart/2005/8/layout/hProcess10"/>
    <dgm:cxn modelId="{D73436D3-A7B6-47C9-A0FE-A2F917F39A4F}" type="presOf" srcId="{FDDAC0ED-991B-40D8-ABCD-2BC05CB2A94F}" destId="{CE74F8ED-B503-4A0F-AD13-381A42D1CAC2}" srcOrd="1" destOrd="0" presId="urn:microsoft.com/office/officeart/2005/8/layout/hProcess10"/>
    <dgm:cxn modelId="{7F53B879-CCCF-4BF1-9659-C5861AD040C1}" type="presOf" srcId="{FDDAC0ED-991B-40D8-ABCD-2BC05CB2A94F}" destId="{A8F1EE99-AB75-4AE8-A8F3-1DF8693F38C7}" srcOrd="0" destOrd="0" presId="urn:microsoft.com/office/officeart/2005/8/layout/hProcess10"/>
    <dgm:cxn modelId="{D24CE433-5F40-4082-8D50-FB1747301571}" srcId="{3F190007-F87C-477F-9230-535F62A8A548}" destId="{ACD8EABC-F0CD-4DBB-9C52-3609E104CCB3}" srcOrd="0" destOrd="0" parTransId="{DC7B16D6-A1E4-47D9-B994-A0F23FF855B4}" sibTransId="{11B65AA6-69CA-47A7-BB45-EBF6B5C52537}"/>
    <dgm:cxn modelId="{6F15DB6F-4432-4171-BE35-9AFE8FA0F677}" srcId="{3F190007-F87C-477F-9230-535F62A8A548}" destId="{3725030C-DE1A-478F-9E4B-DEF76C2911C0}" srcOrd="1" destOrd="0" parTransId="{0B87F490-484F-4609-A6C7-DA3A9A5211E1}" sibTransId="{FDDAC0ED-991B-40D8-ABCD-2BC05CB2A94F}"/>
    <dgm:cxn modelId="{D0E1AE46-6416-4255-8551-16550E3B93CC}" srcId="{3F190007-F87C-477F-9230-535F62A8A548}" destId="{155EF693-99B0-43DC-9941-442C77B49519}" srcOrd="2" destOrd="0" parTransId="{5C311A60-549F-4D5E-ADED-AB7BAAA74DDE}" sibTransId="{6EDD0EFA-8C09-4429-9CBE-14A5AB76091C}"/>
    <dgm:cxn modelId="{0D9498ED-680A-4DA3-87F7-DA3871F579B9}" type="presOf" srcId="{11B65AA6-69CA-47A7-BB45-EBF6B5C52537}" destId="{DC7A3671-2613-46EA-966A-62A24006A99C}" srcOrd="0" destOrd="0" presId="urn:microsoft.com/office/officeart/2005/8/layout/hProcess10"/>
    <dgm:cxn modelId="{13ABBB06-BA8D-4996-8678-DAE881C8764C}" type="presOf" srcId="{11B65AA6-69CA-47A7-BB45-EBF6B5C52537}" destId="{288DF8CE-112D-48D9-8337-4EA15B09FB74}" srcOrd="1" destOrd="0" presId="urn:microsoft.com/office/officeart/2005/8/layout/hProcess10"/>
    <dgm:cxn modelId="{C7EE3B18-749D-4D1C-A119-7EF1EDF9E1F9}" type="presOf" srcId="{ACD8EABC-F0CD-4DBB-9C52-3609E104CCB3}" destId="{69BED0B0-6A6E-48CD-A6BC-C3B1503BD934}" srcOrd="0" destOrd="0" presId="urn:microsoft.com/office/officeart/2005/8/layout/hProcess10"/>
    <dgm:cxn modelId="{685D1806-C431-491C-ABE9-4EDC26E0CA39}" type="presParOf" srcId="{917E5DC6-0BFA-4AB5-BB98-C51C4553CA3C}" destId="{03B6A7A4-AE85-4788-A31E-6D823F3ADD71}" srcOrd="0" destOrd="0" presId="urn:microsoft.com/office/officeart/2005/8/layout/hProcess10"/>
    <dgm:cxn modelId="{0FEEC7A5-5EDC-48AD-88EF-EB48A907E37B}" type="presParOf" srcId="{03B6A7A4-AE85-4788-A31E-6D823F3ADD71}" destId="{C43DDE69-C581-4433-85AE-064EEC64EDE0}" srcOrd="0" destOrd="0" presId="urn:microsoft.com/office/officeart/2005/8/layout/hProcess10"/>
    <dgm:cxn modelId="{400334C9-E033-427C-B9ED-B16A01FE319B}" type="presParOf" srcId="{03B6A7A4-AE85-4788-A31E-6D823F3ADD71}" destId="{69BED0B0-6A6E-48CD-A6BC-C3B1503BD934}" srcOrd="1" destOrd="0" presId="urn:microsoft.com/office/officeart/2005/8/layout/hProcess10"/>
    <dgm:cxn modelId="{596F63BC-BB5A-4A6E-93B6-EDEA9745A77B}" type="presParOf" srcId="{917E5DC6-0BFA-4AB5-BB98-C51C4553CA3C}" destId="{DC7A3671-2613-46EA-966A-62A24006A99C}" srcOrd="1" destOrd="0" presId="urn:microsoft.com/office/officeart/2005/8/layout/hProcess10"/>
    <dgm:cxn modelId="{59429FBE-5E3A-40E2-BCE9-56635CC667F0}" type="presParOf" srcId="{DC7A3671-2613-46EA-966A-62A24006A99C}" destId="{288DF8CE-112D-48D9-8337-4EA15B09FB74}" srcOrd="0" destOrd="0" presId="urn:microsoft.com/office/officeart/2005/8/layout/hProcess10"/>
    <dgm:cxn modelId="{61608B0B-C863-4853-848E-88B570999335}" type="presParOf" srcId="{917E5DC6-0BFA-4AB5-BB98-C51C4553CA3C}" destId="{8C818660-CFE5-4673-A9EF-4D11E52350CB}" srcOrd="2" destOrd="0" presId="urn:microsoft.com/office/officeart/2005/8/layout/hProcess10"/>
    <dgm:cxn modelId="{48D76E8E-F640-4429-9FBF-E90B43FF1988}" type="presParOf" srcId="{8C818660-CFE5-4673-A9EF-4D11E52350CB}" destId="{02F37F98-D3ED-476E-BAE7-589A6CD4CBD3}" srcOrd="0" destOrd="0" presId="urn:microsoft.com/office/officeart/2005/8/layout/hProcess10"/>
    <dgm:cxn modelId="{F43ECF3B-977E-40FE-B8A6-1D36AAA81612}" type="presParOf" srcId="{8C818660-CFE5-4673-A9EF-4D11E52350CB}" destId="{CBD70C37-255E-4DD4-8447-0710B904D152}" srcOrd="1" destOrd="0" presId="urn:microsoft.com/office/officeart/2005/8/layout/hProcess10"/>
    <dgm:cxn modelId="{10E52C47-B002-4F19-A0FC-DF0E53698B47}" type="presParOf" srcId="{917E5DC6-0BFA-4AB5-BB98-C51C4553CA3C}" destId="{A8F1EE99-AB75-4AE8-A8F3-1DF8693F38C7}" srcOrd="3" destOrd="0" presId="urn:microsoft.com/office/officeart/2005/8/layout/hProcess10"/>
    <dgm:cxn modelId="{A9AFD4C8-B39F-4426-A47B-2D52A218C9E4}" type="presParOf" srcId="{A8F1EE99-AB75-4AE8-A8F3-1DF8693F38C7}" destId="{CE74F8ED-B503-4A0F-AD13-381A42D1CAC2}" srcOrd="0" destOrd="0" presId="urn:microsoft.com/office/officeart/2005/8/layout/hProcess10"/>
    <dgm:cxn modelId="{D7CC7D68-987F-4F51-AB0C-1847157DC7C2}" type="presParOf" srcId="{917E5DC6-0BFA-4AB5-BB98-C51C4553CA3C}" destId="{D4B3B6BC-95AF-492D-93D8-BD6979553D27}" srcOrd="4" destOrd="0" presId="urn:microsoft.com/office/officeart/2005/8/layout/hProcess10"/>
    <dgm:cxn modelId="{537CEC59-44AC-4DB5-8838-51D0F0BDD067}" type="presParOf" srcId="{D4B3B6BC-95AF-492D-93D8-BD6979553D27}" destId="{250053DD-B71D-4000-8D8E-DADACEFB8390}" srcOrd="0" destOrd="0" presId="urn:microsoft.com/office/officeart/2005/8/layout/hProcess10"/>
    <dgm:cxn modelId="{BA510FCC-709B-409D-845E-4DFFB49CFF9C}" type="presParOf" srcId="{D4B3B6BC-95AF-492D-93D8-BD6979553D27}" destId="{915202CF-2775-44F4-8B83-E56F1340ADF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BA0B6-D0C5-4048-8D1C-B7126A176A07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goods are bought, causing businesses to make more money</a:t>
          </a:r>
          <a:endParaRPr lang="en-US" sz="1800" kern="1200" dirty="0"/>
        </a:p>
      </dsp:txBody>
      <dsp:txXfrm>
        <a:off x="4280746" y="1316736"/>
        <a:ext cx="1625600" cy="1354666"/>
      </dsp:txXfrm>
    </dsp:sp>
    <dsp:sp modelId="{5D899F4C-42E7-405D-B9E6-C23D24A9504F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jobs and higher wages</a:t>
          </a:r>
          <a:endParaRPr lang="en-US" sz="1800" kern="1200" dirty="0"/>
        </a:p>
      </dsp:txBody>
      <dsp:txXfrm>
        <a:off x="2871893" y="3467946"/>
        <a:ext cx="2438400" cy="1192106"/>
      </dsp:txXfrm>
    </dsp:sp>
    <dsp:sp modelId="{C0699A32-FF82-4F72-8DAC-E404423B2034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People feel they have more money to spend</a:t>
          </a:r>
          <a:endParaRPr lang="en-US" sz="1800" kern="1200" dirty="0"/>
        </a:p>
      </dsp:txBody>
      <dsp:txXfrm>
        <a:off x="2221653" y="1316736"/>
        <a:ext cx="1625600" cy="1354666"/>
      </dsp:txXfrm>
    </dsp:sp>
    <dsp:sp modelId="{CA87AFDA-538A-4193-901A-316F1F26EAE2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AA709-8667-4B6F-B3CB-EA22D1EA4292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08614-D8D6-459E-A267-2DDB3EB9376E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DDE69-C581-4433-85AE-064EEC64EDE0}">
      <dsp:nvSpPr>
        <dsp:cNvPr id="0" name=""/>
        <dsp:cNvSpPr/>
      </dsp:nvSpPr>
      <dsp:spPr>
        <a:xfrm>
          <a:off x="0" y="1408358"/>
          <a:ext cx="2754757" cy="2754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ED0B0-6A6E-48CD-A6BC-C3B1503BD934}">
      <dsp:nvSpPr>
        <dsp:cNvPr id="0" name=""/>
        <dsp:cNvSpPr/>
      </dsp:nvSpPr>
      <dsp:spPr>
        <a:xfrm>
          <a:off x="454296" y="3082204"/>
          <a:ext cx="2754757" cy="275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u="none" kern="1200" dirty="0" smtClean="0"/>
            <a:t>Derick Heathcoat-Amory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u="sng" kern="1200" dirty="0" smtClean="0"/>
            <a:t>1958-1960</a:t>
          </a:r>
          <a:endParaRPr lang="en-US" sz="3700" kern="1200" dirty="0"/>
        </a:p>
      </dsp:txBody>
      <dsp:txXfrm>
        <a:off x="534980" y="3162888"/>
        <a:ext cx="2593389" cy="2593389"/>
      </dsp:txXfrm>
    </dsp:sp>
    <dsp:sp modelId="{DC7A3671-2613-46EA-966A-62A24006A99C}">
      <dsp:nvSpPr>
        <dsp:cNvPr id="0" name=""/>
        <dsp:cNvSpPr/>
      </dsp:nvSpPr>
      <dsp:spPr>
        <a:xfrm rot="50617">
          <a:off x="3287402" y="2486819"/>
          <a:ext cx="532731" cy="66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287411" y="2618028"/>
        <a:ext cx="372912" cy="397157"/>
      </dsp:txXfrm>
    </dsp:sp>
    <dsp:sp modelId="{02F37F98-D3ED-476E-BAE7-589A6CD4CBD3}">
      <dsp:nvSpPr>
        <dsp:cNvPr id="0" name=""/>
        <dsp:cNvSpPr/>
      </dsp:nvSpPr>
      <dsp:spPr>
        <a:xfrm>
          <a:off x="4276682" y="1471332"/>
          <a:ext cx="2754757" cy="2754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70C37-255E-4DD4-8447-0710B904D152}">
      <dsp:nvSpPr>
        <dsp:cNvPr id="0" name=""/>
        <dsp:cNvSpPr/>
      </dsp:nvSpPr>
      <dsp:spPr>
        <a:xfrm>
          <a:off x="4725131" y="3124186"/>
          <a:ext cx="2754757" cy="275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u="none" kern="1200" dirty="0" smtClean="0"/>
            <a:t>Selwyn Lloyd, </a:t>
          </a:r>
          <a:r>
            <a:rPr lang="en-GB" sz="3700" b="1" u="sng" kern="1200" dirty="0" smtClean="0"/>
            <a:t>1960-1962</a:t>
          </a:r>
          <a:endParaRPr lang="en-US" sz="3700" kern="1200" dirty="0"/>
        </a:p>
      </dsp:txBody>
      <dsp:txXfrm>
        <a:off x="4805815" y="3204870"/>
        <a:ext cx="2593389" cy="2593389"/>
      </dsp:txXfrm>
    </dsp:sp>
    <dsp:sp modelId="{A8F1EE99-AB75-4AE8-A8F3-1DF8693F38C7}">
      <dsp:nvSpPr>
        <dsp:cNvPr id="0" name=""/>
        <dsp:cNvSpPr/>
      </dsp:nvSpPr>
      <dsp:spPr>
        <a:xfrm>
          <a:off x="7562067" y="2517746"/>
          <a:ext cx="530627" cy="661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562067" y="2650132"/>
        <a:ext cx="371439" cy="397157"/>
      </dsp:txXfrm>
    </dsp:sp>
    <dsp:sp modelId="{250053DD-B71D-4000-8D8E-DADACEFB8390}">
      <dsp:nvSpPr>
        <dsp:cNvPr id="0" name=""/>
        <dsp:cNvSpPr/>
      </dsp:nvSpPr>
      <dsp:spPr>
        <a:xfrm>
          <a:off x="8547518" y="1471332"/>
          <a:ext cx="2754757" cy="2754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202CF-2775-44F4-8B83-E56F1340ADFB}">
      <dsp:nvSpPr>
        <dsp:cNvPr id="0" name=""/>
        <dsp:cNvSpPr/>
      </dsp:nvSpPr>
      <dsp:spPr>
        <a:xfrm>
          <a:off x="8995967" y="3124186"/>
          <a:ext cx="2754757" cy="2754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u="none" kern="1200" dirty="0" smtClean="0"/>
            <a:t>Reginald Maudling, </a:t>
          </a:r>
          <a:r>
            <a:rPr lang="en-GB" sz="3700" b="1" u="sng" kern="1200" dirty="0" smtClean="0"/>
            <a:t>1962-1964</a:t>
          </a:r>
          <a:endParaRPr lang="en-US" sz="3700" kern="1200" dirty="0"/>
        </a:p>
      </dsp:txBody>
      <dsp:txXfrm>
        <a:off x="9076651" y="3204870"/>
        <a:ext cx="2593389" cy="2593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4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3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8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7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0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3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4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1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1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9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1D5F-C300-4626-BE87-93FF5C5737F6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F179-D24F-4E42-BC5D-3B09BC745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5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4" y="0"/>
            <a:ext cx="12508065" cy="1815153"/>
          </a:xfrm>
        </p:spPr>
        <p:txBody>
          <a:bodyPr>
            <a:normAutofit/>
          </a:bodyPr>
          <a:lstStyle/>
          <a:p>
            <a:pPr algn="l"/>
            <a:r>
              <a:rPr lang="en-GB" u="sng" dirty="0" smtClean="0">
                <a:latin typeface="Franklin Gothic Demi Cond" panose="020B0706030402020204" pitchFamily="34" charset="0"/>
              </a:rPr>
              <a:t>Was Britain the sick man of Europe by 1963?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43" y="1815153"/>
            <a:ext cx="5968620" cy="2549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en-GB" sz="3000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3200" dirty="0" smtClean="0">
                <a:latin typeface="Franklin Gothic Demi Cond" panose="020B0706030402020204" pitchFamily="34" charset="0"/>
              </a:rPr>
              <a:t> Macmillan’s economic strategies.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sz="3200" dirty="0" smtClean="0">
                <a:latin typeface="Franklin Gothic Demi Cond" panose="020B0706030402020204" pitchFamily="34" charset="0"/>
              </a:rPr>
              <a:t> how strong Britain’s economic management was by 1963.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5384" y="4490507"/>
            <a:ext cx="5968620" cy="201856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Starter: </a:t>
            </a:r>
            <a:r>
              <a:rPr lang="en-GB" sz="3200" dirty="0" smtClean="0">
                <a:latin typeface="Franklin Gothic Demi Cond" panose="020B0706030402020204" pitchFamily="34" charset="0"/>
              </a:rPr>
              <a:t>Match up the economic key term to the definition. You may wish to refer back to previous lessons on Conservative economic management.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70770"/>
              </p:ext>
            </p:extLst>
          </p:nvPr>
        </p:nvGraphicFramePr>
        <p:xfrm>
          <a:off x="6411197" y="1371921"/>
          <a:ext cx="5621144" cy="5431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0572">
                  <a:extLst>
                    <a:ext uri="{9D8B030D-6E8A-4147-A177-3AD203B41FA5}">
                      <a16:colId xmlns:a16="http://schemas.microsoft.com/office/drawing/2014/main" val="2655609107"/>
                    </a:ext>
                  </a:extLst>
                </a:gridCol>
                <a:gridCol w="2810572">
                  <a:extLst>
                    <a:ext uri="{9D8B030D-6E8A-4147-A177-3AD203B41FA5}">
                      <a16:colId xmlns:a16="http://schemas.microsoft.com/office/drawing/2014/main" val="1488145187"/>
                    </a:ext>
                  </a:extLst>
                </a:gridCol>
              </a:tblGrid>
              <a:tr h="5854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Key Term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Definition</a:t>
                      </a: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62390"/>
                  </a:ext>
                </a:extLst>
              </a:tr>
              <a:tr h="69935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Inflation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effectLst/>
                        </a:rPr>
                        <a:t>The record of all economic transactions between a country and the</a:t>
                      </a:r>
                      <a:r>
                        <a:rPr lang="en-GB" sz="2000" kern="1200" baseline="0" dirty="0" smtClean="0">
                          <a:effectLst/>
                        </a:rPr>
                        <a:t> rest of the world e.g. exports, imports, financial capital and transfers (e.g. trading)</a:t>
                      </a:r>
                      <a:endParaRPr lang="en-GB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28814"/>
                  </a:ext>
                </a:extLst>
              </a:tr>
              <a:tr h="69935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Budget</a:t>
                      </a:r>
                      <a:r>
                        <a:rPr lang="en-GB" sz="2000" baseline="0" dirty="0" smtClean="0"/>
                        <a:t> Deficit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effectLst/>
                        </a:rPr>
                        <a:t>A sustained increase in the general price level of goods and services in an economy over a period of time.</a:t>
                      </a:r>
                      <a:endParaRPr lang="en-GB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71661"/>
                  </a:ext>
                </a:extLst>
              </a:tr>
              <a:tr h="69935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Balance of</a:t>
                      </a:r>
                      <a:r>
                        <a:rPr lang="en-GB" sz="2000" baseline="0" dirty="0" smtClean="0"/>
                        <a:t> Payments (BOP)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effectLst/>
                        </a:rPr>
                        <a:t>Something</a:t>
                      </a:r>
                      <a:r>
                        <a:rPr lang="en-GB" sz="2000" kern="1200" baseline="0" dirty="0" smtClean="0">
                          <a:effectLst/>
                        </a:rPr>
                        <a:t> that o</a:t>
                      </a:r>
                      <a:r>
                        <a:rPr lang="en-GB" sz="2000" kern="1200" dirty="0" smtClean="0">
                          <a:effectLst/>
                        </a:rPr>
                        <a:t>ccurs when expenses exceed revenue.</a:t>
                      </a:r>
                      <a:endParaRPr lang="en-GB" sz="2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97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61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091" y="1703260"/>
            <a:ext cx="3502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Slow economic growth compared to France and West Germany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615" y="5682805"/>
            <a:ext cx="397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National debt of £564 million and pressure on sterling caused by Suez.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4676" y="21962"/>
            <a:ext cx="448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Manufacturing using out-dated production methods (slow and expensive)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1392" y="33617"/>
            <a:ext cx="448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British shipbuilding overtaken by Japan in 1956.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688238" y="740267"/>
            <a:ext cx="4308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Lack of </a:t>
            </a:r>
            <a:r>
              <a:rPr lang="en-GB" sz="2400" dirty="0" smtClean="0"/>
              <a:t>advanced infrastructure. Relying </a:t>
            </a:r>
            <a:r>
              <a:rPr lang="en-GB" sz="2400" dirty="0"/>
              <a:t>on steam trains </a:t>
            </a:r>
            <a:r>
              <a:rPr lang="en-GB" sz="2400" dirty="0" smtClean="0"/>
              <a:t>whereas most of Europe had switched to electric or diesel.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99778" y="2606997"/>
            <a:ext cx="396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Poor industrial relations with a growing number of days lost to strike action</a:t>
            </a:r>
            <a:r>
              <a:rPr lang="en-GB" sz="2400" dirty="0" smtClean="0"/>
              <a:t>. From 1951 – 1956 there had been over 12,000 strikes across Britain.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80347" y="2119420"/>
            <a:ext cx="386231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Franklin Gothic Demi Cond" panose="020B0706030402020204" pitchFamily="34" charset="0"/>
              </a:rPr>
              <a:t>Economic problems facing Macmillan in 1957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370997" y="1056929"/>
            <a:ext cx="1175983" cy="129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18583" y="622126"/>
            <a:ext cx="1044052" cy="159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30623" y="1808320"/>
            <a:ext cx="971263" cy="93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35588" y="3144718"/>
            <a:ext cx="664190" cy="953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73525" y="3965072"/>
            <a:ext cx="1019032" cy="162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008199" y="2499610"/>
            <a:ext cx="1505800" cy="24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85365" y="3271447"/>
            <a:ext cx="1143002" cy="89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2960" y="3761159"/>
            <a:ext cx="299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Lack of economic strategy: too much use of budget politics (stop-go)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80546" y="5083710"/>
            <a:ext cx="629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Lack of economic diversity: 47% of economy was mining, farming, construction and manufacturing. These industries were declining causing rising unemployment. </a:t>
            </a:r>
            <a:endParaRPr lang="en-GB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14283" y="3967031"/>
            <a:ext cx="664190" cy="953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9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02314254"/>
              </p:ext>
            </p:extLst>
          </p:nvPr>
        </p:nvGraphicFramePr>
        <p:xfrm>
          <a:off x="514607" y="410516"/>
          <a:ext cx="5109029" cy="446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7010370"/>
              </p:ext>
            </p:extLst>
          </p:nvPr>
        </p:nvGraphicFramePr>
        <p:xfrm>
          <a:off x="5623636" y="468573"/>
          <a:ext cx="5593958" cy="446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4793" y="4870951"/>
            <a:ext cx="11613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</a:rPr>
              <a:t>Primary tier: Coal mining and agriculture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</a:rPr>
              <a:t>Secondary tier: Manufacturing and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FF0000"/>
                </a:solidFill>
              </a:rPr>
              <a:t>Tertiary tier: Service industries (e.g. transportation, nursing</a:t>
            </a:r>
            <a:r>
              <a:rPr lang="en-GB" sz="2800" b="1" dirty="0">
                <a:solidFill>
                  <a:srgbClr val="FF0000"/>
                </a:solidFill>
              </a:rPr>
              <a:t>, </a:t>
            </a:r>
            <a:r>
              <a:rPr lang="en-GB" sz="2800" b="1" dirty="0" smtClean="0">
                <a:solidFill>
                  <a:srgbClr val="FF0000"/>
                </a:solidFill>
              </a:rPr>
              <a:t>banking, legal, retail, education etc.)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6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26" y="110318"/>
            <a:ext cx="6687403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Much like his predecessors, Macmillan was a advocate of Keynesian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His main priority was to keep employment high and inflation 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He chose to demote his rival, RA Butler, to Home Secretary and appointed Peter Thorneycroft as his Chancellor.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His only budget was on 9</a:t>
            </a:r>
            <a:r>
              <a:rPr lang="en-GB" sz="2400" baseline="30000" dirty="0" smtClean="0">
                <a:solidFill>
                  <a:srgbClr val="222222"/>
                </a:solidFill>
              </a:rPr>
              <a:t>th</a:t>
            </a:r>
            <a:r>
              <a:rPr lang="en-GB" sz="2400" dirty="0" smtClean="0">
                <a:solidFill>
                  <a:srgbClr val="222222"/>
                </a:solidFill>
              </a:rPr>
              <a:t> April 1957. It included a range of tax cuts.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It was criticised as “a rich man’s budget” by the Labour Party.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Interest rates were increased by 2% (5% to 7%)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92" b="11887"/>
          <a:stretch/>
        </p:blipFill>
        <p:spPr>
          <a:xfrm>
            <a:off x="1" y="0"/>
            <a:ext cx="5210628" cy="67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8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56" y="114445"/>
            <a:ext cx="6192401" cy="6740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Thorneycroft believed that inflation was caused by a lax approach to the money supply.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In September 1957, he argued that to control inflation the government had to control the supply of money (monetarism)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He attacked Keynesian economics as causing economic uncertainty, runs on the pound and inflation.</a:t>
            </a:r>
          </a:p>
          <a:p>
            <a:endParaRPr lang="en-GB" sz="24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He called for £50 million of cuts to the welfare state (NHS, housing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222222"/>
                </a:solidFill>
              </a:rPr>
              <a:t>Macmillan refused to support, as he argued it would cost the Conservatives the next election. In protest, Thorneycroft resigned.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7310" y="114445"/>
            <a:ext cx="5414563" cy="6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1546698"/>
              </p:ext>
            </p:extLst>
          </p:nvPr>
        </p:nvGraphicFramePr>
        <p:xfrm>
          <a:off x="261257" y="478972"/>
          <a:ext cx="11756572" cy="735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7999" y="261258"/>
            <a:ext cx="597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Chancellors of the Exchequer, 1958 - 1964</a:t>
            </a:r>
            <a:endParaRPr lang="en-GB" sz="3600" u="sng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6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76783"/>
              </p:ext>
            </p:extLst>
          </p:nvPr>
        </p:nvGraphicFramePr>
        <p:xfrm>
          <a:off x="29028" y="-1"/>
          <a:ext cx="12162971" cy="6923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7378">
                  <a:extLst>
                    <a:ext uri="{9D8B030D-6E8A-4147-A177-3AD203B41FA5}">
                      <a16:colId xmlns:a16="http://schemas.microsoft.com/office/drawing/2014/main" val="2740519286"/>
                    </a:ext>
                  </a:extLst>
                </a:gridCol>
                <a:gridCol w="4821269">
                  <a:extLst>
                    <a:ext uri="{9D8B030D-6E8A-4147-A177-3AD203B41FA5}">
                      <a16:colId xmlns:a16="http://schemas.microsoft.com/office/drawing/2014/main" val="1922220569"/>
                    </a:ext>
                  </a:extLst>
                </a:gridCol>
                <a:gridCol w="4054324">
                  <a:extLst>
                    <a:ext uri="{9D8B030D-6E8A-4147-A177-3AD203B41FA5}">
                      <a16:colId xmlns:a16="http://schemas.microsoft.com/office/drawing/2014/main" val="2749162341"/>
                    </a:ext>
                  </a:extLst>
                </a:gridCol>
              </a:tblGrid>
              <a:tr h="92950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Franklin Gothic Demi Cond" panose="020B0706030402020204" pitchFamily="34" charset="0"/>
                        </a:rPr>
                        <a:t>Issue</a:t>
                      </a:r>
                      <a:endParaRPr lang="en-GB" sz="2800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Franklin Gothic Demi Cond" panose="020B0706030402020204" pitchFamily="34" charset="0"/>
                        </a:rPr>
                        <a:t>Macmillan’s handling of it</a:t>
                      </a:r>
                      <a:endParaRPr lang="en-GB" sz="2800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Franklin Gothic Demi Cond" panose="020B0706030402020204" pitchFamily="34" charset="0"/>
                        </a:rPr>
                        <a:t>Overall judgement on performance by 1963</a:t>
                      </a:r>
                      <a:endParaRPr lang="en-GB" sz="2800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454640"/>
                  </a:ext>
                </a:extLst>
              </a:tr>
              <a:tr h="885342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A high rate of economic growth.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825066"/>
                  </a:ext>
                </a:extLst>
              </a:tr>
              <a:tr h="885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Low and stable 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62192"/>
                  </a:ext>
                </a:extLst>
              </a:tr>
              <a:tr h="1099424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Low unemployment.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95137"/>
                  </a:ext>
                </a:extLst>
              </a:tr>
              <a:tr h="1889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Advanced infrastructure (telecommunications, railroads, transportation)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65435"/>
                  </a:ext>
                </a:extLst>
              </a:tr>
              <a:tr h="1169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Diversified economy (economic health is not tied to a single industry)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82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5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ing objective – to be able to explain the government economic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30673" r="19015" b="4452"/>
          <a:stretch/>
        </p:blipFill>
        <p:spPr bwMode="auto">
          <a:xfrm>
            <a:off x="324079" y="130412"/>
            <a:ext cx="5636527" cy="44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2114" y="232012"/>
            <a:ext cx="5704114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Analyse this interpretation of Conservative economic policies from 1951 to 1963:</a:t>
            </a:r>
          </a:p>
          <a:p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What is Franklin’s interpretation?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To what extent to you agree with Franklin’s interpretation?  Provide detailed examples to either agree or disagree with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3662" y="4156847"/>
            <a:ext cx="6179398" cy="2655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79" y="4579582"/>
            <a:ext cx="8040052" cy="2145268"/>
          </a:xfrm>
          <a:prstGeom prst="wedgeRoundRectCallout">
            <a:avLst>
              <a:gd name="adj1" fmla="val 60646"/>
              <a:gd name="adj2" fmla="val -2105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For a deeper understanding</a:t>
            </a:r>
            <a:r>
              <a:rPr lang="en-GB" sz="2800" dirty="0" smtClean="0">
                <a:latin typeface="Franklin Gothic Demi Cond" panose="020B0706030402020204" pitchFamily="34" charset="0"/>
              </a:rPr>
              <a:t>…</a:t>
            </a:r>
            <a:r>
              <a:rPr lang="en-GB" sz="2800" dirty="0" smtClean="0"/>
              <a:t>use your knowledge from today and previous lessons on economic policy to complete the fact-checking exercise for the 1964 Labour Party manifesto!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6967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" y="3249706"/>
            <a:ext cx="1644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Massive pressure from cost of Suez and US pressure started run on the pound (£ worth less than $). Peter Thorneycroft wanted to limit wage increases and cut money supply.  This heavily divided Tory’s – some opposed this as it would lead to unemployment e.g. Iain McLeod.</a:t>
            </a:r>
            <a:endParaRPr lang="en-GB" sz="1400" dirty="0"/>
          </a:p>
        </p:txBody>
      </p:sp>
      <p:sp>
        <p:nvSpPr>
          <p:cNvPr id="4" name="AutoShape 2" descr="https://yooniqimages.blob.core.windows.net/yooniqimages-data-storage-resizedimagefilerepository/List/10218/45dbce1f-49f1-4103-88b9-8ef168132428/YooniqImages_10218162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36" r="16361" b="44068"/>
          <a:stretch/>
        </p:blipFill>
        <p:spPr>
          <a:xfrm>
            <a:off x="129636" y="168275"/>
            <a:ext cx="1512168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201" r="15637" b="19761"/>
          <a:stretch/>
        </p:blipFill>
        <p:spPr>
          <a:xfrm>
            <a:off x="1707940" y="233520"/>
            <a:ext cx="1512168" cy="2101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9948" y="3299592"/>
            <a:ext cx="13681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Macmillan decided to side with McLeod – Thorneycroft resigns alongside Enoch Powell. Macmillan shrugs this off as “a little local difficulty”.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31704" y="3283862"/>
            <a:ext cx="17281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1959 budget provided huge tax cuts of £370 million. Tory’s were riding the wave of affluence – the economy was doing very well. However the threat of inflation was every present. As wages went up, so too did the price of goods. From 1960 – 1964, trapped in cycle of “stop-go”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43500" y="3316856"/>
            <a:ext cx="15121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Pay-pause introduced to hold down wage inflation. IMF prop up the £ by loaning Britain £1.5 billion. Britain struggles to keep up with rest of Europe without access to EEC. Trade within commonwealth not enough.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32104" y="3316856"/>
            <a:ext cx="1512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NEDC and NICKY set up to keep an eye on wages and pricing. Made up of government representatives, academics, employers and trade unions. Shows willingness to work in collaboration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832304" y="3295896"/>
            <a:ext cx="15121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Beeching</a:t>
            </a:r>
            <a:r>
              <a:rPr lang="en-GB" sz="1400" dirty="0" smtClean="0"/>
              <a:t> Report published and recommends massive cuts in Britain’s rail network. Closing 30% of the rail network. Many communities left isolated. Public outrage.</a:t>
            </a:r>
            <a:endParaRPr lang="en-GB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400" y="102853"/>
            <a:ext cx="3075260" cy="2300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13044" y="3316856"/>
            <a:ext cx="1512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Reginald Maudling, the new Chancellor, pushed the economy into a go stage by lowering the bank rate to encourage spending. Exports at 10%, imports at 20%. BOP in £800 million deficit!</a:t>
            </a:r>
            <a:endParaRPr lang="en-GB" sz="1400" dirty="0"/>
          </a:p>
        </p:txBody>
      </p:sp>
      <p:sp>
        <p:nvSpPr>
          <p:cNvPr id="19" name="Right Arrow 18"/>
          <p:cNvSpPr/>
          <p:nvPr/>
        </p:nvSpPr>
        <p:spPr>
          <a:xfrm>
            <a:off x="63500" y="2228467"/>
            <a:ext cx="1182521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313044" y="263753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1964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787878" y="266226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2104" y="260337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8918" y="26375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1961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00" y="266226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1957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3483" y="264956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1958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7474" y="264956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1959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1971" r="4256"/>
          <a:stretch/>
        </p:blipFill>
        <p:spPr>
          <a:xfrm>
            <a:off x="3346016" y="448187"/>
            <a:ext cx="2088232" cy="18870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156" y="383852"/>
            <a:ext cx="3181584" cy="19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Brexit has made Britain the new sick man of Euro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039" y="1917700"/>
            <a:ext cx="4527194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525" y="1963057"/>
            <a:ext cx="87113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Franklin Gothic Demi Cond" panose="020B0706030402020204" pitchFamily="34" charset="0"/>
              </a:rPr>
              <a:t>Sick man of Europe: </a:t>
            </a:r>
            <a:r>
              <a:rPr lang="en-GB" sz="3600" dirty="0" smtClean="0">
                <a:latin typeface="Franklin Gothic Demi Cond" panose="020B0706030402020204" pitchFamily="34" charset="0"/>
              </a:rPr>
              <a:t> </a:t>
            </a:r>
            <a:r>
              <a:rPr lang="en-GB" sz="3600" dirty="0" smtClean="0"/>
              <a:t>a </a:t>
            </a:r>
            <a:r>
              <a:rPr lang="en-GB" sz="3600" dirty="0"/>
              <a:t>label given to a European country experiencing a time of economic difficulty or impoverishment. The term was first used in the mid-19th century to describe the Ottoman Empire.</a:t>
            </a:r>
          </a:p>
        </p:txBody>
      </p:sp>
    </p:spTree>
    <p:extLst>
      <p:ext uri="{BB962C8B-B14F-4D97-AF65-F5344CB8AC3E}">
        <p14:creationId xmlns:p14="http://schemas.microsoft.com/office/powerpoint/2010/main" val="280933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79" y="50537"/>
            <a:ext cx="6218830" cy="6617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8</a:t>
            </a:r>
            <a:r>
              <a:rPr lang="en-GB" sz="2400" baseline="300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November, Labour motioned a vote of confidence in the government. Despite winning, it showed the fragility of Eden’s government. 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When Eden returned to the House of Commons in December, he made a statement claiming “there was not foreknowledge that Israel would attack Egypt”.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Eden had lost the support of many Conservatives on the left of the party.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Throughout Christmas, Eden suffered from flu symptoms. He was told by his doctors that if he continued as Prime Minister, he would die.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9</a:t>
            </a:r>
            <a:r>
              <a:rPr lang="en-GB" sz="2400" baseline="300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January 1957, Eden announced his resignation.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370"/>
          <a:stretch/>
        </p:blipFill>
        <p:spPr>
          <a:xfrm>
            <a:off x="6488119" y="50537"/>
            <a:ext cx="5553755" cy="66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5791" y="272157"/>
            <a:ext cx="6096000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0" i="0" dirty="0" smtClean="0">
                <a:solidFill>
                  <a:srgbClr val="222222"/>
                </a:solidFill>
                <a:effectLst/>
              </a:rPr>
              <a:t>At that time the Conservative Party had no formal mechanism for selecting a new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22222"/>
                </a:solidFill>
              </a:rPr>
              <a:t>Queen Elizabeth appointed Harold Macmillan as Prime Minister and leader of the Conservative Party.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22222"/>
                </a:solidFill>
              </a:rPr>
              <a:t>Macmillan had the support of Churchill as well as the Cabinet (most of whom wanted anyone but Butler as leader)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22222"/>
                </a:solidFill>
              </a:rPr>
              <a:t>He had been Housing Minister (1951 – 54), Defence Minister (1954-55), Foreign Secretary (1955) and Chancellor (1955 – 57)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i="0" dirty="0" smtClean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22222"/>
                </a:solidFill>
              </a:rPr>
              <a:t>Upon taking office, he informed the Queen that he could not guarantee his government would last six weeks.</a:t>
            </a:r>
            <a:endParaRPr lang="en-GB" sz="2200" b="0" i="0" dirty="0" smtClean="0">
              <a:solidFill>
                <a:srgbClr val="222222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90" y="122829"/>
            <a:ext cx="5238664" cy="70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V="1">
            <a:off x="2919587" y="1188876"/>
            <a:ext cx="5643842" cy="408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90988" y="1171518"/>
            <a:ext cx="4762955" cy="3802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83" y="151039"/>
            <a:ext cx="2165149" cy="1319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070" y="2239650"/>
            <a:ext cx="2149762" cy="207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94" y="4870198"/>
            <a:ext cx="2593057" cy="1655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805471" y="95118"/>
            <a:ext cx="2320191" cy="1774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118" y="2611765"/>
            <a:ext cx="2797615" cy="168294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087151" y="348132"/>
            <a:ext cx="0" cy="6080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798" y="42522"/>
            <a:ext cx="2582984" cy="1631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30191" y="6428848"/>
            <a:ext cx="504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Car ownership up 250%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1094886" y="1466452"/>
            <a:ext cx="504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TV sales up 32%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8631" y="1679815"/>
            <a:ext cx="504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Washing machine sales up 32%</a:t>
            </a:r>
            <a:endParaRPr lang="en-GB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78180" y="3206811"/>
            <a:ext cx="6606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501494" y="4359470"/>
            <a:ext cx="575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Butlins</a:t>
            </a:r>
            <a:r>
              <a:rPr lang="en-GB" sz="2400" dirty="0" smtClean="0"/>
              <a:t> popular (60% of all holidays)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723157" y="1869744"/>
            <a:ext cx="42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First supermarkets opened 1952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15679" y="4294706"/>
            <a:ext cx="4259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Convenience food launched like Fish Fingers and tea bags!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5101" y="2545092"/>
            <a:ext cx="3862316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Franklin Gothic Demi Cond" panose="020B0706030402020204" pitchFamily="34" charset="0"/>
              </a:rPr>
              <a:t>The affluent society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2045" y="5384854"/>
            <a:ext cx="7572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Wages increased from £8.30 a week in 1951 to £15.35 in 1961. Between </a:t>
            </a:r>
            <a:r>
              <a:rPr lang="en-GB" sz="2400" dirty="0"/>
              <a:t>1955 and 1969 </a:t>
            </a:r>
            <a:r>
              <a:rPr lang="en-GB" sz="2400" dirty="0" smtClean="0"/>
              <a:t>could </a:t>
            </a:r>
            <a:r>
              <a:rPr lang="en-GB" sz="2400" dirty="0"/>
              <a:t>afford to buy more with the money they earned. Consumer spending increased by 115%</a:t>
            </a:r>
          </a:p>
        </p:txBody>
      </p:sp>
      <p:pic>
        <p:nvPicPr>
          <p:cNvPr id="2050" name="Picture 2" descr="Image for Free Stacks Of Money With Coins High Resolution Clip Art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61" y="4012782"/>
            <a:ext cx="1661994" cy="15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5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6003274"/>
              </p:ext>
            </p:extLst>
          </p:nvPr>
        </p:nvGraphicFramePr>
        <p:xfrm>
          <a:off x="1988457" y="10534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4928" y="345609"/>
            <a:ext cx="7155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The Consumer Cycle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9" y="2997015"/>
            <a:ext cx="2206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Tax Cuts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12800" y="3603485"/>
            <a:ext cx="2351314" cy="8708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8701314" y="3505827"/>
            <a:ext cx="2351314" cy="8708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755743" y="283404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Rising Inflation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3074" name="Picture 2" descr="Image for Free Stacks Of Money With Coins High Resolution Clip Ar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0" y="4266737"/>
            <a:ext cx="2631485" cy="24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p Art Arrow Bar Chart Diagram Graph Growth Progress - Increas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743" y="3819942"/>
            <a:ext cx="3087912" cy="31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3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40247566"/>
              </p:ext>
            </p:extLst>
          </p:nvPr>
        </p:nvGraphicFramePr>
        <p:xfrm>
          <a:off x="0" y="0"/>
          <a:ext cx="12482285" cy="716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6007" y="79685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Election</a:t>
            </a:r>
            <a:endParaRPr lang="en-GB" b="1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93029" y="1088571"/>
            <a:ext cx="10659" cy="11636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25037" y="504166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Election</a:t>
            </a:r>
            <a:endParaRPr lang="en-GB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22782" y="5386442"/>
            <a:ext cx="0" cy="6477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9019" y="266938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Tax Cuts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94114" y="3032523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7235" y="14284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Tax Cuts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63535" y="1613143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03688" y="116619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Tax Increases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43388" y="1498515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1697" y="48381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Tax Cuts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5569" y="367571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Tax Cuts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9022" y="4045049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04297" y="1781294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Tax Increase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IMF Loan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Pay Freeze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030607" y="2700134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27847" y="151922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Tax Increase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881053" y="1867768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080720" y="2515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Election</a:t>
            </a:r>
            <a:endParaRPr lang="en-GB" b="1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1522416" y="2849012"/>
            <a:ext cx="0" cy="6477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0833" y="5226327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10893" y="2552642"/>
            <a:ext cx="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40291" y="2236105"/>
            <a:ext cx="24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Interest rates increased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0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857" y="2322286"/>
            <a:ext cx="8984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Budget</a:t>
            </a:r>
            <a:r>
              <a:rPr lang="en-GB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politics: </a:t>
            </a:r>
            <a:r>
              <a:rPr lang="en-GB" sz="4000" dirty="0" smtClean="0">
                <a:latin typeface="Franklin Gothic Demi Cond" panose="020B0706030402020204" pitchFamily="34" charset="0"/>
              </a:rPr>
              <a:t>the act of using budgets* to win votes for elections, most often through tax cuts for the middle class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20801" y="5921828"/>
            <a:ext cx="1065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* A budget</a:t>
            </a:r>
            <a:r>
              <a:rPr lang="en-GB" sz="2000" dirty="0"/>
              <a:t> is a document prepared by the </a:t>
            </a:r>
            <a:r>
              <a:rPr lang="en-GB" sz="2000" dirty="0" smtClean="0"/>
              <a:t>government’s Chancellor of the Exchequer. It presents their </a:t>
            </a:r>
            <a:r>
              <a:rPr lang="en-GB" sz="2000" dirty="0"/>
              <a:t>anticipated tax </a:t>
            </a:r>
            <a:r>
              <a:rPr lang="en-GB" sz="2000" dirty="0" smtClean="0"/>
              <a:t>rates and </a:t>
            </a:r>
            <a:r>
              <a:rPr lang="en-GB" sz="2000" dirty="0"/>
              <a:t>proposed </a:t>
            </a:r>
            <a:r>
              <a:rPr lang="en-GB" sz="2000" dirty="0" smtClean="0"/>
              <a:t>spending for </a:t>
            </a:r>
            <a:r>
              <a:rPr lang="en-GB" sz="2000" dirty="0"/>
              <a:t>the coming financial year.</a:t>
            </a:r>
          </a:p>
        </p:txBody>
      </p:sp>
    </p:spTree>
    <p:extLst>
      <p:ext uri="{BB962C8B-B14F-4D97-AF65-F5344CB8AC3E}">
        <p14:creationId xmlns:p14="http://schemas.microsoft.com/office/powerpoint/2010/main" val="275484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57" y="410339"/>
            <a:ext cx="58059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We should consider precisely what the Chancellor did almost exactly three months ago in his Budget. He gave away £135 million in extremely regressive taxation concessions. In other words, he increased the demand in the country three months ago deliberately, as an act of Government </a:t>
            </a:r>
            <a:r>
              <a:rPr lang="en-GB" sz="2800" dirty="0" smtClean="0"/>
              <a:t>policy. In </a:t>
            </a:r>
            <a:r>
              <a:rPr lang="en-GB" sz="2800" dirty="0"/>
              <a:t>view of what is now happening, can the Chancellor think of any single argument, other than that of electioneering convenience, for the step which he took in his Budget?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7948" y="5565596"/>
            <a:ext cx="552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Roy Jenkins MP for Birmingham, 26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July 1955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0609"/>
          <a:stretch/>
        </p:blipFill>
        <p:spPr>
          <a:xfrm>
            <a:off x="6691311" y="410339"/>
            <a:ext cx="5057775" cy="51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2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1445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Demi Cond</vt:lpstr>
      <vt:lpstr>Times New Roman</vt:lpstr>
      <vt:lpstr>Office Theme</vt:lpstr>
      <vt:lpstr>Was Britain the sick man of Europe by 1963?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Johnston</dc:creator>
  <cp:lastModifiedBy>Jack Johnston</cp:lastModifiedBy>
  <cp:revision>38</cp:revision>
  <dcterms:created xsi:type="dcterms:W3CDTF">2020-05-01T10:19:15Z</dcterms:created>
  <dcterms:modified xsi:type="dcterms:W3CDTF">2020-10-23T13:34:29Z</dcterms:modified>
</cp:coreProperties>
</file>