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70" r:id="rId2"/>
    <p:sldId id="271" r:id="rId3"/>
    <p:sldId id="261" r:id="rId4"/>
    <p:sldId id="265" r:id="rId5"/>
    <p:sldId id="260" r:id="rId6"/>
    <p:sldId id="264" r:id="rId7"/>
    <p:sldId id="262" r:id="rId8"/>
    <p:sldId id="257" r:id="rId9"/>
    <p:sldId id="259" r:id="rId10"/>
    <p:sldId id="266" r:id="rId11"/>
    <p:sldId id="268" r:id="rId12"/>
    <p:sldId id="269"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38"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647677-4FF1-45DD-B441-EB8CE0F514DE}" type="datetimeFigureOut">
              <a:rPr lang="en-GB" smtClean="0"/>
              <a:t>16/05/2018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3DB597-7D2A-46F1-8143-BCB0FA602EB6}" type="slidenum">
              <a:rPr lang="en-GB" smtClean="0"/>
              <a:t>‹#›</a:t>
            </a:fld>
            <a:endParaRPr lang="en-GB"/>
          </a:p>
        </p:txBody>
      </p:sp>
    </p:spTree>
    <p:extLst>
      <p:ext uri="{BB962C8B-B14F-4D97-AF65-F5344CB8AC3E}">
        <p14:creationId xmlns:p14="http://schemas.microsoft.com/office/powerpoint/2010/main" val="37121814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DAB9A0D-83BD-4134-A706-3467512C025E}" type="datetimeFigureOut">
              <a:rPr lang="en-GB" smtClean="0"/>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9B63A9-F24C-4823-98B3-11FE05808AE3}" type="slidenum">
              <a:rPr lang="en-GB" smtClean="0"/>
              <a:t>‹#›</a:t>
            </a:fld>
            <a:endParaRPr lang="en-GB"/>
          </a:p>
        </p:txBody>
      </p:sp>
    </p:spTree>
    <p:extLst>
      <p:ext uri="{BB962C8B-B14F-4D97-AF65-F5344CB8AC3E}">
        <p14:creationId xmlns:p14="http://schemas.microsoft.com/office/powerpoint/2010/main" val="285991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AB9A0D-83BD-4134-A706-3467512C025E}" type="datetimeFigureOut">
              <a:rPr lang="en-GB" smtClean="0"/>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9B63A9-F24C-4823-98B3-11FE05808AE3}" type="slidenum">
              <a:rPr lang="en-GB" smtClean="0"/>
              <a:t>‹#›</a:t>
            </a:fld>
            <a:endParaRPr lang="en-GB"/>
          </a:p>
        </p:txBody>
      </p:sp>
    </p:spTree>
    <p:extLst>
      <p:ext uri="{BB962C8B-B14F-4D97-AF65-F5344CB8AC3E}">
        <p14:creationId xmlns:p14="http://schemas.microsoft.com/office/powerpoint/2010/main" val="758513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AB9A0D-83BD-4134-A706-3467512C025E}" type="datetimeFigureOut">
              <a:rPr lang="en-GB" smtClean="0"/>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9B63A9-F24C-4823-98B3-11FE05808AE3}" type="slidenum">
              <a:rPr lang="en-GB" smtClean="0"/>
              <a:t>‹#›</a:t>
            </a:fld>
            <a:endParaRPr lang="en-GB"/>
          </a:p>
        </p:txBody>
      </p:sp>
    </p:spTree>
    <p:extLst>
      <p:ext uri="{BB962C8B-B14F-4D97-AF65-F5344CB8AC3E}">
        <p14:creationId xmlns:p14="http://schemas.microsoft.com/office/powerpoint/2010/main" val="2447852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AB9A0D-83BD-4134-A706-3467512C025E}" type="datetimeFigureOut">
              <a:rPr lang="en-GB" smtClean="0"/>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9B63A9-F24C-4823-98B3-11FE05808AE3}" type="slidenum">
              <a:rPr lang="en-GB" smtClean="0"/>
              <a:t>‹#›</a:t>
            </a:fld>
            <a:endParaRPr lang="en-GB"/>
          </a:p>
        </p:txBody>
      </p:sp>
    </p:spTree>
    <p:extLst>
      <p:ext uri="{BB962C8B-B14F-4D97-AF65-F5344CB8AC3E}">
        <p14:creationId xmlns:p14="http://schemas.microsoft.com/office/powerpoint/2010/main" val="333012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AB9A0D-83BD-4134-A706-3467512C025E}" type="datetimeFigureOut">
              <a:rPr lang="en-GB" smtClean="0"/>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9B63A9-F24C-4823-98B3-11FE05808AE3}" type="slidenum">
              <a:rPr lang="en-GB" smtClean="0"/>
              <a:t>‹#›</a:t>
            </a:fld>
            <a:endParaRPr lang="en-GB"/>
          </a:p>
        </p:txBody>
      </p:sp>
    </p:spTree>
    <p:extLst>
      <p:ext uri="{BB962C8B-B14F-4D97-AF65-F5344CB8AC3E}">
        <p14:creationId xmlns:p14="http://schemas.microsoft.com/office/powerpoint/2010/main" val="105703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DAB9A0D-83BD-4134-A706-3467512C025E}" type="datetimeFigureOut">
              <a:rPr lang="en-GB" smtClean="0"/>
              <a:t>16/05/2018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9B63A9-F24C-4823-98B3-11FE05808AE3}" type="slidenum">
              <a:rPr lang="en-GB" smtClean="0"/>
              <a:t>‹#›</a:t>
            </a:fld>
            <a:endParaRPr lang="en-GB"/>
          </a:p>
        </p:txBody>
      </p:sp>
    </p:spTree>
    <p:extLst>
      <p:ext uri="{BB962C8B-B14F-4D97-AF65-F5344CB8AC3E}">
        <p14:creationId xmlns:p14="http://schemas.microsoft.com/office/powerpoint/2010/main" val="2553903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DAB9A0D-83BD-4134-A706-3467512C025E}" type="datetimeFigureOut">
              <a:rPr lang="en-GB" smtClean="0"/>
              <a:t>16/05/2018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9B63A9-F24C-4823-98B3-11FE05808AE3}" type="slidenum">
              <a:rPr lang="en-GB" smtClean="0"/>
              <a:t>‹#›</a:t>
            </a:fld>
            <a:endParaRPr lang="en-GB"/>
          </a:p>
        </p:txBody>
      </p:sp>
    </p:spTree>
    <p:extLst>
      <p:ext uri="{BB962C8B-B14F-4D97-AF65-F5344CB8AC3E}">
        <p14:creationId xmlns:p14="http://schemas.microsoft.com/office/powerpoint/2010/main" val="3516563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DAB9A0D-83BD-4134-A706-3467512C025E}" type="datetimeFigureOut">
              <a:rPr lang="en-GB" smtClean="0"/>
              <a:t>16/05/2018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9B63A9-F24C-4823-98B3-11FE05808AE3}" type="slidenum">
              <a:rPr lang="en-GB" smtClean="0"/>
              <a:t>‹#›</a:t>
            </a:fld>
            <a:endParaRPr lang="en-GB"/>
          </a:p>
        </p:txBody>
      </p:sp>
    </p:spTree>
    <p:extLst>
      <p:ext uri="{BB962C8B-B14F-4D97-AF65-F5344CB8AC3E}">
        <p14:creationId xmlns:p14="http://schemas.microsoft.com/office/powerpoint/2010/main" val="3267101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B9A0D-83BD-4134-A706-3467512C025E}" type="datetimeFigureOut">
              <a:rPr lang="en-GB" smtClean="0"/>
              <a:t>16/05/2018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9B63A9-F24C-4823-98B3-11FE05808AE3}" type="slidenum">
              <a:rPr lang="en-GB" smtClean="0"/>
              <a:t>‹#›</a:t>
            </a:fld>
            <a:endParaRPr lang="en-GB"/>
          </a:p>
        </p:txBody>
      </p:sp>
    </p:spTree>
    <p:extLst>
      <p:ext uri="{BB962C8B-B14F-4D97-AF65-F5344CB8AC3E}">
        <p14:creationId xmlns:p14="http://schemas.microsoft.com/office/powerpoint/2010/main" val="1006435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AB9A0D-83BD-4134-A706-3467512C025E}" type="datetimeFigureOut">
              <a:rPr lang="en-GB" smtClean="0"/>
              <a:t>16/05/2018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9B63A9-F24C-4823-98B3-11FE05808AE3}" type="slidenum">
              <a:rPr lang="en-GB" smtClean="0"/>
              <a:t>‹#›</a:t>
            </a:fld>
            <a:endParaRPr lang="en-GB"/>
          </a:p>
        </p:txBody>
      </p:sp>
    </p:spTree>
    <p:extLst>
      <p:ext uri="{BB962C8B-B14F-4D97-AF65-F5344CB8AC3E}">
        <p14:creationId xmlns:p14="http://schemas.microsoft.com/office/powerpoint/2010/main" val="237457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AB9A0D-83BD-4134-A706-3467512C025E}" type="datetimeFigureOut">
              <a:rPr lang="en-GB" smtClean="0"/>
              <a:t>16/05/2018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9B63A9-F24C-4823-98B3-11FE05808AE3}" type="slidenum">
              <a:rPr lang="en-GB" smtClean="0"/>
              <a:t>‹#›</a:t>
            </a:fld>
            <a:endParaRPr lang="en-GB"/>
          </a:p>
        </p:txBody>
      </p:sp>
    </p:spTree>
    <p:extLst>
      <p:ext uri="{BB962C8B-B14F-4D97-AF65-F5344CB8AC3E}">
        <p14:creationId xmlns:p14="http://schemas.microsoft.com/office/powerpoint/2010/main" val="1677221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B9A0D-83BD-4134-A706-3467512C025E}" type="datetimeFigureOut">
              <a:rPr lang="en-GB" smtClean="0"/>
              <a:t>16/05/2018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B63A9-F24C-4823-98B3-11FE05808AE3}" type="slidenum">
              <a:rPr lang="en-GB" smtClean="0"/>
              <a:t>‹#›</a:t>
            </a:fld>
            <a:endParaRPr lang="en-GB"/>
          </a:p>
        </p:txBody>
      </p:sp>
    </p:spTree>
    <p:extLst>
      <p:ext uri="{BB962C8B-B14F-4D97-AF65-F5344CB8AC3E}">
        <p14:creationId xmlns:p14="http://schemas.microsoft.com/office/powerpoint/2010/main" val="396184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6.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2743201" y="73293"/>
            <a:ext cx="9867332" cy="1200329"/>
          </a:xfrm>
          <a:prstGeom prst="rect">
            <a:avLst/>
          </a:prstGeom>
          <a:noFill/>
        </p:spPr>
        <p:txBody>
          <a:bodyPr wrap="square" rtlCol="0">
            <a:spAutoFit/>
          </a:bodyPr>
          <a:lstStyle/>
          <a:p>
            <a:r>
              <a:rPr lang="en-GB" sz="3600" u="sng" dirty="0" smtClean="0"/>
              <a:t>How did the US government negotiate with the Indians between 1834 and 1851? </a:t>
            </a:r>
            <a:endParaRPr lang="en-GB" sz="3600" u="sng" dirty="0"/>
          </a:p>
        </p:txBody>
      </p:sp>
      <p:sp>
        <p:nvSpPr>
          <p:cNvPr id="3" name="TextBox 2"/>
          <p:cNvSpPr txBox="1"/>
          <p:nvPr/>
        </p:nvSpPr>
        <p:spPr>
          <a:xfrm>
            <a:off x="215900" y="2170164"/>
            <a:ext cx="6400800" cy="1938992"/>
          </a:xfrm>
          <a:prstGeom prst="rect">
            <a:avLst/>
          </a:prstGeom>
          <a:solidFill>
            <a:schemeClr val="accent1">
              <a:lumMod val="40000"/>
              <a:lumOff val="60000"/>
            </a:schemeClr>
          </a:solidFill>
        </p:spPr>
        <p:txBody>
          <a:bodyPr wrap="square" rtlCol="0">
            <a:spAutoFit/>
          </a:bodyPr>
          <a:lstStyle/>
          <a:p>
            <a:r>
              <a:rPr lang="en-GB" sz="2400" b="1" i="1" dirty="0" smtClean="0"/>
              <a:t>In this lesson, we will:</a:t>
            </a:r>
          </a:p>
          <a:p>
            <a:pPr marL="342900" indent="-342900">
              <a:buFont typeface="Arial" panose="020B0604020202020204" pitchFamily="34" charset="0"/>
              <a:buChar char="•"/>
            </a:pPr>
            <a:r>
              <a:rPr lang="en-GB" sz="2400" dirty="0" smtClean="0"/>
              <a:t>Explain why there was tension between the Indians and white Americans by 1850.</a:t>
            </a:r>
          </a:p>
          <a:p>
            <a:pPr marL="342900" indent="-342900">
              <a:buFont typeface="Arial" panose="020B0604020202020204" pitchFamily="34" charset="0"/>
              <a:buChar char="•"/>
            </a:pPr>
            <a:r>
              <a:rPr lang="en-GB" sz="2400" dirty="0" smtClean="0"/>
              <a:t>Describe the two solutions put forward by President Fillmore in 1851.</a:t>
            </a:r>
          </a:p>
        </p:txBody>
      </p:sp>
      <p:sp>
        <p:nvSpPr>
          <p:cNvPr id="4" name="TextBox 3"/>
          <p:cNvSpPr txBox="1"/>
          <p:nvPr/>
        </p:nvSpPr>
        <p:spPr>
          <a:xfrm>
            <a:off x="191069" y="4697525"/>
            <a:ext cx="6400800" cy="1938992"/>
          </a:xfrm>
          <a:prstGeom prst="rect">
            <a:avLst/>
          </a:prstGeom>
          <a:solidFill>
            <a:schemeClr val="accent4">
              <a:lumMod val="40000"/>
              <a:lumOff val="60000"/>
            </a:schemeClr>
          </a:solidFill>
        </p:spPr>
        <p:txBody>
          <a:bodyPr wrap="square" rtlCol="0">
            <a:spAutoFit/>
          </a:bodyPr>
          <a:lstStyle/>
          <a:p>
            <a:r>
              <a:rPr lang="en-GB" sz="2400" dirty="0" smtClean="0">
                <a:solidFill>
                  <a:srgbClr val="00B050"/>
                </a:solidFill>
              </a:rPr>
              <a:t>Starter: </a:t>
            </a:r>
            <a:r>
              <a:rPr lang="en-GB" sz="2400" dirty="0" smtClean="0"/>
              <a:t>Based on your previous knowledge can you describe how the Indians lived?</a:t>
            </a:r>
          </a:p>
          <a:p>
            <a:endParaRPr lang="en-GB" sz="2400" dirty="0"/>
          </a:p>
          <a:p>
            <a:r>
              <a:rPr lang="en-GB" sz="2400" dirty="0" smtClean="0">
                <a:solidFill>
                  <a:srgbClr val="FF0000"/>
                </a:solidFill>
              </a:rPr>
              <a:t>Key words: </a:t>
            </a:r>
            <a:r>
              <a:rPr lang="en-GB" sz="2400" dirty="0" smtClean="0"/>
              <a:t>nomadic, buffalo, sun dance, chief, tepee</a:t>
            </a:r>
          </a:p>
        </p:txBody>
      </p:sp>
      <p:pic>
        <p:nvPicPr>
          <p:cNvPr id="5" name="Picture 4"/>
          <p:cNvPicPr>
            <a:picLocks noChangeAspect="1"/>
          </p:cNvPicPr>
          <p:nvPr/>
        </p:nvPicPr>
        <p:blipFill>
          <a:blip r:embed="rId3"/>
          <a:stretch>
            <a:fillRect/>
          </a:stretch>
        </p:blipFill>
        <p:spPr>
          <a:xfrm>
            <a:off x="6754925" y="1490354"/>
            <a:ext cx="3228981" cy="2223732"/>
          </a:xfrm>
          <a:prstGeom prst="rect">
            <a:avLst/>
          </a:prstGeom>
        </p:spPr>
      </p:pic>
      <p:pic>
        <p:nvPicPr>
          <p:cNvPr id="6" name="Picture 5"/>
          <p:cNvPicPr>
            <a:picLocks noChangeAspect="1"/>
          </p:cNvPicPr>
          <p:nvPr/>
        </p:nvPicPr>
        <p:blipFill rotWithShape="1">
          <a:blip r:embed="rId4"/>
          <a:srcRect l="1" r="24038"/>
          <a:stretch/>
        </p:blipFill>
        <p:spPr>
          <a:xfrm>
            <a:off x="6754925" y="3930818"/>
            <a:ext cx="3289828" cy="2436125"/>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37223" y1="45308" x2="38934" y2="65231"/>
                        <a14:foregroundMark x1="32495" y1="38846" x2="28471" y2="51538"/>
                        <a14:foregroundMark x1="28169" y1="44308" x2="26157" y2="50769"/>
                        <a14:foregroundMark x1="31891" y1="47154" x2="36922" y2="61846"/>
                      </a14:backgroundRemoval>
                    </a14:imgEffect>
                  </a14:imgLayer>
                </a14:imgProps>
              </a:ext>
            </a:extLst>
          </a:blip>
          <a:stretch>
            <a:fillRect/>
          </a:stretch>
        </p:blipFill>
        <p:spPr>
          <a:xfrm rot="1204085">
            <a:off x="9405989" y="2063791"/>
            <a:ext cx="2689400" cy="3517324"/>
          </a:xfrm>
          <a:prstGeom prst="rect">
            <a:avLst/>
          </a:prstGeom>
        </p:spPr>
      </p:pic>
      <p:sp>
        <p:nvSpPr>
          <p:cNvPr id="8" name="AutoShape 2" descr="Image result for Indian feathers clipart"/>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Lst>
          </a:blip>
          <a:stretch>
            <a:fillRect/>
          </a:stretch>
        </p:blipFill>
        <p:spPr>
          <a:xfrm>
            <a:off x="-111288" y="15875"/>
            <a:ext cx="2269742" cy="2269742"/>
          </a:xfrm>
          <a:prstGeom prst="rect">
            <a:avLst/>
          </a:prstGeom>
        </p:spPr>
      </p:pic>
    </p:spTree>
    <p:extLst>
      <p:ext uri="{BB962C8B-B14F-4D97-AF65-F5344CB8AC3E}">
        <p14:creationId xmlns:p14="http://schemas.microsoft.com/office/powerpoint/2010/main" val="1878198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830" y="1203232"/>
            <a:ext cx="1910686" cy="1384995"/>
          </a:xfrm>
          <a:prstGeom prst="rect">
            <a:avLst/>
          </a:prstGeom>
          <a:noFill/>
        </p:spPr>
        <p:txBody>
          <a:bodyPr wrap="square" rtlCol="0">
            <a:spAutoFit/>
          </a:bodyPr>
          <a:lstStyle/>
          <a:p>
            <a:r>
              <a:rPr lang="en-GB" sz="2800" dirty="0" smtClean="0"/>
              <a:t>Permanent Indian Frontier </a:t>
            </a:r>
            <a:endParaRPr lang="en-GB" sz="2800" dirty="0"/>
          </a:p>
        </p:txBody>
      </p:sp>
      <p:sp>
        <p:nvSpPr>
          <p:cNvPr id="3" name="TextBox 2"/>
          <p:cNvSpPr txBox="1"/>
          <p:nvPr/>
        </p:nvSpPr>
        <p:spPr>
          <a:xfrm>
            <a:off x="3432615" y="4674276"/>
            <a:ext cx="4311205" cy="1938992"/>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America gains lots of land, e.g. Texas, Oregon </a:t>
            </a:r>
          </a:p>
          <a:p>
            <a:pPr marL="342900" indent="-342900">
              <a:buFont typeface="Arial" panose="020B0604020202020204" pitchFamily="34" charset="0"/>
              <a:buChar char="•"/>
            </a:pPr>
            <a:r>
              <a:rPr lang="en-GB" sz="2000" dirty="0" smtClean="0"/>
              <a:t>Gold is discovered in California</a:t>
            </a:r>
          </a:p>
          <a:p>
            <a:pPr marL="342900" indent="-342900">
              <a:buFont typeface="Arial" panose="020B0604020202020204" pitchFamily="34" charset="0"/>
              <a:buChar char="•"/>
            </a:pPr>
            <a:r>
              <a:rPr lang="en-GB" sz="2000" dirty="0" smtClean="0"/>
              <a:t>More white people begin to travel through Indian land.</a:t>
            </a:r>
          </a:p>
          <a:p>
            <a:pPr marL="342900" indent="-342900">
              <a:buFont typeface="Arial" panose="020B0604020202020204" pitchFamily="34" charset="0"/>
              <a:buChar char="•"/>
            </a:pPr>
            <a:r>
              <a:rPr lang="en-GB" sz="2000" dirty="0" smtClean="0"/>
              <a:t>Indians annoyed about this.</a:t>
            </a:r>
            <a:endParaRPr lang="en-GB" sz="2000" dirty="0"/>
          </a:p>
        </p:txBody>
      </p:sp>
      <p:sp>
        <p:nvSpPr>
          <p:cNvPr id="5" name="TextBox 4"/>
          <p:cNvSpPr txBox="1"/>
          <p:nvPr/>
        </p:nvSpPr>
        <p:spPr>
          <a:xfrm>
            <a:off x="8746109" y="3249978"/>
            <a:ext cx="3234519" cy="3108543"/>
          </a:xfrm>
          <a:prstGeom prst="rect">
            <a:avLst/>
          </a:prstGeom>
          <a:noFill/>
        </p:spPr>
        <p:txBody>
          <a:bodyPr wrap="square" rtlCol="0">
            <a:spAutoFit/>
          </a:bodyPr>
          <a:lstStyle/>
          <a:p>
            <a:r>
              <a:rPr lang="en-GB" sz="2800" dirty="0" smtClean="0"/>
              <a:t>Two solutions: </a:t>
            </a:r>
          </a:p>
          <a:p>
            <a:endParaRPr lang="en-GB" sz="2800" dirty="0"/>
          </a:p>
          <a:p>
            <a:pPr marL="457200" indent="-457200">
              <a:buFont typeface="Arial" panose="020B0604020202020204" pitchFamily="34" charset="0"/>
              <a:buChar char="•"/>
            </a:pPr>
            <a:r>
              <a:rPr lang="en-GB" sz="2800" dirty="0" smtClean="0"/>
              <a:t>Indian Appropriations Act</a:t>
            </a:r>
          </a:p>
          <a:p>
            <a:pPr marL="457200" indent="-457200">
              <a:buFont typeface="Arial" panose="020B0604020202020204" pitchFamily="34" charset="0"/>
              <a:buChar char="•"/>
            </a:pPr>
            <a:r>
              <a:rPr lang="en-GB" sz="2800" dirty="0" smtClean="0"/>
              <a:t>Fort Laramie Treaty</a:t>
            </a:r>
            <a:endParaRPr lang="en-GB" sz="2800" dirty="0"/>
          </a:p>
        </p:txBody>
      </p:sp>
      <p:sp>
        <p:nvSpPr>
          <p:cNvPr id="6" name="Right Arrow 5"/>
          <p:cNvSpPr/>
          <p:nvPr/>
        </p:nvSpPr>
        <p:spPr>
          <a:xfrm>
            <a:off x="122830" y="2688942"/>
            <a:ext cx="11948612" cy="422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endCxn id="2" idx="3"/>
          </p:cNvCxnSpPr>
          <p:nvPr/>
        </p:nvCxnSpPr>
        <p:spPr>
          <a:xfrm flipV="1">
            <a:off x="2033516" y="1895730"/>
            <a:ext cx="0" cy="9861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625385" y="2005993"/>
            <a:ext cx="0" cy="89384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1719956" y="1896520"/>
            <a:ext cx="1255594" cy="646331"/>
          </a:xfrm>
          <a:prstGeom prst="rect">
            <a:avLst/>
          </a:prstGeom>
          <a:noFill/>
        </p:spPr>
        <p:txBody>
          <a:bodyPr wrap="square" rtlCol="0">
            <a:spAutoFit/>
          </a:bodyPr>
          <a:lstStyle/>
          <a:p>
            <a:r>
              <a:rPr lang="en-GB" sz="3600" dirty="0" smtClean="0">
                <a:solidFill>
                  <a:srgbClr val="FF0000"/>
                </a:solidFill>
              </a:rPr>
              <a:t>1834</a:t>
            </a:r>
            <a:endParaRPr lang="en-GB" sz="3600" dirty="0">
              <a:solidFill>
                <a:srgbClr val="FF0000"/>
              </a:solidFill>
            </a:endParaRPr>
          </a:p>
        </p:txBody>
      </p:sp>
      <p:sp>
        <p:nvSpPr>
          <p:cNvPr id="13" name="TextBox 12"/>
          <p:cNvSpPr txBox="1"/>
          <p:nvPr/>
        </p:nvSpPr>
        <p:spPr>
          <a:xfrm>
            <a:off x="4509054" y="2988368"/>
            <a:ext cx="3470000" cy="523220"/>
          </a:xfrm>
          <a:prstGeom prst="rect">
            <a:avLst/>
          </a:prstGeom>
          <a:noFill/>
        </p:spPr>
        <p:txBody>
          <a:bodyPr wrap="square" rtlCol="0">
            <a:spAutoFit/>
          </a:bodyPr>
          <a:lstStyle/>
          <a:p>
            <a:r>
              <a:rPr lang="en-GB" sz="2800" dirty="0" smtClean="0">
                <a:solidFill>
                  <a:srgbClr val="FF0000"/>
                </a:solidFill>
              </a:rPr>
              <a:t>1834-1850</a:t>
            </a:r>
            <a:endParaRPr lang="en-GB" sz="2800" dirty="0">
              <a:solidFill>
                <a:srgbClr val="FF0000"/>
              </a:solidFill>
            </a:endParaRPr>
          </a:p>
        </p:txBody>
      </p:sp>
      <p:sp>
        <p:nvSpPr>
          <p:cNvPr id="15" name="TextBox 14"/>
          <p:cNvSpPr txBox="1"/>
          <p:nvPr/>
        </p:nvSpPr>
        <p:spPr>
          <a:xfrm rot="16200000">
            <a:off x="8320754" y="1905993"/>
            <a:ext cx="1255594" cy="646331"/>
          </a:xfrm>
          <a:prstGeom prst="rect">
            <a:avLst/>
          </a:prstGeom>
          <a:noFill/>
        </p:spPr>
        <p:txBody>
          <a:bodyPr wrap="square" rtlCol="0">
            <a:spAutoFit/>
          </a:bodyPr>
          <a:lstStyle/>
          <a:p>
            <a:r>
              <a:rPr lang="en-GB" sz="3600" dirty="0" smtClean="0">
                <a:solidFill>
                  <a:srgbClr val="FF0000"/>
                </a:solidFill>
              </a:rPr>
              <a:t>1851</a:t>
            </a:r>
            <a:endParaRPr lang="en-GB" sz="3600" dirty="0">
              <a:solidFill>
                <a:srgbClr val="FF0000"/>
              </a:solidFill>
            </a:endParaRPr>
          </a:p>
        </p:txBody>
      </p:sp>
      <p:sp>
        <p:nvSpPr>
          <p:cNvPr id="16" name="Right Brace 15"/>
          <p:cNvSpPr/>
          <p:nvPr/>
        </p:nvSpPr>
        <p:spPr>
          <a:xfrm rot="5400000">
            <a:off x="4736530" y="686599"/>
            <a:ext cx="1306566" cy="5734166"/>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TextBox 3"/>
          <p:cNvSpPr txBox="1"/>
          <p:nvPr/>
        </p:nvSpPr>
        <p:spPr>
          <a:xfrm>
            <a:off x="3432615" y="105725"/>
            <a:ext cx="5622877" cy="769441"/>
          </a:xfrm>
          <a:prstGeom prst="rect">
            <a:avLst/>
          </a:prstGeom>
          <a:noFill/>
        </p:spPr>
        <p:txBody>
          <a:bodyPr wrap="square" rtlCol="0">
            <a:spAutoFit/>
          </a:bodyPr>
          <a:lstStyle/>
          <a:p>
            <a:r>
              <a:rPr lang="en-GB" sz="4400" dirty="0" smtClean="0">
                <a:solidFill>
                  <a:srgbClr val="7030A0"/>
                </a:solidFill>
              </a:rPr>
              <a:t>So, let’s recap that…</a:t>
            </a:r>
            <a:endParaRPr lang="en-GB" sz="4400" dirty="0">
              <a:solidFill>
                <a:srgbClr val="7030A0"/>
              </a:solidFill>
            </a:endParaRPr>
          </a:p>
        </p:txBody>
      </p:sp>
    </p:spTree>
    <p:extLst>
      <p:ext uri="{BB962C8B-B14F-4D97-AF65-F5344CB8AC3E}">
        <p14:creationId xmlns:p14="http://schemas.microsoft.com/office/powerpoint/2010/main" val="1999459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830" y="1203232"/>
            <a:ext cx="1910686" cy="1384995"/>
          </a:xfrm>
          <a:prstGeom prst="rect">
            <a:avLst/>
          </a:prstGeom>
          <a:noFill/>
        </p:spPr>
        <p:txBody>
          <a:bodyPr wrap="square" rtlCol="0">
            <a:spAutoFit/>
          </a:bodyPr>
          <a:lstStyle/>
          <a:p>
            <a:r>
              <a:rPr lang="en-GB" sz="2800" dirty="0" smtClean="0"/>
              <a:t>Permanent Indian Frontier </a:t>
            </a:r>
            <a:endParaRPr lang="en-GB" sz="2800" dirty="0"/>
          </a:p>
        </p:txBody>
      </p:sp>
      <p:sp>
        <p:nvSpPr>
          <p:cNvPr id="3" name="TextBox 2"/>
          <p:cNvSpPr txBox="1"/>
          <p:nvPr/>
        </p:nvSpPr>
        <p:spPr>
          <a:xfrm>
            <a:off x="3432615" y="4674276"/>
            <a:ext cx="4311205" cy="1938992"/>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America gains lots of land, e.g. Texas, Oregon </a:t>
            </a:r>
          </a:p>
          <a:p>
            <a:pPr marL="342900" indent="-342900">
              <a:buFont typeface="Arial" panose="020B0604020202020204" pitchFamily="34" charset="0"/>
              <a:buChar char="•"/>
            </a:pPr>
            <a:r>
              <a:rPr lang="en-GB" sz="2000" dirty="0" smtClean="0"/>
              <a:t>Gold is discovered in California</a:t>
            </a:r>
          </a:p>
          <a:p>
            <a:pPr marL="342900" indent="-342900">
              <a:buFont typeface="Arial" panose="020B0604020202020204" pitchFamily="34" charset="0"/>
              <a:buChar char="•"/>
            </a:pPr>
            <a:r>
              <a:rPr lang="en-GB" sz="2000" dirty="0" smtClean="0"/>
              <a:t>More white people begin to travel through Indian land.</a:t>
            </a:r>
          </a:p>
          <a:p>
            <a:pPr marL="342900" indent="-342900">
              <a:buFont typeface="Arial" panose="020B0604020202020204" pitchFamily="34" charset="0"/>
              <a:buChar char="•"/>
            </a:pPr>
            <a:r>
              <a:rPr lang="en-GB" sz="2000" dirty="0" smtClean="0"/>
              <a:t>Indians annoyed about this.</a:t>
            </a:r>
            <a:endParaRPr lang="en-GB" sz="2000" dirty="0"/>
          </a:p>
        </p:txBody>
      </p:sp>
      <p:sp>
        <p:nvSpPr>
          <p:cNvPr id="5" name="TextBox 4"/>
          <p:cNvSpPr txBox="1"/>
          <p:nvPr/>
        </p:nvSpPr>
        <p:spPr>
          <a:xfrm>
            <a:off x="8746109" y="3249978"/>
            <a:ext cx="3234519" cy="3108543"/>
          </a:xfrm>
          <a:prstGeom prst="rect">
            <a:avLst/>
          </a:prstGeom>
          <a:noFill/>
        </p:spPr>
        <p:txBody>
          <a:bodyPr wrap="square" rtlCol="0">
            <a:spAutoFit/>
          </a:bodyPr>
          <a:lstStyle/>
          <a:p>
            <a:r>
              <a:rPr lang="en-GB" sz="2800" dirty="0" smtClean="0"/>
              <a:t>Two solutions: </a:t>
            </a:r>
          </a:p>
          <a:p>
            <a:endParaRPr lang="en-GB" sz="2800" dirty="0"/>
          </a:p>
          <a:p>
            <a:pPr marL="457200" indent="-457200">
              <a:buFont typeface="Arial" panose="020B0604020202020204" pitchFamily="34" charset="0"/>
              <a:buChar char="•"/>
            </a:pPr>
            <a:r>
              <a:rPr lang="en-GB" sz="2800" dirty="0" smtClean="0"/>
              <a:t>Indian Appropriations Act</a:t>
            </a:r>
          </a:p>
          <a:p>
            <a:pPr marL="457200" indent="-457200">
              <a:buFont typeface="Arial" panose="020B0604020202020204" pitchFamily="34" charset="0"/>
              <a:buChar char="•"/>
            </a:pPr>
            <a:r>
              <a:rPr lang="en-GB" sz="2800" dirty="0" smtClean="0"/>
              <a:t>Fort Laramie Treaty</a:t>
            </a:r>
            <a:endParaRPr lang="en-GB" sz="2800" dirty="0"/>
          </a:p>
        </p:txBody>
      </p:sp>
      <p:sp>
        <p:nvSpPr>
          <p:cNvPr id="6" name="Right Arrow 5"/>
          <p:cNvSpPr/>
          <p:nvPr/>
        </p:nvSpPr>
        <p:spPr>
          <a:xfrm>
            <a:off x="122830" y="2688942"/>
            <a:ext cx="11948612" cy="422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endCxn id="2" idx="3"/>
          </p:cNvCxnSpPr>
          <p:nvPr/>
        </p:nvCxnSpPr>
        <p:spPr>
          <a:xfrm flipV="1">
            <a:off x="2033516" y="1895730"/>
            <a:ext cx="0" cy="9861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625385" y="2005993"/>
            <a:ext cx="0" cy="89384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1719956" y="1896520"/>
            <a:ext cx="1255594" cy="646331"/>
          </a:xfrm>
          <a:prstGeom prst="rect">
            <a:avLst/>
          </a:prstGeom>
          <a:noFill/>
        </p:spPr>
        <p:txBody>
          <a:bodyPr wrap="square" rtlCol="0">
            <a:spAutoFit/>
          </a:bodyPr>
          <a:lstStyle/>
          <a:p>
            <a:r>
              <a:rPr lang="en-GB" sz="3600" dirty="0" smtClean="0">
                <a:solidFill>
                  <a:srgbClr val="FF0000"/>
                </a:solidFill>
              </a:rPr>
              <a:t>1834</a:t>
            </a:r>
            <a:endParaRPr lang="en-GB" sz="3600" dirty="0">
              <a:solidFill>
                <a:srgbClr val="FF0000"/>
              </a:solidFill>
            </a:endParaRPr>
          </a:p>
        </p:txBody>
      </p:sp>
      <p:sp>
        <p:nvSpPr>
          <p:cNvPr id="13" name="TextBox 12"/>
          <p:cNvSpPr txBox="1"/>
          <p:nvPr/>
        </p:nvSpPr>
        <p:spPr>
          <a:xfrm>
            <a:off x="4509054" y="2988368"/>
            <a:ext cx="3470000" cy="523220"/>
          </a:xfrm>
          <a:prstGeom prst="rect">
            <a:avLst/>
          </a:prstGeom>
          <a:noFill/>
        </p:spPr>
        <p:txBody>
          <a:bodyPr wrap="square" rtlCol="0">
            <a:spAutoFit/>
          </a:bodyPr>
          <a:lstStyle/>
          <a:p>
            <a:r>
              <a:rPr lang="en-GB" sz="2800" dirty="0" smtClean="0">
                <a:solidFill>
                  <a:srgbClr val="FF0000"/>
                </a:solidFill>
              </a:rPr>
              <a:t>1834-1850</a:t>
            </a:r>
            <a:endParaRPr lang="en-GB" sz="2800" dirty="0">
              <a:solidFill>
                <a:srgbClr val="FF0000"/>
              </a:solidFill>
            </a:endParaRPr>
          </a:p>
        </p:txBody>
      </p:sp>
      <p:sp>
        <p:nvSpPr>
          <p:cNvPr id="15" name="TextBox 14"/>
          <p:cNvSpPr txBox="1"/>
          <p:nvPr/>
        </p:nvSpPr>
        <p:spPr>
          <a:xfrm rot="16200000">
            <a:off x="8320754" y="1905993"/>
            <a:ext cx="1255594" cy="646331"/>
          </a:xfrm>
          <a:prstGeom prst="rect">
            <a:avLst/>
          </a:prstGeom>
          <a:noFill/>
        </p:spPr>
        <p:txBody>
          <a:bodyPr wrap="square" rtlCol="0">
            <a:spAutoFit/>
          </a:bodyPr>
          <a:lstStyle/>
          <a:p>
            <a:r>
              <a:rPr lang="en-GB" sz="3600" dirty="0" smtClean="0">
                <a:solidFill>
                  <a:srgbClr val="FF0000"/>
                </a:solidFill>
              </a:rPr>
              <a:t>1851</a:t>
            </a:r>
            <a:endParaRPr lang="en-GB" sz="3600" dirty="0">
              <a:solidFill>
                <a:srgbClr val="FF0000"/>
              </a:solidFill>
            </a:endParaRPr>
          </a:p>
        </p:txBody>
      </p:sp>
      <p:sp>
        <p:nvSpPr>
          <p:cNvPr id="16" name="Right Brace 15"/>
          <p:cNvSpPr/>
          <p:nvPr/>
        </p:nvSpPr>
        <p:spPr>
          <a:xfrm rot="5400000">
            <a:off x="4736530" y="686599"/>
            <a:ext cx="1306566" cy="5734166"/>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TextBox 3"/>
          <p:cNvSpPr txBox="1"/>
          <p:nvPr/>
        </p:nvSpPr>
        <p:spPr>
          <a:xfrm>
            <a:off x="3432615" y="105725"/>
            <a:ext cx="5622877" cy="769441"/>
          </a:xfrm>
          <a:prstGeom prst="rect">
            <a:avLst/>
          </a:prstGeom>
          <a:noFill/>
        </p:spPr>
        <p:txBody>
          <a:bodyPr wrap="square" rtlCol="0">
            <a:spAutoFit/>
          </a:bodyPr>
          <a:lstStyle/>
          <a:p>
            <a:r>
              <a:rPr lang="en-GB" sz="4400" dirty="0" smtClean="0">
                <a:solidFill>
                  <a:srgbClr val="7030A0"/>
                </a:solidFill>
              </a:rPr>
              <a:t>One last time…</a:t>
            </a:r>
            <a:endParaRPr lang="en-GB" sz="4400" dirty="0">
              <a:solidFill>
                <a:srgbClr val="7030A0"/>
              </a:solidFill>
            </a:endParaRPr>
          </a:p>
        </p:txBody>
      </p:sp>
    </p:spTree>
    <p:extLst>
      <p:ext uri="{BB962C8B-B14F-4D97-AF65-F5344CB8AC3E}">
        <p14:creationId xmlns:p14="http://schemas.microsoft.com/office/powerpoint/2010/main" val="246538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830" y="1203232"/>
            <a:ext cx="1910686" cy="1384995"/>
          </a:xfrm>
          <a:prstGeom prst="rect">
            <a:avLst/>
          </a:prstGeom>
          <a:noFill/>
        </p:spPr>
        <p:txBody>
          <a:bodyPr wrap="square" rtlCol="0">
            <a:spAutoFit/>
          </a:bodyPr>
          <a:lstStyle/>
          <a:p>
            <a:r>
              <a:rPr lang="en-GB" sz="2800" dirty="0" smtClean="0"/>
              <a:t>Permanent Indian Frontier </a:t>
            </a:r>
            <a:endParaRPr lang="en-GB" sz="2800" dirty="0"/>
          </a:p>
        </p:txBody>
      </p:sp>
      <p:sp>
        <p:nvSpPr>
          <p:cNvPr id="3" name="TextBox 2"/>
          <p:cNvSpPr txBox="1"/>
          <p:nvPr/>
        </p:nvSpPr>
        <p:spPr>
          <a:xfrm>
            <a:off x="3432615" y="4674276"/>
            <a:ext cx="4311205" cy="1938992"/>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America gains lots of land, e.g. Texas, Oregon </a:t>
            </a:r>
          </a:p>
          <a:p>
            <a:pPr marL="342900" indent="-342900">
              <a:buFont typeface="Arial" panose="020B0604020202020204" pitchFamily="34" charset="0"/>
              <a:buChar char="•"/>
            </a:pPr>
            <a:r>
              <a:rPr lang="en-GB" sz="2000" dirty="0" smtClean="0"/>
              <a:t>Gold is discovered in California</a:t>
            </a:r>
          </a:p>
          <a:p>
            <a:pPr marL="342900" indent="-342900">
              <a:buFont typeface="Arial" panose="020B0604020202020204" pitchFamily="34" charset="0"/>
              <a:buChar char="•"/>
            </a:pPr>
            <a:r>
              <a:rPr lang="en-GB" sz="2000" dirty="0" smtClean="0"/>
              <a:t>More white people begin to travel through Indian land.</a:t>
            </a:r>
          </a:p>
          <a:p>
            <a:pPr marL="342900" indent="-342900">
              <a:buFont typeface="Arial" panose="020B0604020202020204" pitchFamily="34" charset="0"/>
              <a:buChar char="•"/>
            </a:pPr>
            <a:r>
              <a:rPr lang="en-GB" sz="2000" dirty="0" smtClean="0"/>
              <a:t>Indians annoyed about this.</a:t>
            </a:r>
            <a:endParaRPr lang="en-GB" sz="2000" dirty="0"/>
          </a:p>
        </p:txBody>
      </p:sp>
      <p:sp>
        <p:nvSpPr>
          <p:cNvPr id="5" name="TextBox 4"/>
          <p:cNvSpPr txBox="1"/>
          <p:nvPr/>
        </p:nvSpPr>
        <p:spPr>
          <a:xfrm>
            <a:off x="8746109" y="3249978"/>
            <a:ext cx="3234519" cy="3108543"/>
          </a:xfrm>
          <a:prstGeom prst="rect">
            <a:avLst/>
          </a:prstGeom>
          <a:noFill/>
        </p:spPr>
        <p:txBody>
          <a:bodyPr wrap="square" rtlCol="0">
            <a:spAutoFit/>
          </a:bodyPr>
          <a:lstStyle/>
          <a:p>
            <a:r>
              <a:rPr lang="en-GB" sz="2800" dirty="0" smtClean="0"/>
              <a:t>Two solutions: </a:t>
            </a:r>
          </a:p>
          <a:p>
            <a:endParaRPr lang="en-GB" sz="2800" dirty="0"/>
          </a:p>
          <a:p>
            <a:pPr marL="457200" indent="-457200">
              <a:buFont typeface="Arial" panose="020B0604020202020204" pitchFamily="34" charset="0"/>
              <a:buChar char="•"/>
            </a:pPr>
            <a:r>
              <a:rPr lang="en-GB" sz="2800" dirty="0" smtClean="0"/>
              <a:t>Indian Appropriations Act</a:t>
            </a:r>
          </a:p>
          <a:p>
            <a:pPr marL="457200" indent="-457200">
              <a:buFont typeface="Arial" panose="020B0604020202020204" pitchFamily="34" charset="0"/>
              <a:buChar char="•"/>
            </a:pPr>
            <a:r>
              <a:rPr lang="en-GB" sz="2800" dirty="0" smtClean="0"/>
              <a:t>Fort Laramie Treaty</a:t>
            </a:r>
            <a:endParaRPr lang="en-GB" sz="2800" dirty="0"/>
          </a:p>
        </p:txBody>
      </p:sp>
      <p:sp>
        <p:nvSpPr>
          <p:cNvPr id="6" name="Right Arrow 5"/>
          <p:cNvSpPr/>
          <p:nvPr/>
        </p:nvSpPr>
        <p:spPr>
          <a:xfrm>
            <a:off x="122830" y="2688942"/>
            <a:ext cx="11948612" cy="422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endCxn id="2" idx="3"/>
          </p:cNvCxnSpPr>
          <p:nvPr/>
        </p:nvCxnSpPr>
        <p:spPr>
          <a:xfrm flipV="1">
            <a:off x="2033516" y="1895730"/>
            <a:ext cx="0" cy="9861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625385" y="2005993"/>
            <a:ext cx="0" cy="89384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1719956" y="1896520"/>
            <a:ext cx="1255594" cy="646331"/>
          </a:xfrm>
          <a:prstGeom prst="rect">
            <a:avLst/>
          </a:prstGeom>
          <a:noFill/>
        </p:spPr>
        <p:txBody>
          <a:bodyPr wrap="square" rtlCol="0">
            <a:spAutoFit/>
          </a:bodyPr>
          <a:lstStyle/>
          <a:p>
            <a:r>
              <a:rPr lang="en-GB" sz="3600" dirty="0" smtClean="0">
                <a:solidFill>
                  <a:srgbClr val="FF0000"/>
                </a:solidFill>
              </a:rPr>
              <a:t>1834</a:t>
            </a:r>
            <a:endParaRPr lang="en-GB" sz="3600" dirty="0">
              <a:solidFill>
                <a:srgbClr val="FF0000"/>
              </a:solidFill>
            </a:endParaRPr>
          </a:p>
        </p:txBody>
      </p:sp>
      <p:sp>
        <p:nvSpPr>
          <p:cNvPr id="13" name="TextBox 12"/>
          <p:cNvSpPr txBox="1"/>
          <p:nvPr/>
        </p:nvSpPr>
        <p:spPr>
          <a:xfrm>
            <a:off x="4509054" y="2988368"/>
            <a:ext cx="3470000" cy="523220"/>
          </a:xfrm>
          <a:prstGeom prst="rect">
            <a:avLst/>
          </a:prstGeom>
          <a:noFill/>
        </p:spPr>
        <p:txBody>
          <a:bodyPr wrap="square" rtlCol="0">
            <a:spAutoFit/>
          </a:bodyPr>
          <a:lstStyle/>
          <a:p>
            <a:r>
              <a:rPr lang="en-GB" sz="2800" dirty="0" smtClean="0">
                <a:solidFill>
                  <a:srgbClr val="FF0000"/>
                </a:solidFill>
              </a:rPr>
              <a:t>1834-1850</a:t>
            </a:r>
            <a:endParaRPr lang="en-GB" sz="2800" dirty="0">
              <a:solidFill>
                <a:srgbClr val="FF0000"/>
              </a:solidFill>
            </a:endParaRPr>
          </a:p>
        </p:txBody>
      </p:sp>
      <p:sp>
        <p:nvSpPr>
          <p:cNvPr id="15" name="TextBox 14"/>
          <p:cNvSpPr txBox="1"/>
          <p:nvPr/>
        </p:nvSpPr>
        <p:spPr>
          <a:xfrm rot="16200000">
            <a:off x="8320754" y="1905993"/>
            <a:ext cx="1255594" cy="646331"/>
          </a:xfrm>
          <a:prstGeom prst="rect">
            <a:avLst/>
          </a:prstGeom>
          <a:noFill/>
        </p:spPr>
        <p:txBody>
          <a:bodyPr wrap="square" rtlCol="0">
            <a:spAutoFit/>
          </a:bodyPr>
          <a:lstStyle/>
          <a:p>
            <a:r>
              <a:rPr lang="en-GB" sz="3600" dirty="0" smtClean="0">
                <a:solidFill>
                  <a:srgbClr val="FF0000"/>
                </a:solidFill>
              </a:rPr>
              <a:t>1851</a:t>
            </a:r>
            <a:endParaRPr lang="en-GB" sz="3600" dirty="0">
              <a:solidFill>
                <a:srgbClr val="FF0000"/>
              </a:solidFill>
            </a:endParaRPr>
          </a:p>
        </p:txBody>
      </p:sp>
      <p:sp>
        <p:nvSpPr>
          <p:cNvPr id="16" name="Right Brace 15"/>
          <p:cNvSpPr/>
          <p:nvPr/>
        </p:nvSpPr>
        <p:spPr>
          <a:xfrm rot="5400000">
            <a:off x="4736530" y="686599"/>
            <a:ext cx="1306566" cy="5734166"/>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TextBox 3"/>
          <p:cNvSpPr txBox="1"/>
          <p:nvPr/>
        </p:nvSpPr>
        <p:spPr>
          <a:xfrm>
            <a:off x="3432615" y="105725"/>
            <a:ext cx="5622877" cy="769441"/>
          </a:xfrm>
          <a:prstGeom prst="rect">
            <a:avLst/>
          </a:prstGeom>
          <a:noFill/>
        </p:spPr>
        <p:txBody>
          <a:bodyPr wrap="square" rtlCol="0">
            <a:spAutoFit/>
          </a:bodyPr>
          <a:lstStyle/>
          <a:p>
            <a:r>
              <a:rPr lang="en-GB" sz="4400" dirty="0" smtClean="0">
                <a:solidFill>
                  <a:srgbClr val="7030A0"/>
                </a:solidFill>
              </a:rPr>
              <a:t>And one for good luck…</a:t>
            </a:r>
            <a:endParaRPr lang="en-GB" sz="4400" dirty="0">
              <a:solidFill>
                <a:srgbClr val="7030A0"/>
              </a:solidFill>
            </a:endParaRPr>
          </a:p>
        </p:txBody>
      </p:sp>
    </p:spTree>
    <p:extLst>
      <p:ext uri="{BB962C8B-B14F-4D97-AF65-F5344CB8AC3E}">
        <p14:creationId xmlns:p14="http://schemas.microsoft.com/office/powerpoint/2010/main" val="757929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509982" y="0"/>
            <a:ext cx="4801241" cy="3429458"/>
          </a:xfrm>
          <a:prstGeom prst="rect">
            <a:avLst/>
          </a:prstGeom>
        </p:spPr>
      </p:pic>
      <p:sp>
        <p:nvSpPr>
          <p:cNvPr id="4" name="TextBox 3"/>
          <p:cNvSpPr txBox="1"/>
          <p:nvPr/>
        </p:nvSpPr>
        <p:spPr>
          <a:xfrm>
            <a:off x="156911" y="855520"/>
            <a:ext cx="6578221" cy="5940088"/>
          </a:xfrm>
          <a:prstGeom prst="rect">
            <a:avLst/>
          </a:prstGeom>
          <a:noFill/>
          <a:ln>
            <a:solidFill>
              <a:srgbClr val="FF0000"/>
            </a:solidFill>
          </a:ln>
        </p:spPr>
        <p:txBody>
          <a:bodyPr wrap="square" rtlCol="0">
            <a:spAutoFit/>
          </a:bodyPr>
          <a:lstStyle/>
          <a:p>
            <a:r>
              <a:rPr lang="en-GB" sz="2000" dirty="0" smtClean="0"/>
              <a:t>1. Cut out 4 medium sized cards</a:t>
            </a:r>
          </a:p>
          <a:p>
            <a:endParaRPr lang="en-GB" sz="2000" dirty="0"/>
          </a:p>
          <a:p>
            <a:r>
              <a:rPr lang="en-GB" sz="2000" dirty="0" smtClean="0"/>
              <a:t>2. On one side of them, write the following:</a:t>
            </a:r>
          </a:p>
          <a:p>
            <a:endParaRPr lang="en-GB" sz="2000" dirty="0"/>
          </a:p>
          <a:p>
            <a:pPr marL="342900" indent="-342900">
              <a:buFont typeface="Arial" panose="020B0604020202020204" pitchFamily="34" charset="0"/>
              <a:buChar char="•"/>
            </a:pPr>
            <a:r>
              <a:rPr lang="en-GB" sz="2000" dirty="0">
                <a:solidFill>
                  <a:srgbClr val="FF0000"/>
                </a:solidFill>
              </a:rPr>
              <a:t>Permanent Indian Frontier (1834)</a:t>
            </a:r>
          </a:p>
          <a:p>
            <a:pPr marL="342900" indent="-342900">
              <a:buFont typeface="Arial" panose="020B0604020202020204" pitchFamily="34" charset="0"/>
              <a:buChar char="•"/>
            </a:pPr>
            <a:r>
              <a:rPr lang="en-GB" sz="2000" dirty="0">
                <a:solidFill>
                  <a:srgbClr val="FF0000"/>
                </a:solidFill>
              </a:rPr>
              <a:t>US gaining land, threatening Indian life. </a:t>
            </a:r>
            <a:r>
              <a:rPr lang="en-GB" sz="1400" dirty="0" smtClean="0">
                <a:solidFill>
                  <a:srgbClr val="FF0000"/>
                </a:solidFill>
              </a:rPr>
              <a:t>(1834-1850)</a:t>
            </a:r>
          </a:p>
          <a:p>
            <a:pPr marL="342900" indent="-342900">
              <a:buFont typeface="Arial" panose="020B0604020202020204" pitchFamily="34" charset="0"/>
              <a:buChar char="•"/>
            </a:pPr>
            <a:r>
              <a:rPr lang="en-GB" sz="2000" dirty="0">
                <a:solidFill>
                  <a:srgbClr val="FF0000"/>
                </a:solidFill>
              </a:rPr>
              <a:t>Indian Appropriations Act (1851)</a:t>
            </a:r>
          </a:p>
          <a:p>
            <a:pPr marL="342900" indent="-342900">
              <a:buFont typeface="Arial" panose="020B0604020202020204" pitchFamily="34" charset="0"/>
              <a:buChar char="•"/>
            </a:pPr>
            <a:r>
              <a:rPr lang="en-GB" sz="2000" dirty="0">
                <a:solidFill>
                  <a:srgbClr val="FF0000"/>
                </a:solidFill>
              </a:rPr>
              <a:t>Fort Laramie Treaty (1851</a:t>
            </a:r>
            <a:r>
              <a:rPr lang="en-GB" sz="2000" dirty="0" smtClean="0">
                <a:solidFill>
                  <a:srgbClr val="FF0000"/>
                </a:solidFill>
              </a:rPr>
              <a:t>)</a:t>
            </a:r>
          </a:p>
          <a:p>
            <a:pPr marL="342900" indent="-342900">
              <a:buFont typeface="Arial" panose="020B0604020202020204" pitchFamily="34" charset="0"/>
              <a:buChar char="•"/>
            </a:pPr>
            <a:endParaRPr lang="en-GB" sz="2000" dirty="0">
              <a:solidFill>
                <a:srgbClr val="FF0000"/>
              </a:solidFill>
            </a:endParaRPr>
          </a:p>
          <a:p>
            <a:r>
              <a:rPr lang="en-GB" sz="2000" dirty="0" smtClean="0"/>
              <a:t>3. On the other side, write the following:</a:t>
            </a:r>
          </a:p>
          <a:p>
            <a:endParaRPr lang="en-GB" sz="2000" dirty="0">
              <a:solidFill>
                <a:srgbClr val="FF0000"/>
              </a:solidFill>
            </a:endParaRPr>
          </a:p>
          <a:p>
            <a:pPr marL="285750" indent="-285750">
              <a:buFont typeface="Arial" panose="020B0604020202020204" pitchFamily="34" charset="0"/>
              <a:buChar char="•"/>
            </a:pPr>
            <a:r>
              <a:rPr lang="en-GB" sz="2000" dirty="0" smtClean="0">
                <a:solidFill>
                  <a:srgbClr val="FF0000"/>
                </a:solidFill>
              </a:rPr>
              <a:t>4 – 5 sentences about what this was, including the consequence.</a:t>
            </a:r>
          </a:p>
          <a:p>
            <a:endParaRPr lang="en-GB" sz="2000" dirty="0">
              <a:solidFill>
                <a:srgbClr val="FF0000"/>
              </a:solidFill>
            </a:endParaRPr>
          </a:p>
          <a:p>
            <a:r>
              <a:rPr lang="en-GB" sz="2000" dirty="0" smtClean="0"/>
              <a:t>4. Lastly, spend some time reading through them – highlighting key words, phrases and names. </a:t>
            </a:r>
          </a:p>
          <a:p>
            <a:endParaRPr lang="en-GB" sz="2000" dirty="0" smtClean="0"/>
          </a:p>
          <a:p>
            <a:r>
              <a:rPr lang="en-GB" sz="2000" dirty="0" smtClean="0"/>
              <a:t>5. Take them home, memorise them as </a:t>
            </a:r>
            <a:r>
              <a:rPr lang="en-GB" sz="2000" b="1" u="sng" dirty="0" smtClean="0"/>
              <a:t>you will be tested on this in a few weeks time.</a:t>
            </a:r>
            <a:endParaRPr lang="en-GB" sz="2000" b="1" u="sng" dirty="0"/>
          </a:p>
        </p:txBody>
      </p:sp>
      <p:pic>
        <p:nvPicPr>
          <p:cNvPr id="7" name="Picture 6"/>
          <p:cNvPicPr>
            <a:picLocks noChangeAspect="1"/>
          </p:cNvPicPr>
          <p:nvPr/>
        </p:nvPicPr>
        <p:blipFill>
          <a:blip r:embed="rId3"/>
          <a:stretch>
            <a:fillRect/>
          </a:stretch>
        </p:blipFill>
        <p:spPr>
          <a:xfrm>
            <a:off x="9471547" y="3825564"/>
            <a:ext cx="2606716" cy="2606716"/>
          </a:xfrm>
          <a:prstGeom prst="rect">
            <a:avLst/>
          </a:prstGeom>
        </p:spPr>
      </p:pic>
      <p:pic>
        <p:nvPicPr>
          <p:cNvPr id="6" name="Picture 5"/>
          <p:cNvPicPr>
            <a:picLocks noChangeAspect="1"/>
          </p:cNvPicPr>
          <p:nvPr/>
        </p:nvPicPr>
        <p:blipFill>
          <a:blip r:embed="rId4"/>
          <a:stretch>
            <a:fillRect/>
          </a:stretch>
        </p:blipFill>
        <p:spPr>
          <a:xfrm>
            <a:off x="6968530" y="3792785"/>
            <a:ext cx="2639495" cy="2639495"/>
          </a:xfrm>
          <a:prstGeom prst="rect">
            <a:avLst/>
          </a:prstGeom>
        </p:spPr>
      </p:pic>
      <p:pic>
        <p:nvPicPr>
          <p:cNvPr id="5122" name="Picture 2" descr="Image result for re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898" y="-382137"/>
            <a:ext cx="3638312" cy="1711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025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660" y="788260"/>
            <a:ext cx="6591869" cy="5940088"/>
          </a:xfrm>
          <a:prstGeom prst="rect">
            <a:avLst/>
          </a:prstGeom>
          <a:solidFill>
            <a:schemeClr val="accent3">
              <a:lumMod val="20000"/>
              <a:lumOff val="80000"/>
            </a:schemeClr>
          </a:solidFill>
          <a:ln>
            <a:noFill/>
          </a:ln>
        </p:spPr>
        <p:txBody>
          <a:bodyPr wrap="square" rtlCol="0">
            <a:spAutoFit/>
          </a:bodyPr>
          <a:lstStyle/>
          <a:p>
            <a:r>
              <a:rPr lang="en-GB" sz="2000" dirty="0" smtClean="0"/>
              <a:t>In the very early 19</a:t>
            </a:r>
            <a:r>
              <a:rPr lang="en-GB" sz="2000" baseline="30000" dirty="0" smtClean="0"/>
              <a:t>th</a:t>
            </a:r>
            <a:r>
              <a:rPr lang="en-GB" sz="2000" dirty="0" smtClean="0"/>
              <a:t> Century, the US government struggled with how best to deal with the ‘Indian problem’</a:t>
            </a:r>
          </a:p>
          <a:p>
            <a:endParaRPr lang="en-GB" sz="2000" dirty="0"/>
          </a:p>
          <a:p>
            <a:r>
              <a:rPr lang="en-GB" sz="2000" dirty="0" smtClean="0"/>
              <a:t>The land that the Indians lived on, such Georgia, Alabama, North Carolina, Florida etc. was very valuable as it was perfect for growing cotton. </a:t>
            </a:r>
          </a:p>
          <a:p>
            <a:endParaRPr lang="en-GB" sz="2000" dirty="0"/>
          </a:p>
          <a:p>
            <a:r>
              <a:rPr lang="en-GB" sz="2000" dirty="0" smtClean="0"/>
              <a:t>Many white plantation owners began to attack Indians in the hope of driving them out. </a:t>
            </a:r>
          </a:p>
          <a:p>
            <a:endParaRPr lang="en-GB" sz="2000" dirty="0"/>
          </a:p>
          <a:p>
            <a:r>
              <a:rPr lang="en-GB" sz="2000" dirty="0" smtClean="0"/>
              <a:t>In 1830, President Andrew Jackson signed the Indian Removal Act which gave the government the power to move tribes to “Indian zones” west of the Mississippi river. (technically outside the ‘United States of America’).</a:t>
            </a:r>
          </a:p>
          <a:p>
            <a:endParaRPr lang="en-GB" sz="2000" dirty="0"/>
          </a:p>
          <a:p>
            <a:r>
              <a:rPr lang="en-GB" sz="2000" dirty="0" smtClean="0"/>
              <a:t>However, this was just a temporary solution.</a:t>
            </a:r>
          </a:p>
          <a:p>
            <a:endParaRPr lang="en-GB" sz="2000" dirty="0"/>
          </a:p>
          <a:p>
            <a:r>
              <a:rPr lang="en-GB" sz="2000" dirty="0" smtClean="0"/>
              <a:t>Between 1834 and 1851, the US government would struggle to come with a solution to the “Indian problem”</a:t>
            </a:r>
            <a:endParaRPr lang="en-GB" sz="2000" dirty="0"/>
          </a:p>
        </p:txBody>
      </p:sp>
      <p:sp>
        <p:nvSpPr>
          <p:cNvPr id="3" name="TextBox 2"/>
          <p:cNvSpPr txBox="1"/>
          <p:nvPr/>
        </p:nvSpPr>
        <p:spPr>
          <a:xfrm>
            <a:off x="245660" y="109182"/>
            <a:ext cx="7260610" cy="646331"/>
          </a:xfrm>
          <a:prstGeom prst="rect">
            <a:avLst/>
          </a:prstGeom>
          <a:noFill/>
        </p:spPr>
        <p:txBody>
          <a:bodyPr wrap="square" rtlCol="0">
            <a:spAutoFit/>
          </a:bodyPr>
          <a:lstStyle/>
          <a:p>
            <a:r>
              <a:rPr lang="en-GB" sz="3600" dirty="0" smtClean="0"/>
              <a:t>A little </a:t>
            </a:r>
            <a:r>
              <a:rPr lang="en-GB" sz="3600" dirty="0" smtClean="0">
                <a:solidFill>
                  <a:srgbClr val="FF0000"/>
                </a:solidFill>
              </a:rPr>
              <a:t>background</a:t>
            </a:r>
            <a:r>
              <a:rPr lang="en-GB" sz="3600" dirty="0" smtClean="0"/>
              <a:t> to the story…</a:t>
            </a:r>
            <a:endParaRPr lang="en-GB"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3403" y="2715906"/>
            <a:ext cx="4996200" cy="401244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684" t="31071" r="12188" b="19286"/>
          <a:stretch/>
        </p:blipFill>
        <p:spPr>
          <a:xfrm>
            <a:off x="7014949" y="109182"/>
            <a:ext cx="4995081" cy="2442949"/>
          </a:xfrm>
          <a:prstGeom prst="rect">
            <a:avLst/>
          </a:prstGeom>
        </p:spPr>
      </p:pic>
    </p:spTree>
    <p:extLst>
      <p:ext uri="{BB962C8B-B14F-4D97-AF65-F5344CB8AC3E}">
        <p14:creationId xmlns:p14="http://schemas.microsoft.com/office/powerpoint/2010/main" val="2812312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77" y="1036907"/>
            <a:ext cx="6204235" cy="3970318"/>
          </a:xfrm>
          <a:prstGeom prst="rect">
            <a:avLst/>
          </a:prstGeom>
          <a:noFill/>
          <a:ln>
            <a:solidFill>
              <a:srgbClr val="FF0000"/>
            </a:solidFill>
          </a:ln>
        </p:spPr>
        <p:txBody>
          <a:bodyPr wrap="square" rtlCol="0">
            <a:spAutoFit/>
          </a:bodyPr>
          <a:lstStyle/>
          <a:p>
            <a:pPr marL="342900" indent="-342900">
              <a:buFont typeface="+mj-lt"/>
              <a:buAutoNum type="arabicPeriod"/>
            </a:pPr>
            <a:r>
              <a:rPr lang="en-GB" sz="3600" dirty="0" smtClean="0">
                <a:solidFill>
                  <a:srgbClr val="FF0000"/>
                </a:solidFill>
              </a:rPr>
              <a:t>Permanent Indian Frontier (1834)</a:t>
            </a:r>
          </a:p>
          <a:p>
            <a:pPr marL="342900" indent="-342900">
              <a:buFont typeface="+mj-lt"/>
              <a:buAutoNum type="arabicPeriod"/>
            </a:pPr>
            <a:r>
              <a:rPr lang="en-GB" sz="3600" dirty="0" smtClean="0">
                <a:solidFill>
                  <a:srgbClr val="FF0000"/>
                </a:solidFill>
              </a:rPr>
              <a:t>US gaining land, threatening Indian life. </a:t>
            </a:r>
            <a:r>
              <a:rPr lang="en-GB" sz="2400" dirty="0" smtClean="0">
                <a:solidFill>
                  <a:srgbClr val="FF0000"/>
                </a:solidFill>
              </a:rPr>
              <a:t>(1834-1850)</a:t>
            </a:r>
          </a:p>
          <a:p>
            <a:pPr marL="342900" indent="-342900">
              <a:buFont typeface="+mj-lt"/>
              <a:buAutoNum type="arabicPeriod"/>
            </a:pPr>
            <a:r>
              <a:rPr lang="en-GB" sz="3600" dirty="0" smtClean="0">
                <a:solidFill>
                  <a:srgbClr val="FF0000"/>
                </a:solidFill>
              </a:rPr>
              <a:t>Indian Appropriations Act (1851)</a:t>
            </a:r>
          </a:p>
          <a:p>
            <a:pPr marL="342900" indent="-342900">
              <a:buFont typeface="+mj-lt"/>
              <a:buAutoNum type="arabicPeriod"/>
            </a:pPr>
            <a:r>
              <a:rPr lang="en-GB" sz="3600" dirty="0" smtClean="0">
                <a:solidFill>
                  <a:srgbClr val="FF0000"/>
                </a:solidFill>
              </a:rPr>
              <a:t>Fort Laramie Treaty (1851)</a:t>
            </a:r>
            <a:endParaRPr lang="en-GB" sz="3600" dirty="0" smtClean="0">
              <a:solidFill>
                <a:srgbClr val="FF0000"/>
              </a:solidFill>
            </a:endParaRPr>
          </a:p>
        </p:txBody>
      </p:sp>
      <p:sp>
        <p:nvSpPr>
          <p:cNvPr id="3" name="TextBox 2"/>
          <p:cNvSpPr txBox="1"/>
          <p:nvPr/>
        </p:nvSpPr>
        <p:spPr>
          <a:xfrm>
            <a:off x="191069" y="191069"/>
            <a:ext cx="9512489" cy="584775"/>
          </a:xfrm>
          <a:prstGeom prst="rect">
            <a:avLst/>
          </a:prstGeom>
          <a:noFill/>
        </p:spPr>
        <p:txBody>
          <a:bodyPr wrap="square" rtlCol="0">
            <a:spAutoFit/>
          </a:bodyPr>
          <a:lstStyle/>
          <a:p>
            <a:r>
              <a:rPr lang="en-GB" sz="3200" dirty="0" smtClean="0"/>
              <a:t>What did you </a:t>
            </a:r>
            <a:r>
              <a:rPr lang="en-GB" sz="3200" u="sng" dirty="0" smtClean="0">
                <a:solidFill>
                  <a:srgbClr val="FF0000"/>
                </a:solidFill>
              </a:rPr>
              <a:t>need</a:t>
            </a:r>
            <a:r>
              <a:rPr lang="en-GB" sz="3200" dirty="0" smtClean="0"/>
              <a:t> to know about?</a:t>
            </a:r>
            <a:endParaRPr lang="en-GB" sz="3200" dirty="0"/>
          </a:p>
        </p:txBody>
      </p:sp>
      <p:sp>
        <p:nvSpPr>
          <p:cNvPr id="4" name="TextBox 3"/>
          <p:cNvSpPr txBox="1"/>
          <p:nvPr/>
        </p:nvSpPr>
        <p:spPr>
          <a:xfrm>
            <a:off x="215900" y="5268288"/>
            <a:ext cx="11526862" cy="1384995"/>
          </a:xfrm>
          <a:prstGeom prst="rect">
            <a:avLst/>
          </a:prstGeom>
          <a:noFill/>
          <a:ln>
            <a:solidFill>
              <a:srgbClr val="FF0000"/>
            </a:solidFill>
          </a:ln>
        </p:spPr>
        <p:txBody>
          <a:bodyPr wrap="square" rtlCol="0">
            <a:spAutoFit/>
          </a:bodyPr>
          <a:lstStyle/>
          <a:p>
            <a:r>
              <a:rPr lang="en-GB" sz="2800" dirty="0" smtClean="0"/>
              <a:t>You may be asked to explain the consequences of these events, or why they are important or write a story of the key events between 1834 and 1851. So you must, must, must </a:t>
            </a:r>
            <a:r>
              <a:rPr lang="en-GB" sz="2800" b="1" u="sng" dirty="0" smtClean="0"/>
              <a:t>memorise</a:t>
            </a:r>
            <a:r>
              <a:rPr lang="en-GB" sz="2800" dirty="0" smtClean="0"/>
              <a:t> these events.</a:t>
            </a:r>
            <a:endParaRPr lang="en-GB" sz="2800" dirty="0"/>
          </a:p>
        </p:txBody>
      </p:sp>
      <p:sp>
        <p:nvSpPr>
          <p:cNvPr id="8" name="AutoShape 2" descr="Image result for pearson edexcel"/>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rotWithShape="1">
          <a:blip r:embed="rId2"/>
          <a:srcRect l="27578" t="16185" r="25939" b="3404"/>
          <a:stretch/>
        </p:blipFill>
        <p:spPr>
          <a:xfrm>
            <a:off x="6829568" y="228777"/>
            <a:ext cx="4913194" cy="4778448"/>
          </a:xfrm>
          <a:prstGeom prst="rect">
            <a:avLst/>
          </a:prstGeom>
        </p:spPr>
      </p:pic>
    </p:spTree>
    <p:extLst>
      <p:ext uri="{BB962C8B-B14F-4D97-AF65-F5344CB8AC3E}">
        <p14:creationId xmlns:p14="http://schemas.microsoft.com/office/powerpoint/2010/main" val="166692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830" y="1203232"/>
            <a:ext cx="1910686" cy="1384995"/>
          </a:xfrm>
          <a:prstGeom prst="rect">
            <a:avLst/>
          </a:prstGeom>
          <a:noFill/>
        </p:spPr>
        <p:txBody>
          <a:bodyPr wrap="square" rtlCol="0">
            <a:spAutoFit/>
          </a:bodyPr>
          <a:lstStyle/>
          <a:p>
            <a:r>
              <a:rPr lang="en-GB" sz="2800" dirty="0" smtClean="0"/>
              <a:t>Permanent Indian Frontier </a:t>
            </a:r>
            <a:endParaRPr lang="en-GB" sz="2800" dirty="0"/>
          </a:p>
        </p:txBody>
      </p:sp>
      <p:sp>
        <p:nvSpPr>
          <p:cNvPr id="3" name="TextBox 2"/>
          <p:cNvSpPr txBox="1"/>
          <p:nvPr/>
        </p:nvSpPr>
        <p:spPr>
          <a:xfrm>
            <a:off x="3363385" y="4483208"/>
            <a:ext cx="4311205"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America gains lots of land, e.g. Texas, Oregon </a:t>
            </a:r>
          </a:p>
          <a:p>
            <a:pPr marL="342900" indent="-342900">
              <a:buFont typeface="Arial" panose="020B0604020202020204" pitchFamily="34" charset="0"/>
              <a:buChar char="•"/>
            </a:pPr>
            <a:r>
              <a:rPr lang="en-GB" sz="2400" dirty="0" smtClean="0"/>
              <a:t>Gold is discovered in California</a:t>
            </a:r>
          </a:p>
          <a:p>
            <a:pPr marL="342900" indent="-342900">
              <a:buFont typeface="Arial" panose="020B0604020202020204" pitchFamily="34" charset="0"/>
              <a:buChar char="•"/>
            </a:pPr>
            <a:r>
              <a:rPr lang="en-GB" sz="2400" dirty="0" smtClean="0"/>
              <a:t>More white people begin to travel through Indian land.</a:t>
            </a:r>
            <a:endParaRPr lang="en-GB" sz="2400" dirty="0"/>
          </a:p>
        </p:txBody>
      </p:sp>
      <p:sp>
        <p:nvSpPr>
          <p:cNvPr id="5" name="TextBox 4"/>
          <p:cNvSpPr txBox="1"/>
          <p:nvPr/>
        </p:nvSpPr>
        <p:spPr>
          <a:xfrm>
            <a:off x="8746109" y="3249978"/>
            <a:ext cx="3234519" cy="3108543"/>
          </a:xfrm>
          <a:prstGeom prst="rect">
            <a:avLst/>
          </a:prstGeom>
          <a:noFill/>
        </p:spPr>
        <p:txBody>
          <a:bodyPr wrap="square" rtlCol="0">
            <a:spAutoFit/>
          </a:bodyPr>
          <a:lstStyle/>
          <a:p>
            <a:r>
              <a:rPr lang="en-GB" sz="2800" dirty="0" smtClean="0"/>
              <a:t>Two solutions: </a:t>
            </a:r>
          </a:p>
          <a:p>
            <a:endParaRPr lang="en-GB" sz="2800" dirty="0"/>
          </a:p>
          <a:p>
            <a:pPr marL="457200" indent="-457200">
              <a:buFont typeface="Arial" panose="020B0604020202020204" pitchFamily="34" charset="0"/>
              <a:buChar char="•"/>
            </a:pPr>
            <a:r>
              <a:rPr lang="en-GB" sz="2800" dirty="0" smtClean="0"/>
              <a:t>Indian Appropriations Act</a:t>
            </a:r>
          </a:p>
          <a:p>
            <a:pPr marL="457200" indent="-457200">
              <a:buFont typeface="Arial" panose="020B0604020202020204" pitchFamily="34" charset="0"/>
              <a:buChar char="•"/>
            </a:pPr>
            <a:r>
              <a:rPr lang="en-GB" sz="2800" dirty="0" smtClean="0"/>
              <a:t>Fort Laramie Treaty</a:t>
            </a:r>
            <a:endParaRPr lang="en-GB" sz="2800" dirty="0"/>
          </a:p>
        </p:txBody>
      </p:sp>
      <p:sp>
        <p:nvSpPr>
          <p:cNvPr id="6" name="Right Arrow 5"/>
          <p:cNvSpPr/>
          <p:nvPr/>
        </p:nvSpPr>
        <p:spPr>
          <a:xfrm>
            <a:off x="122830" y="2688942"/>
            <a:ext cx="11948612" cy="422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endCxn id="2" idx="3"/>
          </p:cNvCxnSpPr>
          <p:nvPr/>
        </p:nvCxnSpPr>
        <p:spPr>
          <a:xfrm flipV="1">
            <a:off x="2033516" y="1895730"/>
            <a:ext cx="0" cy="9861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625385" y="2005993"/>
            <a:ext cx="0" cy="89384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1719956" y="1896520"/>
            <a:ext cx="1255594" cy="646331"/>
          </a:xfrm>
          <a:prstGeom prst="rect">
            <a:avLst/>
          </a:prstGeom>
          <a:noFill/>
        </p:spPr>
        <p:txBody>
          <a:bodyPr wrap="square" rtlCol="0">
            <a:spAutoFit/>
          </a:bodyPr>
          <a:lstStyle/>
          <a:p>
            <a:r>
              <a:rPr lang="en-GB" sz="3600" dirty="0" smtClean="0">
                <a:solidFill>
                  <a:srgbClr val="FF0000"/>
                </a:solidFill>
              </a:rPr>
              <a:t>1834</a:t>
            </a:r>
            <a:endParaRPr lang="en-GB" sz="3600" dirty="0">
              <a:solidFill>
                <a:srgbClr val="FF0000"/>
              </a:solidFill>
            </a:endParaRPr>
          </a:p>
        </p:txBody>
      </p:sp>
      <p:sp>
        <p:nvSpPr>
          <p:cNvPr id="13" name="TextBox 12"/>
          <p:cNvSpPr txBox="1"/>
          <p:nvPr/>
        </p:nvSpPr>
        <p:spPr>
          <a:xfrm>
            <a:off x="4509054" y="2988368"/>
            <a:ext cx="3470000" cy="523220"/>
          </a:xfrm>
          <a:prstGeom prst="rect">
            <a:avLst/>
          </a:prstGeom>
          <a:noFill/>
        </p:spPr>
        <p:txBody>
          <a:bodyPr wrap="square" rtlCol="0">
            <a:spAutoFit/>
          </a:bodyPr>
          <a:lstStyle/>
          <a:p>
            <a:r>
              <a:rPr lang="en-GB" sz="2800" dirty="0" smtClean="0">
                <a:solidFill>
                  <a:srgbClr val="FF0000"/>
                </a:solidFill>
              </a:rPr>
              <a:t>1834-1850</a:t>
            </a:r>
            <a:endParaRPr lang="en-GB" sz="2800" dirty="0">
              <a:solidFill>
                <a:srgbClr val="FF0000"/>
              </a:solidFill>
            </a:endParaRPr>
          </a:p>
        </p:txBody>
      </p:sp>
      <p:sp>
        <p:nvSpPr>
          <p:cNvPr id="15" name="TextBox 14"/>
          <p:cNvSpPr txBox="1"/>
          <p:nvPr/>
        </p:nvSpPr>
        <p:spPr>
          <a:xfrm rot="16200000">
            <a:off x="8320754" y="1905993"/>
            <a:ext cx="1255594" cy="646331"/>
          </a:xfrm>
          <a:prstGeom prst="rect">
            <a:avLst/>
          </a:prstGeom>
          <a:noFill/>
        </p:spPr>
        <p:txBody>
          <a:bodyPr wrap="square" rtlCol="0">
            <a:spAutoFit/>
          </a:bodyPr>
          <a:lstStyle/>
          <a:p>
            <a:r>
              <a:rPr lang="en-GB" sz="3600" dirty="0" smtClean="0">
                <a:solidFill>
                  <a:srgbClr val="FF0000"/>
                </a:solidFill>
              </a:rPr>
              <a:t>1851</a:t>
            </a:r>
            <a:endParaRPr lang="en-GB" sz="3600" dirty="0">
              <a:solidFill>
                <a:srgbClr val="FF0000"/>
              </a:solidFill>
            </a:endParaRPr>
          </a:p>
        </p:txBody>
      </p:sp>
      <p:sp>
        <p:nvSpPr>
          <p:cNvPr id="16" name="Right Brace 15"/>
          <p:cNvSpPr/>
          <p:nvPr/>
        </p:nvSpPr>
        <p:spPr>
          <a:xfrm rot="5400000">
            <a:off x="4736530" y="686599"/>
            <a:ext cx="1306566" cy="5734166"/>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648619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030" y="188176"/>
            <a:ext cx="5693410" cy="523220"/>
          </a:xfrm>
          <a:prstGeom prst="rect">
            <a:avLst/>
          </a:prstGeom>
          <a:noFill/>
        </p:spPr>
        <p:txBody>
          <a:bodyPr wrap="square" rtlCol="0">
            <a:spAutoFit/>
          </a:bodyPr>
          <a:lstStyle/>
          <a:p>
            <a:r>
              <a:rPr lang="en-GB" sz="2800" b="1" u="sng" dirty="0" smtClean="0">
                <a:solidFill>
                  <a:srgbClr val="FF0000"/>
                </a:solidFill>
              </a:rPr>
              <a:t>Permanent Indian Frontier - 1834</a:t>
            </a:r>
          </a:p>
        </p:txBody>
      </p:sp>
      <p:sp>
        <p:nvSpPr>
          <p:cNvPr id="4" name="TextBox 3"/>
          <p:cNvSpPr txBox="1"/>
          <p:nvPr/>
        </p:nvSpPr>
        <p:spPr>
          <a:xfrm>
            <a:off x="243840" y="856357"/>
            <a:ext cx="5566410" cy="6001643"/>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GB" sz="2400" dirty="0"/>
              <a:t>In 1834, the US </a:t>
            </a:r>
            <a:r>
              <a:rPr lang="en-GB" sz="2400" dirty="0" smtClean="0"/>
              <a:t>government (led by President Andrew Jackson) </a:t>
            </a:r>
            <a:r>
              <a:rPr lang="en-GB" sz="2400" dirty="0"/>
              <a:t>passed the Indian Trade and Intercourse </a:t>
            </a:r>
            <a:r>
              <a:rPr lang="en-GB" sz="2400" dirty="0" smtClean="0"/>
              <a:t>Act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This </a:t>
            </a:r>
            <a:r>
              <a:rPr lang="en-GB" sz="2400" dirty="0"/>
              <a:t>act established a ‘permanent’ Indian Frontier</a:t>
            </a:r>
            <a:r>
              <a:rPr lang="en-GB" sz="2400" dirty="0" smtClean="0"/>
              <a:t>, which created a line between Indian land and the rest of America.</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Indian Territory was all land west of the Mississippi River.</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All white people were banned from living on their land, or selling them weapons.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All along the border, US army forts would protect it.</a:t>
            </a:r>
          </a:p>
        </p:txBody>
      </p:sp>
      <p:pic>
        <p:nvPicPr>
          <p:cNvPr id="1026" name="Picture 2" descr="Image result for Andrew Jackson presid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110034"/>
            <a:ext cx="2058780" cy="28167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3003018"/>
            <a:ext cx="6083300" cy="35320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No gun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171"/>
          <a:stretch/>
        </p:blipFill>
        <p:spPr bwMode="auto">
          <a:xfrm>
            <a:off x="8211930" y="186234"/>
            <a:ext cx="1582207" cy="16044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flipH="1">
            <a:off x="9842397" y="547852"/>
            <a:ext cx="2184523" cy="2208048"/>
          </a:xfrm>
          <a:prstGeom prst="rect">
            <a:avLst/>
          </a:prstGeom>
        </p:spPr>
      </p:pic>
    </p:spTree>
    <p:extLst>
      <p:ext uri="{BB962C8B-B14F-4D97-AF65-F5344CB8AC3E}">
        <p14:creationId xmlns:p14="http://schemas.microsoft.com/office/powerpoint/2010/main" val="142782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0" y="0"/>
            <a:ext cx="6083300" cy="35320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0490" y="114933"/>
            <a:ext cx="5864860" cy="523220"/>
          </a:xfrm>
          <a:prstGeom prst="rect">
            <a:avLst/>
          </a:prstGeom>
          <a:noFill/>
        </p:spPr>
        <p:txBody>
          <a:bodyPr wrap="square" rtlCol="0">
            <a:spAutoFit/>
          </a:bodyPr>
          <a:lstStyle/>
          <a:p>
            <a:r>
              <a:rPr lang="en-GB" sz="2800" b="1" u="sng" dirty="0" smtClean="0">
                <a:solidFill>
                  <a:srgbClr val="FF0000"/>
                </a:solidFill>
              </a:rPr>
              <a:t>America gaining land</a:t>
            </a:r>
          </a:p>
        </p:txBody>
      </p:sp>
      <p:sp>
        <p:nvSpPr>
          <p:cNvPr id="4" name="TextBox 3"/>
          <p:cNvSpPr txBox="1"/>
          <p:nvPr/>
        </p:nvSpPr>
        <p:spPr>
          <a:xfrm>
            <a:off x="243840" y="753086"/>
            <a:ext cx="5598160" cy="6001643"/>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GB" sz="2400" dirty="0" smtClean="0"/>
              <a:t>American gained a lot of new land during this period e.g. Texas was taken from Mexico in 1848. </a:t>
            </a:r>
            <a:endParaRPr lang="en-GB" sz="2400" dirty="0"/>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People began to travel on the Oregon trail, through Indian Territory, to live on this new land.</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Gold discovered in 1849, drew thousands out west. They travelled through Indian Territory to reach California using Oregon Trail.</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Indians begin to become very annoyed that lots of people are travelling through their land</a:t>
            </a:r>
            <a:r>
              <a:rPr lang="en-GB" sz="2000" dirty="0" smtClean="0"/>
              <a:t>.</a:t>
            </a:r>
            <a:endParaRPr lang="en-GB" sz="2000" dirty="0"/>
          </a:p>
        </p:txBody>
      </p:sp>
      <p:pic>
        <p:nvPicPr>
          <p:cNvPr id="3074"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8460"/>
          <a:stretch/>
        </p:blipFill>
        <p:spPr bwMode="auto">
          <a:xfrm>
            <a:off x="7531100" y="3608537"/>
            <a:ext cx="4660900" cy="31657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USA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3650" y="1485900"/>
            <a:ext cx="1157696" cy="609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UK f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8700" y="481013"/>
            <a:ext cx="1120774" cy="56038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Mexico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9087" y="1790700"/>
            <a:ext cx="1037691" cy="593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USA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41346" y="5017932"/>
            <a:ext cx="1157696" cy="60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USA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1100" y="4581831"/>
            <a:ext cx="1157696" cy="609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USA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198" y="5764513"/>
            <a:ext cx="1157696"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038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 y="186234"/>
            <a:ext cx="5864860" cy="954107"/>
          </a:xfrm>
          <a:prstGeom prst="rect">
            <a:avLst/>
          </a:prstGeom>
          <a:noFill/>
        </p:spPr>
        <p:txBody>
          <a:bodyPr wrap="square" rtlCol="0">
            <a:spAutoFit/>
          </a:bodyPr>
          <a:lstStyle/>
          <a:p>
            <a:r>
              <a:rPr lang="en-GB" sz="2800" b="1" u="sng" dirty="0" smtClean="0">
                <a:solidFill>
                  <a:srgbClr val="FF0000"/>
                </a:solidFill>
              </a:rPr>
              <a:t>Solution 1: Indian Appropriations Act - 1851</a:t>
            </a:r>
          </a:p>
        </p:txBody>
      </p:sp>
      <p:sp>
        <p:nvSpPr>
          <p:cNvPr id="4" name="TextBox 3"/>
          <p:cNvSpPr txBox="1"/>
          <p:nvPr/>
        </p:nvSpPr>
        <p:spPr>
          <a:xfrm>
            <a:off x="243840" y="1140341"/>
            <a:ext cx="5722620" cy="5324535"/>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GB" sz="2000" dirty="0" smtClean="0"/>
              <a:t>Due to America gaining lots of new territory, there was a big demand from whites to settle on Indian land e.g. 124,000 Indians lived in Mexico. The new President, Millard Fillmore was largely against Indians and called them “an annoyance”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The </a:t>
            </a:r>
            <a:r>
              <a:rPr lang="en-GB" sz="2000" dirty="0"/>
              <a:t>Indian Appropriations Act </a:t>
            </a:r>
            <a:r>
              <a:rPr lang="en-GB" sz="2000" dirty="0" smtClean="0"/>
              <a:t>allowed </a:t>
            </a:r>
            <a:r>
              <a:rPr lang="en-GB" sz="2000" dirty="0"/>
              <a:t>government money to pay for moving Plains Indians onto </a:t>
            </a:r>
            <a:r>
              <a:rPr lang="en-GB" sz="2000" dirty="0" smtClean="0"/>
              <a:t>reservations.</a:t>
            </a:r>
          </a:p>
          <a:p>
            <a:endParaRPr lang="en-GB" sz="2000" dirty="0"/>
          </a:p>
          <a:p>
            <a:pPr marL="285750" indent="-285750">
              <a:buFont typeface="Arial" panose="020B0604020202020204" pitchFamily="34" charset="0"/>
              <a:buChar char="•"/>
            </a:pPr>
            <a:r>
              <a:rPr lang="en-GB" sz="2000" dirty="0" smtClean="0"/>
              <a:t>Reservations </a:t>
            </a:r>
            <a:r>
              <a:rPr lang="en-GB" sz="2000" dirty="0"/>
              <a:t>were areas of land ‘reserved’ for American Indians. They were controlled and managed by the US government</a:t>
            </a:r>
            <a:r>
              <a:rPr lang="en-GB" sz="2000" dirty="0" smtClean="0"/>
              <a: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On reservations, they were encouraged to live like ‘whites’ by farming rather then hunting the buffalo.</a:t>
            </a:r>
            <a:endParaRPr lang="en-GB" sz="2000" dirty="0"/>
          </a:p>
        </p:txBody>
      </p:sp>
      <p:pic>
        <p:nvPicPr>
          <p:cNvPr id="2" name="Picture 1"/>
          <p:cNvPicPr>
            <a:picLocks noChangeAspect="1"/>
          </p:cNvPicPr>
          <p:nvPr/>
        </p:nvPicPr>
        <p:blipFill rotWithShape="1">
          <a:blip r:embed="rId2"/>
          <a:srcRect l="23254" r="10289"/>
          <a:stretch/>
        </p:blipFill>
        <p:spPr>
          <a:xfrm>
            <a:off x="6286500" y="97334"/>
            <a:ext cx="5753100" cy="2829513"/>
          </a:xfrm>
          <a:prstGeom prst="rect">
            <a:avLst/>
          </a:prstGeom>
        </p:spPr>
      </p:pic>
      <p:pic>
        <p:nvPicPr>
          <p:cNvPr id="2050" name="Picture 2" descr="Image result for no hu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3066547"/>
            <a:ext cx="3375588" cy="33755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arming clipart"/>
          <p:cNvPicPr>
            <a:picLocks noChangeAspect="1" noChangeArrowheads="1"/>
          </p:cNvPicPr>
          <p:nvPr/>
        </p:nvPicPr>
        <p:blipFill rotWithShape="1">
          <a:blip r:embed="rId4">
            <a:extLst>
              <a:ext uri="{28A0092B-C50C-407E-A947-70E740481C1C}">
                <a14:useLocalDpi xmlns:a14="http://schemas.microsoft.com/office/drawing/2010/main" val="0"/>
              </a:ext>
            </a:extLst>
          </a:blip>
          <a:srcRect r="24306"/>
          <a:stretch/>
        </p:blipFill>
        <p:spPr bwMode="auto">
          <a:xfrm>
            <a:off x="9827188" y="3066547"/>
            <a:ext cx="2364812"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877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900" y="114300"/>
            <a:ext cx="9856148" cy="1200329"/>
          </a:xfrm>
          <a:prstGeom prst="rect">
            <a:avLst/>
          </a:prstGeom>
          <a:noFill/>
        </p:spPr>
        <p:txBody>
          <a:bodyPr wrap="square" rtlCol="0">
            <a:spAutoFit/>
          </a:bodyPr>
          <a:lstStyle/>
          <a:p>
            <a:r>
              <a:rPr lang="en-GB" sz="3600" b="1" u="sng" dirty="0" smtClean="0">
                <a:solidFill>
                  <a:srgbClr val="FF0000"/>
                </a:solidFill>
              </a:rPr>
              <a:t>Solution 2  - Fort Laramie Treaty (17</a:t>
            </a:r>
            <a:r>
              <a:rPr lang="en-GB" sz="3600" b="1" u="sng" baseline="30000" dirty="0" smtClean="0">
                <a:solidFill>
                  <a:srgbClr val="FF0000"/>
                </a:solidFill>
              </a:rPr>
              <a:t>th</a:t>
            </a:r>
            <a:r>
              <a:rPr lang="en-GB" sz="3600" b="1" u="sng" dirty="0" smtClean="0">
                <a:solidFill>
                  <a:srgbClr val="FF0000"/>
                </a:solidFill>
              </a:rPr>
              <a:t> September 1851)</a:t>
            </a:r>
          </a:p>
        </p:txBody>
      </p:sp>
      <p:sp>
        <p:nvSpPr>
          <p:cNvPr id="3" name="TextBox 2"/>
          <p:cNvSpPr txBox="1"/>
          <p:nvPr/>
        </p:nvSpPr>
        <p:spPr>
          <a:xfrm>
            <a:off x="460375" y="1314629"/>
            <a:ext cx="5502512" cy="5293757"/>
          </a:xfrm>
          <a:prstGeom prst="rect">
            <a:avLst/>
          </a:prstGeom>
          <a:noFill/>
          <a:ln>
            <a:solidFill>
              <a:srgbClr val="FF0000"/>
            </a:solidFill>
          </a:ln>
        </p:spPr>
        <p:txBody>
          <a:bodyPr wrap="square" rtlCol="0">
            <a:spAutoFit/>
          </a:bodyPr>
          <a:lstStyle/>
          <a:p>
            <a:pPr marL="514350" indent="-514350">
              <a:buFont typeface="+mj-lt"/>
              <a:buAutoNum type="arabicPeriod"/>
            </a:pPr>
            <a:r>
              <a:rPr lang="en-GB" sz="2600" dirty="0" smtClean="0"/>
              <a:t>Set up a boundary for Indian land and promised not to take it from them.</a:t>
            </a:r>
          </a:p>
          <a:p>
            <a:pPr marL="514350" indent="-514350">
              <a:buFont typeface="+mj-lt"/>
              <a:buAutoNum type="arabicPeriod"/>
            </a:pPr>
            <a:r>
              <a:rPr lang="en-GB" sz="2600" dirty="0" smtClean="0"/>
              <a:t>Forced the Indians to allow safe passage for white settlers on the Oregon trail.</a:t>
            </a:r>
          </a:p>
          <a:p>
            <a:pPr marL="514350" indent="-514350">
              <a:buFont typeface="+mj-lt"/>
              <a:buAutoNum type="arabicPeriod"/>
            </a:pPr>
            <a:r>
              <a:rPr lang="en-GB" sz="2600" dirty="0" smtClean="0"/>
              <a:t>Allowed roads and forts to be built across this Indian land. </a:t>
            </a:r>
          </a:p>
          <a:p>
            <a:pPr marL="514350" indent="-514350">
              <a:buFont typeface="+mj-lt"/>
              <a:buAutoNum type="arabicPeriod"/>
            </a:pPr>
            <a:r>
              <a:rPr lang="en-GB" sz="2600" dirty="0" smtClean="0"/>
              <a:t>Indians would be paid $50,000 per year for 50 years, as well as food.</a:t>
            </a:r>
          </a:p>
          <a:p>
            <a:pPr marL="514350" indent="-514350">
              <a:buFont typeface="+mj-lt"/>
              <a:buAutoNum type="arabicPeriod"/>
            </a:pPr>
            <a:r>
              <a:rPr lang="en-GB" sz="2600" dirty="0" smtClean="0"/>
              <a:t>Railroad companies would be allowed in to scout the land begin plans for a railway.</a:t>
            </a:r>
            <a:endParaRPr lang="en-GB" sz="2600" dirty="0"/>
          </a:p>
        </p:txBody>
      </p:sp>
      <p:sp>
        <p:nvSpPr>
          <p:cNvPr id="5" name="AutoShape 2" descr="Image result for road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stretch>
            <a:fillRect/>
          </a:stretch>
        </p:blipFill>
        <p:spPr>
          <a:xfrm>
            <a:off x="6207362" y="968682"/>
            <a:ext cx="2969582" cy="2102064"/>
          </a:xfrm>
          <a:prstGeom prst="rect">
            <a:avLst/>
          </a:prstGeom>
        </p:spPr>
      </p:pic>
      <p:pic>
        <p:nvPicPr>
          <p:cNvPr id="9" name="Picture 8"/>
          <p:cNvPicPr>
            <a:picLocks noChangeAspect="1"/>
          </p:cNvPicPr>
          <p:nvPr/>
        </p:nvPicPr>
        <p:blipFill>
          <a:blip r:embed="rId3"/>
          <a:stretch>
            <a:fillRect/>
          </a:stretch>
        </p:blipFill>
        <p:spPr>
          <a:xfrm>
            <a:off x="6482685" y="3237967"/>
            <a:ext cx="4826711" cy="3620033"/>
          </a:xfrm>
          <a:prstGeom prst="rect">
            <a:avLst/>
          </a:prstGeom>
        </p:spPr>
      </p:pic>
      <p:pic>
        <p:nvPicPr>
          <p:cNvPr id="10" name="Picture 9"/>
          <p:cNvPicPr>
            <a:picLocks noChangeAspect="1"/>
          </p:cNvPicPr>
          <p:nvPr/>
        </p:nvPicPr>
        <p:blipFill>
          <a:blip r:embed="rId4"/>
          <a:stretch>
            <a:fillRect/>
          </a:stretch>
        </p:blipFill>
        <p:spPr>
          <a:xfrm>
            <a:off x="9782775" y="132392"/>
            <a:ext cx="2171574" cy="2185675"/>
          </a:xfrm>
          <a:prstGeom prst="rect">
            <a:avLst/>
          </a:prstGeom>
        </p:spPr>
      </p:pic>
      <p:pic>
        <p:nvPicPr>
          <p:cNvPr id="11" name="Picture 10"/>
          <p:cNvPicPr>
            <a:picLocks noChangeAspect="1"/>
          </p:cNvPicPr>
          <p:nvPr/>
        </p:nvPicPr>
        <p:blipFill>
          <a:blip r:embed="rId5"/>
          <a:stretch>
            <a:fillRect/>
          </a:stretch>
        </p:blipFill>
        <p:spPr>
          <a:xfrm>
            <a:off x="9176944" y="2485288"/>
            <a:ext cx="2855273" cy="1652489"/>
          </a:xfrm>
          <a:prstGeom prst="rect">
            <a:avLst/>
          </a:prstGeom>
        </p:spPr>
      </p:pic>
    </p:spTree>
    <p:extLst>
      <p:ext uri="{BB962C8B-B14F-4D97-AF65-F5344CB8AC3E}">
        <p14:creationId xmlns:p14="http://schemas.microsoft.com/office/powerpoint/2010/main" val="56886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900" y="114300"/>
            <a:ext cx="9362440" cy="646331"/>
          </a:xfrm>
          <a:prstGeom prst="rect">
            <a:avLst/>
          </a:prstGeom>
          <a:noFill/>
        </p:spPr>
        <p:txBody>
          <a:bodyPr wrap="square" rtlCol="0">
            <a:spAutoFit/>
          </a:bodyPr>
          <a:lstStyle/>
          <a:p>
            <a:r>
              <a:rPr lang="en-GB" sz="3600" dirty="0" smtClean="0"/>
              <a:t>Fort Laramie Treaty – </a:t>
            </a:r>
            <a:r>
              <a:rPr lang="en-GB" sz="3600" dirty="0" smtClean="0">
                <a:solidFill>
                  <a:srgbClr val="FF0000"/>
                </a:solidFill>
              </a:rPr>
              <a:t>Consequences</a:t>
            </a:r>
          </a:p>
        </p:txBody>
      </p:sp>
      <p:pic>
        <p:nvPicPr>
          <p:cNvPr id="6" name="Picture 5"/>
          <p:cNvPicPr>
            <a:picLocks noChangeAspect="1"/>
          </p:cNvPicPr>
          <p:nvPr/>
        </p:nvPicPr>
        <p:blipFill>
          <a:blip r:embed="rId2"/>
          <a:stretch>
            <a:fillRect/>
          </a:stretch>
        </p:blipFill>
        <p:spPr>
          <a:xfrm>
            <a:off x="9573903" y="114300"/>
            <a:ext cx="2118815" cy="2118815"/>
          </a:xfrm>
          <a:prstGeom prst="rect">
            <a:avLst/>
          </a:prstGeom>
        </p:spPr>
      </p:pic>
      <p:sp>
        <p:nvSpPr>
          <p:cNvPr id="3" name="TextBox 2"/>
          <p:cNvSpPr txBox="1"/>
          <p:nvPr/>
        </p:nvSpPr>
        <p:spPr>
          <a:xfrm>
            <a:off x="421640" y="1278434"/>
            <a:ext cx="5832208" cy="5262979"/>
          </a:xfrm>
          <a:prstGeom prst="rect">
            <a:avLst/>
          </a:prstGeom>
          <a:noFill/>
          <a:ln>
            <a:solidFill>
              <a:srgbClr val="FF0000"/>
            </a:solidFill>
          </a:ln>
        </p:spPr>
        <p:txBody>
          <a:bodyPr wrap="square" rtlCol="0">
            <a:spAutoFit/>
          </a:bodyPr>
          <a:lstStyle/>
          <a:p>
            <a:pPr marL="514350" indent="-514350">
              <a:buFont typeface="+mj-lt"/>
              <a:buAutoNum type="arabicPeriod"/>
            </a:pPr>
            <a:r>
              <a:rPr lang="en-GB" sz="2800" dirty="0" smtClean="0"/>
              <a:t>Indians became more dependent on the US government/money.</a:t>
            </a:r>
          </a:p>
          <a:p>
            <a:pPr marL="514350" indent="-514350">
              <a:buFont typeface="+mj-lt"/>
              <a:buAutoNum type="arabicPeriod"/>
            </a:pPr>
            <a:endParaRPr lang="en-GB" sz="2800" dirty="0" smtClean="0"/>
          </a:p>
          <a:p>
            <a:pPr marL="514350" indent="-514350">
              <a:buFont typeface="+mj-lt"/>
              <a:buAutoNum type="arabicPeriod"/>
            </a:pPr>
            <a:r>
              <a:rPr lang="en-GB" sz="2800" dirty="0" smtClean="0"/>
              <a:t>It was the first step towards reservations, because it set out territory for individual tribes, rather than allow nomadic movement</a:t>
            </a:r>
          </a:p>
          <a:p>
            <a:pPr marL="514350" indent="-514350">
              <a:buFont typeface="+mj-lt"/>
              <a:buAutoNum type="arabicPeriod"/>
            </a:pPr>
            <a:endParaRPr lang="en-GB" sz="2800" dirty="0" smtClean="0"/>
          </a:p>
          <a:p>
            <a:pPr marL="514350" indent="-514350">
              <a:buFont typeface="+mj-lt"/>
              <a:buAutoNum type="arabicPeriod"/>
            </a:pPr>
            <a:r>
              <a:rPr lang="en-GB" sz="2800" dirty="0" smtClean="0"/>
              <a:t>More people began to travel west because it would be safer without Indian attacks.</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4592" y1="80263" x2="6378" y2="81579"/>
                        <a14:foregroundMark x1="6122" y1="68750" x2="6122" y2="68750"/>
                        <a14:foregroundMark x1="27041" y1="81579" x2="31633" y2="86184"/>
                        <a14:foregroundMark x1="30612" y1="68750" x2="90051" y2="83553"/>
                        <a14:foregroundMark x1="38776" y1="20395" x2="38776" y2="28289"/>
                        <a14:foregroundMark x1="35714" y1="21382" x2="46429" y2="24342"/>
                        <a14:foregroundMark x1="61735" y1="42434" x2="69388" y2="52632"/>
                        <a14:foregroundMark x1="88265" y1="60526" x2="94388" y2="77632"/>
                        <a14:foregroundMark x1="62245" y1="80592" x2="72704" y2="97368"/>
                        <a14:foregroundMark x1="23469" y1="87500" x2="53316" y2="99671"/>
                        <a14:foregroundMark x1="10714" y1="94737" x2="76276" y2="88487"/>
                        <a14:foregroundMark x1="4082" y1="86842" x2="48214" y2="95724"/>
                        <a14:foregroundMark x1="75000" y1="86842" x2="97194" y2="96711"/>
                        <a14:foregroundMark x1="67602" y1="95395" x2="95918" y2="99013"/>
                        <a14:foregroundMark x1="7908" y1="41447" x2="0" y2="83224"/>
                      </a14:backgroundRemoval>
                    </a14:imgEffect>
                  </a14:imgLayer>
                </a14:imgProps>
              </a:ext>
            </a:extLst>
          </a:blip>
          <a:stretch>
            <a:fillRect/>
          </a:stretch>
        </p:blipFill>
        <p:spPr>
          <a:xfrm>
            <a:off x="6753936" y="230643"/>
            <a:ext cx="4097500" cy="3177653"/>
          </a:xfrm>
          <a:prstGeom prst="rect">
            <a:avLst/>
          </a:prstGeom>
        </p:spPr>
      </p:pic>
      <p:pic>
        <p:nvPicPr>
          <p:cNvPr id="7" name="Picture 6"/>
          <p:cNvPicPr>
            <a:picLocks noChangeAspect="1"/>
          </p:cNvPicPr>
          <p:nvPr/>
        </p:nvPicPr>
        <p:blipFill rotWithShape="1">
          <a:blip r:embed="rId5"/>
          <a:srcRect b="18446"/>
          <a:stretch/>
        </p:blipFill>
        <p:spPr>
          <a:xfrm>
            <a:off x="6293204" y="3291954"/>
            <a:ext cx="3977079" cy="2387686"/>
          </a:xfrm>
          <a:prstGeom prst="rect">
            <a:avLst/>
          </a:prstGeom>
        </p:spPr>
      </p:pic>
    </p:spTree>
    <p:extLst>
      <p:ext uri="{BB962C8B-B14F-4D97-AF65-F5344CB8AC3E}">
        <p14:creationId xmlns:p14="http://schemas.microsoft.com/office/powerpoint/2010/main" val="2465717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1025</Words>
  <Application>Microsoft Office PowerPoint</Application>
  <PresentationFormat>Widescreen</PresentationFormat>
  <Paragraphs>129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17</cp:revision>
  <dcterms:created xsi:type="dcterms:W3CDTF">2018-05-16T12:32:15Z</dcterms:created>
  <dcterms:modified xsi:type="dcterms:W3CDTF">2018-05-16T17:16:37Z</dcterms:modified>
</cp:coreProperties>
</file>