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8" r:id="rId2"/>
    <p:sldId id="270" r:id="rId3"/>
    <p:sldId id="280" r:id="rId4"/>
    <p:sldId id="279" r:id="rId5"/>
    <p:sldId id="286" r:id="rId6"/>
    <p:sldId id="287" r:id="rId7"/>
    <p:sldId id="275" r:id="rId8"/>
    <p:sldId id="282" r:id="rId9"/>
    <p:sldId id="284" r:id="rId10"/>
    <p:sldId id="28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79" autoAdjust="0"/>
    <p:restoredTop sz="94660"/>
  </p:normalViewPr>
  <p:slideViewPr>
    <p:cSldViewPr>
      <p:cViewPr varScale="1">
        <p:scale>
          <a:sx n="70" d="100"/>
          <a:sy n="70" d="100"/>
        </p:scale>
        <p:origin x="444" y="72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BAA66C-50A6-424D-9A71-D8433F3025EB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D0140E3-BE40-4DAA-A7A8-95C4035C91FC}">
      <dgm:prSet phldrT="[Text]"/>
      <dgm:spPr/>
      <dgm:t>
        <a:bodyPr/>
        <a:lstStyle/>
        <a:p>
          <a:r>
            <a:rPr lang="en-US" dirty="0" smtClean="0"/>
            <a:t>Defend the country</a:t>
          </a:r>
          <a:endParaRPr lang="en-US" dirty="0"/>
        </a:p>
      </dgm:t>
    </dgm:pt>
    <dgm:pt modelId="{F2B4C43E-3CAC-44D1-AD6E-5322C9C29449}" type="parTrans" cxnId="{2B9EF362-D4F2-4E5D-A657-9555307E11F6}">
      <dgm:prSet/>
      <dgm:spPr/>
      <dgm:t>
        <a:bodyPr/>
        <a:lstStyle/>
        <a:p>
          <a:endParaRPr lang="en-US"/>
        </a:p>
      </dgm:t>
    </dgm:pt>
    <dgm:pt modelId="{7B330C0A-9E69-449A-9CA5-CB34730CA14A}" type="sibTrans" cxnId="{2B9EF362-D4F2-4E5D-A657-9555307E11F6}">
      <dgm:prSet/>
      <dgm:spPr/>
      <dgm:t>
        <a:bodyPr/>
        <a:lstStyle/>
        <a:p>
          <a:endParaRPr lang="en-US"/>
        </a:p>
      </dgm:t>
    </dgm:pt>
    <dgm:pt modelId="{E2AE2E57-CAC2-46D9-9A6D-FDDD7A3337FD}">
      <dgm:prSet phldrT="[Text]"/>
      <dgm:spPr/>
      <dgm:t>
        <a:bodyPr/>
        <a:lstStyle/>
        <a:p>
          <a:r>
            <a:rPr lang="en-US" dirty="0" smtClean="0"/>
            <a:t>Pass laws/ensure laws were obeyed</a:t>
          </a:r>
          <a:endParaRPr lang="en-US" dirty="0"/>
        </a:p>
      </dgm:t>
    </dgm:pt>
    <dgm:pt modelId="{940BD1CB-A75F-4584-9736-0F6989C278F3}" type="parTrans" cxnId="{B4450156-4A4B-49CD-A703-00E363D9BD98}">
      <dgm:prSet/>
      <dgm:spPr/>
      <dgm:t>
        <a:bodyPr/>
        <a:lstStyle/>
        <a:p>
          <a:endParaRPr lang="en-US"/>
        </a:p>
      </dgm:t>
    </dgm:pt>
    <dgm:pt modelId="{718D034E-04A3-4BC1-8007-1B9D1D70C470}" type="sibTrans" cxnId="{B4450156-4A4B-49CD-A703-00E363D9BD98}">
      <dgm:prSet/>
      <dgm:spPr/>
      <dgm:t>
        <a:bodyPr/>
        <a:lstStyle/>
        <a:p>
          <a:endParaRPr lang="en-US"/>
        </a:p>
      </dgm:t>
    </dgm:pt>
    <dgm:pt modelId="{8E8B7048-88B4-4921-ABD9-0E7E43DCB70C}">
      <dgm:prSet phldrT="[Text]"/>
      <dgm:spPr/>
      <dgm:t>
        <a:bodyPr/>
        <a:lstStyle/>
        <a:p>
          <a:r>
            <a:rPr lang="en-US" dirty="0" smtClean="0"/>
            <a:t>Defend the Church and appoint church leaders		</a:t>
          </a:r>
          <a:endParaRPr lang="en-US" dirty="0"/>
        </a:p>
      </dgm:t>
    </dgm:pt>
    <dgm:pt modelId="{25E63D87-D42E-4192-9CB3-9DEF1AAFF8CE}" type="parTrans" cxnId="{B4A09453-F251-44CB-AD1B-5E66BCFDC693}">
      <dgm:prSet/>
      <dgm:spPr/>
      <dgm:t>
        <a:bodyPr/>
        <a:lstStyle/>
        <a:p>
          <a:endParaRPr lang="en-US"/>
        </a:p>
      </dgm:t>
    </dgm:pt>
    <dgm:pt modelId="{E017DA85-26DD-40B3-84F0-40EBF6DFE477}" type="sibTrans" cxnId="{B4A09453-F251-44CB-AD1B-5E66BCFDC693}">
      <dgm:prSet/>
      <dgm:spPr/>
      <dgm:t>
        <a:bodyPr/>
        <a:lstStyle/>
        <a:p>
          <a:endParaRPr lang="en-US"/>
        </a:p>
      </dgm:t>
    </dgm:pt>
    <dgm:pt modelId="{41CF5FBB-5787-4BFA-B029-9EA7C9E5D3C9}">
      <dgm:prSet/>
      <dgm:spPr/>
      <dgm:t>
        <a:bodyPr/>
        <a:lstStyle/>
        <a:p>
          <a:r>
            <a:rPr lang="en-US" dirty="0" smtClean="0"/>
            <a:t>Manage his earls and other nobles</a:t>
          </a:r>
          <a:endParaRPr lang="en-US" dirty="0"/>
        </a:p>
      </dgm:t>
    </dgm:pt>
    <dgm:pt modelId="{39F97E46-E23B-4D3F-9B6C-FCABBA8A0772}" type="parTrans" cxnId="{B8A22AEC-4979-4517-BF23-A1B33370E672}">
      <dgm:prSet/>
      <dgm:spPr/>
      <dgm:t>
        <a:bodyPr/>
        <a:lstStyle/>
        <a:p>
          <a:endParaRPr lang="en-US"/>
        </a:p>
      </dgm:t>
    </dgm:pt>
    <dgm:pt modelId="{BE118E6B-50F1-4754-AC17-353FD2F7C7D0}" type="sibTrans" cxnId="{B8A22AEC-4979-4517-BF23-A1B33370E672}">
      <dgm:prSet/>
      <dgm:spPr/>
      <dgm:t>
        <a:bodyPr/>
        <a:lstStyle/>
        <a:p>
          <a:endParaRPr lang="en-US"/>
        </a:p>
      </dgm:t>
    </dgm:pt>
    <dgm:pt modelId="{A5531248-6403-4C3C-A747-43EC932388D5}" type="pres">
      <dgm:prSet presAssocID="{97BAA66C-50A6-424D-9A71-D8433F3025EB}" presName="Name0" presStyleCnt="0">
        <dgm:presLayoutVars>
          <dgm:chMax val="7"/>
          <dgm:chPref val="7"/>
          <dgm:dir/>
        </dgm:presLayoutVars>
      </dgm:prSet>
      <dgm:spPr/>
    </dgm:pt>
    <dgm:pt modelId="{A82435C2-1C62-4EFE-AC56-6C9AD252E61E}" type="pres">
      <dgm:prSet presAssocID="{97BAA66C-50A6-424D-9A71-D8433F3025EB}" presName="Name1" presStyleCnt="0"/>
      <dgm:spPr/>
    </dgm:pt>
    <dgm:pt modelId="{81DD9FE8-B1ED-46F8-88DB-2ED2E37B0474}" type="pres">
      <dgm:prSet presAssocID="{97BAA66C-50A6-424D-9A71-D8433F3025EB}" presName="cycle" presStyleCnt="0"/>
      <dgm:spPr/>
    </dgm:pt>
    <dgm:pt modelId="{105EF4FE-A9ED-4239-9F14-A31D66E5F9D5}" type="pres">
      <dgm:prSet presAssocID="{97BAA66C-50A6-424D-9A71-D8433F3025EB}" presName="srcNode" presStyleLbl="node1" presStyleIdx="0" presStyleCnt="4"/>
      <dgm:spPr/>
    </dgm:pt>
    <dgm:pt modelId="{5C510713-837C-4B80-AF5E-68025D534A6B}" type="pres">
      <dgm:prSet presAssocID="{97BAA66C-50A6-424D-9A71-D8433F3025EB}" presName="conn" presStyleLbl="parChTrans1D2" presStyleIdx="0" presStyleCnt="1"/>
      <dgm:spPr/>
    </dgm:pt>
    <dgm:pt modelId="{52194B01-1F3F-4A24-8AEA-D8169CBD9FA0}" type="pres">
      <dgm:prSet presAssocID="{97BAA66C-50A6-424D-9A71-D8433F3025EB}" presName="extraNode" presStyleLbl="node1" presStyleIdx="0" presStyleCnt="4"/>
      <dgm:spPr/>
    </dgm:pt>
    <dgm:pt modelId="{327161BF-5EFB-4B6F-9228-B48BE5306B31}" type="pres">
      <dgm:prSet presAssocID="{97BAA66C-50A6-424D-9A71-D8433F3025EB}" presName="dstNode" presStyleLbl="node1" presStyleIdx="0" presStyleCnt="4"/>
      <dgm:spPr/>
    </dgm:pt>
    <dgm:pt modelId="{67D58158-890C-4009-B11D-2B34D3E57B81}" type="pres">
      <dgm:prSet presAssocID="{1D0140E3-BE40-4DAA-A7A8-95C4035C91FC}" presName="text_1" presStyleLbl="node1" presStyleIdx="0" presStyleCnt="4">
        <dgm:presLayoutVars>
          <dgm:bulletEnabled val="1"/>
        </dgm:presLayoutVars>
      </dgm:prSet>
      <dgm:spPr/>
    </dgm:pt>
    <dgm:pt modelId="{CF5AFA15-1BC6-4F8E-B102-12D8CE23BF44}" type="pres">
      <dgm:prSet presAssocID="{1D0140E3-BE40-4DAA-A7A8-95C4035C91FC}" presName="accent_1" presStyleCnt="0"/>
      <dgm:spPr/>
    </dgm:pt>
    <dgm:pt modelId="{3EEC7D36-9C74-4471-8521-69186F1CE29D}" type="pres">
      <dgm:prSet presAssocID="{1D0140E3-BE40-4DAA-A7A8-95C4035C91FC}" presName="accentRepeatNode" presStyleLbl="solidFgAcc1" presStyleIdx="0" presStyleCnt="4"/>
      <dgm:spPr/>
    </dgm:pt>
    <dgm:pt modelId="{46D08F6D-3BF0-4EE8-AD5A-C814D3D1F2BE}" type="pres">
      <dgm:prSet presAssocID="{E2AE2E57-CAC2-46D9-9A6D-FDDD7A3337FD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3CE7E1-865E-4FB5-9F00-3067F66F7B17}" type="pres">
      <dgm:prSet presAssocID="{E2AE2E57-CAC2-46D9-9A6D-FDDD7A3337FD}" presName="accent_2" presStyleCnt="0"/>
      <dgm:spPr/>
    </dgm:pt>
    <dgm:pt modelId="{CCDC5A22-1B3E-4B45-A859-18129ADFD251}" type="pres">
      <dgm:prSet presAssocID="{E2AE2E57-CAC2-46D9-9A6D-FDDD7A3337FD}" presName="accentRepeatNode" presStyleLbl="solidFgAcc1" presStyleIdx="1" presStyleCnt="4"/>
      <dgm:spPr/>
    </dgm:pt>
    <dgm:pt modelId="{4C6ADFF8-F7CA-43D6-A6B1-43ABDADF1F35}" type="pres">
      <dgm:prSet presAssocID="{8E8B7048-88B4-4921-ABD9-0E7E43DCB70C}" presName="text_3" presStyleLbl="node1" presStyleIdx="2" presStyleCnt="4" custLinFactNeighborX="-1322" custLinFactNeighborY="3089">
        <dgm:presLayoutVars>
          <dgm:bulletEnabled val="1"/>
        </dgm:presLayoutVars>
      </dgm:prSet>
      <dgm:spPr/>
    </dgm:pt>
    <dgm:pt modelId="{5B1B2DC7-C055-4341-875C-3F83C806D4F2}" type="pres">
      <dgm:prSet presAssocID="{8E8B7048-88B4-4921-ABD9-0E7E43DCB70C}" presName="accent_3" presStyleCnt="0"/>
      <dgm:spPr/>
    </dgm:pt>
    <dgm:pt modelId="{0D7214A4-F333-4C28-A0FB-DD54B0E4648D}" type="pres">
      <dgm:prSet presAssocID="{8E8B7048-88B4-4921-ABD9-0E7E43DCB70C}" presName="accentRepeatNode" presStyleLbl="solidFgAcc1" presStyleIdx="2" presStyleCnt="4"/>
      <dgm:spPr/>
    </dgm:pt>
    <dgm:pt modelId="{0D4E053B-9678-4299-A125-32F5C264BDE5}" type="pres">
      <dgm:prSet presAssocID="{41CF5FBB-5787-4BFA-B029-9EA7C9E5D3C9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6F07DF-CDB4-48D6-907B-0FD1D304C0FF}" type="pres">
      <dgm:prSet presAssocID="{41CF5FBB-5787-4BFA-B029-9EA7C9E5D3C9}" presName="accent_4" presStyleCnt="0"/>
      <dgm:spPr/>
    </dgm:pt>
    <dgm:pt modelId="{0D0B2B92-E169-4245-B71A-03B0CB5D9582}" type="pres">
      <dgm:prSet presAssocID="{41CF5FBB-5787-4BFA-B029-9EA7C9E5D3C9}" presName="accentRepeatNode" presStyleLbl="solidFgAcc1" presStyleIdx="3" presStyleCnt="4"/>
      <dgm:spPr/>
    </dgm:pt>
  </dgm:ptLst>
  <dgm:cxnLst>
    <dgm:cxn modelId="{2D47992D-78E3-433B-AE07-503ACB2AA675}" type="presOf" srcId="{97BAA66C-50A6-424D-9A71-D8433F3025EB}" destId="{A5531248-6403-4C3C-A747-43EC932388D5}" srcOrd="0" destOrd="0" presId="urn:microsoft.com/office/officeart/2008/layout/VerticalCurvedList"/>
    <dgm:cxn modelId="{08AB027C-5A45-443C-9FC9-B8E941B23A6A}" type="presOf" srcId="{E2AE2E57-CAC2-46D9-9A6D-FDDD7A3337FD}" destId="{46D08F6D-3BF0-4EE8-AD5A-C814D3D1F2BE}" srcOrd="0" destOrd="0" presId="urn:microsoft.com/office/officeart/2008/layout/VerticalCurvedList"/>
    <dgm:cxn modelId="{87AD1233-3C71-4E1D-A1FF-46DEFD2F9D9D}" type="presOf" srcId="{41CF5FBB-5787-4BFA-B029-9EA7C9E5D3C9}" destId="{0D4E053B-9678-4299-A125-32F5C264BDE5}" srcOrd="0" destOrd="0" presId="urn:microsoft.com/office/officeart/2008/layout/VerticalCurvedList"/>
    <dgm:cxn modelId="{B8A22AEC-4979-4517-BF23-A1B33370E672}" srcId="{97BAA66C-50A6-424D-9A71-D8433F3025EB}" destId="{41CF5FBB-5787-4BFA-B029-9EA7C9E5D3C9}" srcOrd="3" destOrd="0" parTransId="{39F97E46-E23B-4D3F-9B6C-FCABBA8A0772}" sibTransId="{BE118E6B-50F1-4754-AC17-353FD2F7C7D0}"/>
    <dgm:cxn modelId="{B4A09453-F251-44CB-AD1B-5E66BCFDC693}" srcId="{97BAA66C-50A6-424D-9A71-D8433F3025EB}" destId="{8E8B7048-88B4-4921-ABD9-0E7E43DCB70C}" srcOrd="2" destOrd="0" parTransId="{25E63D87-D42E-4192-9CB3-9DEF1AAFF8CE}" sibTransId="{E017DA85-26DD-40B3-84F0-40EBF6DFE477}"/>
    <dgm:cxn modelId="{DA294FA8-01EA-425F-A856-12BAFC9A91C9}" type="presOf" srcId="{7B330C0A-9E69-449A-9CA5-CB34730CA14A}" destId="{5C510713-837C-4B80-AF5E-68025D534A6B}" srcOrd="0" destOrd="0" presId="urn:microsoft.com/office/officeart/2008/layout/VerticalCurvedList"/>
    <dgm:cxn modelId="{FBC4C912-BDF1-4F2B-9AFB-8E4C8C7F1FCE}" type="presOf" srcId="{1D0140E3-BE40-4DAA-A7A8-95C4035C91FC}" destId="{67D58158-890C-4009-B11D-2B34D3E57B81}" srcOrd="0" destOrd="0" presId="urn:microsoft.com/office/officeart/2008/layout/VerticalCurvedList"/>
    <dgm:cxn modelId="{2B9EF362-D4F2-4E5D-A657-9555307E11F6}" srcId="{97BAA66C-50A6-424D-9A71-D8433F3025EB}" destId="{1D0140E3-BE40-4DAA-A7A8-95C4035C91FC}" srcOrd="0" destOrd="0" parTransId="{F2B4C43E-3CAC-44D1-AD6E-5322C9C29449}" sibTransId="{7B330C0A-9E69-449A-9CA5-CB34730CA14A}"/>
    <dgm:cxn modelId="{B4450156-4A4B-49CD-A703-00E363D9BD98}" srcId="{97BAA66C-50A6-424D-9A71-D8433F3025EB}" destId="{E2AE2E57-CAC2-46D9-9A6D-FDDD7A3337FD}" srcOrd="1" destOrd="0" parTransId="{940BD1CB-A75F-4584-9736-0F6989C278F3}" sibTransId="{718D034E-04A3-4BC1-8007-1B9D1D70C470}"/>
    <dgm:cxn modelId="{6AB3A64B-672C-4DC3-9B5A-7165BEC5FEFB}" type="presOf" srcId="{8E8B7048-88B4-4921-ABD9-0E7E43DCB70C}" destId="{4C6ADFF8-F7CA-43D6-A6B1-43ABDADF1F35}" srcOrd="0" destOrd="0" presId="urn:microsoft.com/office/officeart/2008/layout/VerticalCurvedList"/>
    <dgm:cxn modelId="{34605847-620B-4BBD-B7DD-347069739168}" type="presParOf" srcId="{A5531248-6403-4C3C-A747-43EC932388D5}" destId="{A82435C2-1C62-4EFE-AC56-6C9AD252E61E}" srcOrd="0" destOrd="0" presId="urn:microsoft.com/office/officeart/2008/layout/VerticalCurvedList"/>
    <dgm:cxn modelId="{D19A7DFC-3F13-4348-80A4-FC821BCFDE8E}" type="presParOf" srcId="{A82435C2-1C62-4EFE-AC56-6C9AD252E61E}" destId="{81DD9FE8-B1ED-46F8-88DB-2ED2E37B0474}" srcOrd="0" destOrd="0" presId="urn:microsoft.com/office/officeart/2008/layout/VerticalCurvedList"/>
    <dgm:cxn modelId="{C9EAA4FC-1599-48BF-A83F-BE2E45323E95}" type="presParOf" srcId="{81DD9FE8-B1ED-46F8-88DB-2ED2E37B0474}" destId="{105EF4FE-A9ED-4239-9F14-A31D66E5F9D5}" srcOrd="0" destOrd="0" presId="urn:microsoft.com/office/officeart/2008/layout/VerticalCurvedList"/>
    <dgm:cxn modelId="{9D0D5F03-3CE0-49BC-8BC3-E68EF2EE209D}" type="presParOf" srcId="{81DD9FE8-B1ED-46F8-88DB-2ED2E37B0474}" destId="{5C510713-837C-4B80-AF5E-68025D534A6B}" srcOrd="1" destOrd="0" presId="urn:microsoft.com/office/officeart/2008/layout/VerticalCurvedList"/>
    <dgm:cxn modelId="{B9CE64CA-89FC-4491-ACF3-21330FF965ED}" type="presParOf" srcId="{81DD9FE8-B1ED-46F8-88DB-2ED2E37B0474}" destId="{52194B01-1F3F-4A24-8AEA-D8169CBD9FA0}" srcOrd="2" destOrd="0" presId="urn:microsoft.com/office/officeart/2008/layout/VerticalCurvedList"/>
    <dgm:cxn modelId="{71754CFD-6DA9-461E-8FA4-03CAA3C23342}" type="presParOf" srcId="{81DD9FE8-B1ED-46F8-88DB-2ED2E37B0474}" destId="{327161BF-5EFB-4B6F-9228-B48BE5306B31}" srcOrd="3" destOrd="0" presId="urn:microsoft.com/office/officeart/2008/layout/VerticalCurvedList"/>
    <dgm:cxn modelId="{CA53BE18-7774-4627-A358-075359DA791B}" type="presParOf" srcId="{A82435C2-1C62-4EFE-AC56-6C9AD252E61E}" destId="{67D58158-890C-4009-B11D-2B34D3E57B81}" srcOrd="1" destOrd="0" presId="urn:microsoft.com/office/officeart/2008/layout/VerticalCurvedList"/>
    <dgm:cxn modelId="{1F62AC05-2979-4B42-A48D-A25958E5CDB0}" type="presParOf" srcId="{A82435C2-1C62-4EFE-AC56-6C9AD252E61E}" destId="{CF5AFA15-1BC6-4F8E-B102-12D8CE23BF44}" srcOrd="2" destOrd="0" presId="urn:microsoft.com/office/officeart/2008/layout/VerticalCurvedList"/>
    <dgm:cxn modelId="{7147FA9C-5F45-4A74-8C27-99D7DB56AFD5}" type="presParOf" srcId="{CF5AFA15-1BC6-4F8E-B102-12D8CE23BF44}" destId="{3EEC7D36-9C74-4471-8521-69186F1CE29D}" srcOrd="0" destOrd="0" presId="urn:microsoft.com/office/officeart/2008/layout/VerticalCurvedList"/>
    <dgm:cxn modelId="{237D9D17-E4E8-40E5-81F3-FB4EE4D81A15}" type="presParOf" srcId="{A82435C2-1C62-4EFE-AC56-6C9AD252E61E}" destId="{46D08F6D-3BF0-4EE8-AD5A-C814D3D1F2BE}" srcOrd="3" destOrd="0" presId="urn:microsoft.com/office/officeart/2008/layout/VerticalCurvedList"/>
    <dgm:cxn modelId="{6F74D4B3-4DEA-4452-8BED-C7EA35C2B44C}" type="presParOf" srcId="{A82435C2-1C62-4EFE-AC56-6C9AD252E61E}" destId="{8D3CE7E1-865E-4FB5-9F00-3067F66F7B17}" srcOrd="4" destOrd="0" presId="urn:microsoft.com/office/officeart/2008/layout/VerticalCurvedList"/>
    <dgm:cxn modelId="{4FE23BC7-74D9-4228-8365-F37C9B72C5B8}" type="presParOf" srcId="{8D3CE7E1-865E-4FB5-9F00-3067F66F7B17}" destId="{CCDC5A22-1B3E-4B45-A859-18129ADFD251}" srcOrd="0" destOrd="0" presId="urn:microsoft.com/office/officeart/2008/layout/VerticalCurvedList"/>
    <dgm:cxn modelId="{E10192D5-F3DB-4870-A40F-972317FF6D31}" type="presParOf" srcId="{A82435C2-1C62-4EFE-AC56-6C9AD252E61E}" destId="{4C6ADFF8-F7CA-43D6-A6B1-43ABDADF1F35}" srcOrd="5" destOrd="0" presId="urn:microsoft.com/office/officeart/2008/layout/VerticalCurvedList"/>
    <dgm:cxn modelId="{8B2E95E8-E1AE-457F-94CF-3A50DE870836}" type="presParOf" srcId="{A82435C2-1C62-4EFE-AC56-6C9AD252E61E}" destId="{5B1B2DC7-C055-4341-875C-3F83C806D4F2}" srcOrd="6" destOrd="0" presId="urn:microsoft.com/office/officeart/2008/layout/VerticalCurvedList"/>
    <dgm:cxn modelId="{BFCF0C04-49F9-4D45-8ACF-2C6E2EC3E556}" type="presParOf" srcId="{5B1B2DC7-C055-4341-875C-3F83C806D4F2}" destId="{0D7214A4-F333-4C28-A0FB-DD54B0E4648D}" srcOrd="0" destOrd="0" presId="urn:microsoft.com/office/officeart/2008/layout/VerticalCurvedList"/>
    <dgm:cxn modelId="{F376D31A-6DF0-439A-93AF-91BAD7C66145}" type="presParOf" srcId="{A82435C2-1C62-4EFE-AC56-6C9AD252E61E}" destId="{0D4E053B-9678-4299-A125-32F5C264BDE5}" srcOrd="7" destOrd="0" presId="urn:microsoft.com/office/officeart/2008/layout/VerticalCurvedList"/>
    <dgm:cxn modelId="{8E731FD9-0A39-448A-B3D6-7B693B7650F7}" type="presParOf" srcId="{A82435C2-1C62-4EFE-AC56-6C9AD252E61E}" destId="{866F07DF-CDB4-48D6-907B-0FD1D304C0FF}" srcOrd="8" destOrd="0" presId="urn:microsoft.com/office/officeart/2008/layout/VerticalCurvedList"/>
    <dgm:cxn modelId="{D774CE75-8DE9-487E-9410-9B12B2C6D351}" type="presParOf" srcId="{866F07DF-CDB4-48D6-907B-0FD1D304C0FF}" destId="{0D0B2B92-E169-4245-B71A-03B0CB5D958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510713-837C-4B80-AF5E-68025D534A6B}">
      <dsp:nvSpPr>
        <dsp:cNvPr id="0" name=""/>
        <dsp:cNvSpPr/>
      </dsp:nvSpPr>
      <dsp:spPr>
        <a:xfrm>
          <a:off x="-7576369" y="-1157756"/>
          <a:ext cx="9015257" cy="9015257"/>
        </a:xfrm>
        <a:prstGeom prst="blockArc">
          <a:avLst>
            <a:gd name="adj1" fmla="val 18900000"/>
            <a:gd name="adj2" fmla="val 2700000"/>
            <a:gd name="adj3" fmla="val 24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D58158-890C-4009-B11D-2B34D3E57B81}">
      <dsp:nvSpPr>
        <dsp:cNvPr id="0" name=""/>
        <dsp:cNvSpPr/>
      </dsp:nvSpPr>
      <dsp:spPr>
        <a:xfrm>
          <a:off x="752712" y="515076"/>
          <a:ext cx="4839104" cy="103068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18109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Defend the country</a:t>
          </a:r>
          <a:endParaRPr lang="en-US" sz="2100" kern="1200" dirty="0"/>
        </a:p>
      </dsp:txBody>
      <dsp:txXfrm>
        <a:off x="752712" y="515076"/>
        <a:ext cx="4839104" cy="1030688"/>
      </dsp:txXfrm>
    </dsp:sp>
    <dsp:sp modelId="{3EEC7D36-9C74-4471-8521-69186F1CE29D}">
      <dsp:nvSpPr>
        <dsp:cNvPr id="0" name=""/>
        <dsp:cNvSpPr/>
      </dsp:nvSpPr>
      <dsp:spPr>
        <a:xfrm>
          <a:off x="108531" y="386240"/>
          <a:ext cx="1288360" cy="12883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D08F6D-3BF0-4EE8-AD5A-C814D3D1F2BE}">
      <dsp:nvSpPr>
        <dsp:cNvPr id="0" name=""/>
        <dsp:cNvSpPr/>
      </dsp:nvSpPr>
      <dsp:spPr>
        <a:xfrm>
          <a:off x="1343629" y="2061377"/>
          <a:ext cx="4248186" cy="1030688"/>
        </a:xfrm>
        <a:prstGeom prst="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18109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Pass laws/ensure laws were obeyed</a:t>
          </a:r>
          <a:endParaRPr lang="en-US" sz="2100" kern="1200" dirty="0"/>
        </a:p>
      </dsp:txBody>
      <dsp:txXfrm>
        <a:off x="1343629" y="2061377"/>
        <a:ext cx="4248186" cy="1030688"/>
      </dsp:txXfrm>
    </dsp:sp>
    <dsp:sp modelId="{CCDC5A22-1B3E-4B45-A859-18129ADFD251}">
      <dsp:nvSpPr>
        <dsp:cNvPr id="0" name=""/>
        <dsp:cNvSpPr/>
      </dsp:nvSpPr>
      <dsp:spPr>
        <a:xfrm>
          <a:off x="699449" y="1932541"/>
          <a:ext cx="1288360" cy="12883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6ADFF8-F7CA-43D6-A6B1-43ABDADF1F35}">
      <dsp:nvSpPr>
        <dsp:cNvPr id="0" name=""/>
        <dsp:cNvSpPr/>
      </dsp:nvSpPr>
      <dsp:spPr>
        <a:xfrm>
          <a:off x="1287468" y="3639516"/>
          <a:ext cx="4248186" cy="1030688"/>
        </a:xfrm>
        <a:prstGeom prst="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18109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Defend the Church and appoint church leaders		</a:t>
          </a:r>
          <a:endParaRPr lang="en-US" sz="2100" kern="1200" dirty="0"/>
        </a:p>
      </dsp:txBody>
      <dsp:txXfrm>
        <a:off x="1287468" y="3639516"/>
        <a:ext cx="4248186" cy="1030688"/>
      </dsp:txXfrm>
    </dsp:sp>
    <dsp:sp modelId="{0D7214A4-F333-4C28-A0FB-DD54B0E4648D}">
      <dsp:nvSpPr>
        <dsp:cNvPr id="0" name=""/>
        <dsp:cNvSpPr/>
      </dsp:nvSpPr>
      <dsp:spPr>
        <a:xfrm>
          <a:off x="699449" y="3478842"/>
          <a:ext cx="1288360" cy="12883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4E053B-9678-4299-A125-32F5C264BDE5}">
      <dsp:nvSpPr>
        <dsp:cNvPr id="0" name=""/>
        <dsp:cNvSpPr/>
      </dsp:nvSpPr>
      <dsp:spPr>
        <a:xfrm>
          <a:off x="752712" y="5153979"/>
          <a:ext cx="4839104" cy="1030688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18109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Manage his earls and other nobles</a:t>
          </a:r>
          <a:endParaRPr lang="en-US" sz="2100" kern="1200" dirty="0"/>
        </a:p>
      </dsp:txBody>
      <dsp:txXfrm>
        <a:off x="752712" y="5153979"/>
        <a:ext cx="4839104" cy="1030688"/>
      </dsp:txXfrm>
    </dsp:sp>
    <dsp:sp modelId="{0D0B2B92-E169-4245-B71A-03B0CB5D9582}">
      <dsp:nvSpPr>
        <dsp:cNvPr id="0" name=""/>
        <dsp:cNvSpPr/>
      </dsp:nvSpPr>
      <dsp:spPr>
        <a:xfrm>
          <a:off x="108531" y="5025143"/>
          <a:ext cx="1288360" cy="12883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FBE30-D952-4C71-B03E-1256AB0BEFC3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460D0-6C91-4CE1-9ED1-DFC4EEDD4B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189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460D0-6C91-4CE1-9ED1-DFC4EEDD4B8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313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95A88-5F85-4A71-9A89-8D15AA37B5DA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0CFC-FA15-4BC3-9480-A5950EF9C4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042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95A88-5F85-4A71-9A89-8D15AA37B5DA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0CFC-FA15-4BC3-9480-A5950EF9C4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564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95A88-5F85-4A71-9A89-8D15AA37B5DA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0CFC-FA15-4BC3-9480-A5950EF9C4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69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95A88-5F85-4A71-9A89-8D15AA37B5DA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0CFC-FA15-4BC3-9480-A5950EF9C4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203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95A88-5F85-4A71-9A89-8D15AA37B5DA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0CFC-FA15-4BC3-9480-A5950EF9C4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623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95A88-5F85-4A71-9A89-8D15AA37B5DA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0CFC-FA15-4BC3-9480-A5950EF9C4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153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95A88-5F85-4A71-9A89-8D15AA37B5DA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0CFC-FA15-4BC3-9480-A5950EF9C4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2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95A88-5F85-4A71-9A89-8D15AA37B5DA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0CFC-FA15-4BC3-9480-A5950EF9C4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075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95A88-5F85-4A71-9A89-8D15AA37B5DA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0CFC-FA15-4BC3-9480-A5950EF9C4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588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95A88-5F85-4A71-9A89-8D15AA37B5DA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0CFC-FA15-4BC3-9480-A5950EF9C4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959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95A88-5F85-4A71-9A89-8D15AA37B5DA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0CFC-FA15-4BC3-9480-A5950EF9C4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49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95A88-5F85-4A71-9A89-8D15AA37B5DA}" type="datetimeFigureOut">
              <a:rPr lang="en-GB" smtClean="0"/>
              <a:t>04/10/2020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00CFC-FA15-4BC3-9480-A5950EF9C4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653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344" y="29871"/>
            <a:ext cx="12385376" cy="1628800"/>
          </a:xfrm>
        </p:spPr>
        <p:txBody>
          <a:bodyPr>
            <a:noAutofit/>
          </a:bodyPr>
          <a:lstStyle/>
          <a:p>
            <a:pPr algn="l"/>
            <a:r>
              <a:rPr lang="en-GB" sz="6000" u="sng" dirty="0" smtClean="0">
                <a:latin typeface="Franklin Gothic Demi Cond" panose="020B0706030402020204" pitchFamily="34" charset="0"/>
              </a:rPr>
              <a:t>How was Anglo-Saxon England organised in the 11</a:t>
            </a:r>
            <a:r>
              <a:rPr lang="en-GB" sz="6000" u="sng" baseline="30000" dirty="0" smtClean="0">
                <a:latin typeface="Franklin Gothic Demi Cond" panose="020B0706030402020204" pitchFamily="34" charset="0"/>
              </a:rPr>
              <a:t>th</a:t>
            </a:r>
            <a:r>
              <a:rPr lang="en-GB" sz="6000" u="sng" dirty="0" smtClean="0">
                <a:latin typeface="Franklin Gothic Demi Cond" panose="020B0706030402020204" pitchFamily="34" charset="0"/>
              </a:rPr>
              <a:t> Century?</a:t>
            </a:r>
            <a:endParaRPr lang="en-GB" sz="6000" u="sng" dirty="0">
              <a:latin typeface="Franklin Gothic Demi Cond" panose="020B07060304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3776" y="2068071"/>
            <a:ext cx="5956001" cy="258506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l"/>
            <a:r>
              <a:rPr lang="en-GB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In this lesson, we will: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Describe</a:t>
            </a:r>
            <a:r>
              <a:rPr lang="en-GB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 how the hierarchy worked in Anglo-Saxon England.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Assess</a:t>
            </a:r>
            <a:r>
              <a:rPr lang="en-GB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 to what extent King Edward of England was a weak monarch</a:t>
            </a:r>
            <a:endParaRPr lang="en-GB" dirty="0">
              <a:solidFill>
                <a:schemeClr val="tx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55122" y="4869160"/>
            <a:ext cx="5904655" cy="158417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Starter: </a:t>
            </a:r>
            <a:r>
              <a:rPr lang="en-GB" dirty="0">
                <a:solidFill>
                  <a:schemeClr val="tx1"/>
                </a:solidFill>
                <a:latin typeface="Franklin Gothic Demi Cond" panose="020B0706030402020204" pitchFamily="34" charset="0"/>
              </a:rPr>
              <a:t>P</a:t>
            </a:r>
            <a:r>
              <a:rPr lang="en-GB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lease fill in the front of your history book. Glue in any handouts your teacher has given you.</a:t>
            </a:r>
            <a:endParaRPr lang="en-GB" dirty="0">
              <a:solidFill>
                <a:schemeClr val="tx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84032" y="2065637"/>
            <a:ext cx="5517682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400" dirty="0" smtClean="0"/>
              <a:t>Your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400" dirty="0" smtClean="0"/>
              <a:t>GCSE History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Option B1: Anglo‐Saxon </a:t>
            </a:r>
            <a:r>
              <a:rPr lang="en-GB" sz="4000" dirty="0" smtClean="0"/>
              <a:t>&amp; Norman England</a:t>
            </a:r>
            <a:r>
              <a:rPr lang="en-GB" sz="4000" dirty="0"/>
              <a:t>  c1060‐ </a:t>
            </a:r>
            <a:r>
              <a:rPr lang="en-GB" sz="4000" dirty="0" smtClean="0"/>
              <a:t>66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400" dirty="0" smtClean="0"/>
              <a:t>Mr Johnston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95271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907" t="24406" r="36596" b="9641"/>
          <a:stretch/>
        </p:blipFill>
        <p:spPr>
          <a:xfrm>
            <a:off x="119336" y="138412"/>
            <a:ext cx="5496970" cy="66963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35960" y="1202408"/>
            <a:ext cx="6264696" cy="5355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In your </a:t>
            </a:r>
            <a:r>
              <a:rPr lang="en-GB" b="1" u="sng" dirty="0" smtClean="0"/>
              <a:t>yellow homework book</a:t>
            </a:r>
            <a:r>
              <a:rPr lang="en-GB" dirty="0" smtClean="0"/>
              <a:t>, complete the following:</a:t>
            </a:r>
          </a:p>
          <a:p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Explain the difference between central and local government.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Draw a small diagram to show how local government was organised, using the following key terms: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Earl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Hundred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Shire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Shire-reeve (or sheriff)</a:t>
            </a:r>
          </a:p>
          <a:p>
            <a:endParaRPr lang="en-GB" dirty="0"/>
          </a:p>
          <a:p>
            <a:r>
              <a:rPr lang="en-GB" dirty="0" smtClean="0"/>
              <a:t>3. Define the following key words: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Blood feud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Wergild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Hue &amp; Cry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 smtClean="0"/>
              <a:t>4. Draw a </a:t>
            </a:r>
            <a:r>
              <a:rPr lang="en-GB" dirty="0" err="1" smtClean="0"/>
              <a:t>mindmap</a:t>
            </a:r>
            <a:r>
              <a:rPr lang="en-GB" dirty="0" smtClean="0"/>
              <a:t> to show the different types of trials that existed in the Anglo-Saxon legal system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619417" y="-171400"/>
            <a:ext cx="63123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>
                <a:latin typeface="Franklin Gothic Demi Cond" panose="020B0706030402020204" pitchFamily="34" charset="0"/>
              </a:rPr>
              <a:t>Homework</a:t>
            </a:r>
            <a:endParaRPr lang="en-GB" sz="9600" dirty="0"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73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366905"/>
              </p:ext>
            </p:extLst>
          </p:nvPr>
        </p:nvGraphicFramePr>
        <p:xfrm>
          <a:off x="23614" y="0"/>
          <a:ext cx="12168386" cy="685800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056129">
                  <a:extLst>
                    <a:ext uri="{9D8B030D-6E8A-4147-A177-3AD203B41FA5}">
                      <a16:colId xmlns:a16="http://schemas.microsoft.com/office/drawing/2014/main" val="3593620715"/>
                    </a:ext>
                  </a:extLst>
                </a:gridCol>
                <a:gridCol w="4820130">
                  <a:extLst>
                    <a:ext uri="{9D8B030D-6E8A-4147-A177-3AD203B41FA5}">
                      <a16:colId xmlns:a16="http://schemas.microsoft.com/office/drawing/2014/main" val="489900991"/>
                    </a:ext>
                  </a:extLst>
                </a:gridCol>
                <a:gridCol w="3292127">
                  <a:extLst>
                    <a:ext uri="{9D8B030D-6E8A-4147-A177-3AD203B41FA5}">
                      <a16:colId xmlns:a16="http://schemas.microsoft.com/office/drawing/2014/main" val="2973575956"/>
                    </a:ext>
                  </a:extLst>
                </a:gridCol>
              </a:tblGrid>
              <a:tr h="505341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Paper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Topic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1837715"/>
                  </a:ext>
                </a:extLst>
              </a:tr>
              <a:tr h="1266616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Paper 2.1</a:t>
                      </a:r>
                      <a:r>
                        <a:rPr lang="en-GB" sz="2000" b="1" baseline="0" dirty="0" smtClean="0"/>
                        <a:t> </a:t>
                      </a:r>
                      <a:r>
                        <a:rPr lang="en-GB" sz="2000" baseline="0" dirty="0" smtClean="0"/>
                        <a:t>British Depth Study</a:t>
                      </a:r>
                    </a:p>
                    <a:p>
                      <a:endParaRPr lang="en-GB" sz="2000" baseline="0" dirty="0" smtClean="0"/>
                    </a:p>
                    <a:p>
                      <a:r>
                        <a:rPr lang="en-GB" sz="2000" baseline="0" dirty="0" smtClean="0"/>
                        <a:t>50 minutes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Anglo Saxon and Norman England, 1060 – 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Year 10</a:t>
                      </a:r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904214"/>
                  </a:ext>
                </a:extLst>
              </a:tr>
              <a:tr h="1266616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Paper 1:</a:t>
                      </a:r>
                      <a:r>
                        <a:rPr lang="en-GB" sz="2000" b="1" baseline="0" dirty="0" smtClean="0"/>
                        <a:t> </a:t>
                      </a:r>
                      <a:r>
                        <a:rPr lang="en-GB" sz="2000" baseline="0" dirty="0" smtClean="0"/>
                        <a:t>Thematic Study</a:t>
                      </a:r>
                    </a:p>
                    <a:p>
                      <a:endParaRPr lang="en-GB" sz="2000" baseline="0" dirty="0" smtClean="0"/>
                    </a:p>
                    <a:p>
                      <a:r>
                        <a:rPr lang="en-GB" sz="2000" baseline="0" dirty="0" smtClean="0"/>
                        <a:t>1 hour 15 minutes</a:t>
                      </a:r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Medicine</a:t>
                      </a:r>
                      <a:r>
                        <a:rPr lang="en-GB" sz="2000" baseline="0" dirty="0" smtClean="0"/>
                        <a:t> in Britain, ,1250 – present</a:t>
                      </a:r>
                    </a:p>
                    <a:p>
                      <a:r>
                        <a:rPr lang="en-GB" sz="2000" baseline="0" dirty="0" smtClean="0"/>
                        <a:t>British sector of the Western Front 1914-19: injuries, treatments and the trenches.</a:t>
                      </a:r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486335"/>
                  </a:ext>
                </a:extLst>
              </a:tr>
              <a:tr h="1165915">
                <a:tc>
                  <a:txBody>
                    <a:bodyPr/>
                    <a:lstStyle/>
                    <a:p>
                      <a:r>
                        <a:rPr lang="en-GB" sz="2000" b="1" baseline="0" dirty="0" smtClean="0"/>
                        <a:t>Paper 3: </a:t>
                      </a:r>
                      <a:r>
                        <a:rPr lang="en-GB" sz="2000" baseline="0" dirty="0" smtClean="0"/>
                        <a:t>Modern Depth Study</a:t>
                      </a:r>
                    </a:p>
                    <a:p>
                      <a:endParaRPr lang="en-GB" sz="2000" baseline="0" dirty="0" smtClean="0"/>
                    </a:p>
                    <a:p>
                      <a:r>
                        <a:rPr lang="en-GB" sz="2000" baseline="0" dirty="0" smtClean="0"/>
                        <a:t>1 hour, 20 minutes</a:t>
                      </a:r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Weimar and Nazi Germany, 1918 – 1939 </a:t>
                      </a:r>
                    </a:p>
                    <a:p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Year 11</a:t>
                      </a:r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999041"/>
                  </a:ext>
                </a:extLst>
              </a:tr>
              <a:tr h="1033651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Paper 2.2: </a:t>
                      </a:r>
                      <a:r>
                        <a:rPr lang="en-GB" sz="2000" baseline="0" dirty="0" smtClean="0"/>
                        <a:t>Period Study </a:t>
                      </a:r>
                    </a:p>
                    <a:p>
                      <a:endParaRPr lang="en-GB" sz="2000" baseline="0" dirty="0" smtClean="0"/>
                    </a:p>
                    <a:p>
                      <a:r>
                        <a:rPr lang="en-GB" sz="2000" baseline="0" dirty="0" smtClean="0"/>
                        <a:t>50 minutes</a:t>
                      </a:r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The American West, 1835 - 1895</a:t>
                      </a:r>
                    </a:p>
                    <a:p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579894"/>
                  </a:ext>
                </a:extLst>
              </a:tr>
              <a:tr h="1619862"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Revision</a:t>
                      </a:r>
                      <a:endParaRPr lang="en-GB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2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6156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270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he Failed Conquest | Alternative History | FANDOM powered by Wik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68584"/>
            <a:ext cx="5184576" cy="666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84" y="168584"/>
            <a:ext cx="5372100" cy="6800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35960" y="168584"/>
            <a:ext cx="6120680" cy="63709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Scotland was a separate Kingdom, ruled by King Macbeth since 1040.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Wales was smaller, separate kingdoms that by the 1050s had been unified by </a:t>
            </a:r>
            <a:r>
              <a:rPr lang="en-GB" sz="2400" dirty="0" err="1" smtClean="0"/>
              <a:t>Llewely</a:t>
            </a:r>
            <a:r>
              <a:rPr lang="en-GB" sz="2400" dirty="0" smtClean="0"/>
              <a:t> </a:t>
            </a:r>
            <a:r>
              <a:rPr lang="en-GB" sz="2400" dirty="0" err="1" smtClean="0"/>
              <a:t>ap</a:t>
            </a:r>
            <a:r>
              <a:rPr lang="en-GB" sz="2400" dirty="0" smtClean="0"/>
              <a:t> </a:t>
            </a:r>
            <a:r>
              <a:rPr lang="en-GB" sz="2400" dirty="0" err="1" smtClean="0"/>
              <a:t>Gruffydd</a:t>
            </a:r>
            <a:r>
              <a:rPr lang="en-GB" sz="2400" dirty="0" smtClean="0"/>
              <a:t> (except in the south)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By </a:t>
            </a:r>
            <a:r>
              <a:rPr lang="en-GB" sz="2400" dirty="0"/>
              <a:t>the reign of Edward the Confessor, </a:t>
            </a:r>
            <a:r>
              <a:rPr lang="en-GB" sz="2400" dirty="0" smtClean="0"/>
              <a:t>England was one </a:t>
            </a:r>
            <a:r>
              <a:rPr lang="en-GB" sz="2400" dirty="0"/>
              <a:t>single Kingdom divided into separate Earldoms</a:t>
            </a:r>
            <a:r>
              <a:rPr lang="en-GB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Each </a:t>
            </a:r>
            <a:r>
              <a:rPr lang="en-GB" sz="2400" dirty="0"/>
              <a:t>earldom was ruled by an Earl who pledged allegiance to the king in return for land and power.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The </a:t>
            </a:r>
            <a:r>
              <a:rPr lang="en-GB" sz="2400" dirty="0"/>
              <a:t>largest were Northumbria, Mercia, Wessex and East Anglia</a:t>
            </a:r>
            <a:r>
              <a:rPr lang="en-GB" sz="2400" dirty="0" smtClean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8280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352" y="260648"/>
            <a:ext cx="5688632" cy="62478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Edward was the seventh son of King Ethelred 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When he was 10, his family were forced to go into exile by King </a:t>
            </a:r>
            <a:r>
              <a:rPr lang="en-GB" sz="2000" dirty="0" err="1" smtClean="0"/>
              <a:t>Sweyn</a:t>
            </a:r>
            <a:r>
              <a:rPr lang="en-GB" sz="2000" dirty="0" smtClean="0"/>
              <a:t> Forkbeard of Denmark.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By 1017, he was the only surviving heir of King </a:t>
            </a:r>
            <a:r>
              <a:rPr lang="en-GB" sz="2000" dirty="0" err="1" smtClean="0"/>
              <a:t>Ethered</a:t>
            </a:r>
            <a:r>
              <a:rPr lang="en-GB" sz="2000" dirty="0" smtClean="0"/>
              <a:t> II (the House of Wessex)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He spent the years 1013 to 1042 growing up in exile in Normandy, France.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Whilst in exile, he became extremely close with Duke Robert I of Normandy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When King </a:t>
            </a:r>
            <a:r>
              <a:rPr lang="en-GB" sz="2000" dirty="0" err="1" smtClean="0"/>
              <a:t>Harthacnut</a:t>
            </a:r>
            <a:r>
              <a:rPr lang="en-GB" sz="2000" dirty="0" smtClean="0"/>
              <a:t> of England died in 1042 without an heir, Edward was chosen by the Witan.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On 3</a:t>
            </a:r>
            <a:r>
              <a:rPr lang="en-GB" sz="2000" baseline="30000" dirty="0" smtClean="0"/>
              <a:t>rd</a:t>
            </a:r>
            <a:r>
              <a:rPr lang="en-GB" sz="2000" dirty="0" smtClean="0"/>
              <a:t> April 1043, Edward was crowned King of England in Winchester Cathedral thus ending Viking rule of England.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538" r="22511" b="50999"/>
          <a:stretch/>
        </p:blipFill>
        <p:spPr>
          <a:xfrm>
            <a:off x="6113310" y="260649"/>
            <a:ext cx="574524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538" r="22511" b="50999"/>
          <a:stretch/>
        </p:blipFill>
        <p:spPr>
          <a:xfrm>
            <a:off x="339852" y="188639"/>
            <a:ext cx="5745240" cy="6480720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45775296"/>
              </p:ext>
            </p:extLst>
          </p:nvPr>
        </p:nvGraphicFramePr>
        <p:xfrm>
          <a:off x="6240016" y="-30387"/>
          <a:ext cx="5688632" cy="6699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205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538" r="22511" b="50999"/>
          <a:stretch/>
        </p:blipFill>
        <p:spPr>
          <a:xfrm>
            <a:off x="4497066" y="2474079"/>
            <a:ext cx="2553439" cy="28803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360" y="1145610"/>
            <a:ext cx="3417535" cy="37467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dirty="0" smtClean="0">
                <a:latin typeface="Franklin Gothic Demi Cond" panose="020B0706030402020204" pitchFamily="34" charset="0"/>
              </a:rPr>
              <a:t>Witan</a:t>
            </a:r>
            <a:endParaRPr lang="en-GB" sz="3600" dirty="0">
              <a:latin typeface="Franklin Gothic Demi Cond" panose="020B07060304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Group of </a:t>
            </a:r>
            <a:r>
              <a:rPr lang="en-GB" dirty="0" err="1" smtClean="0"/>
              <a:t>wisemen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Met whenever monarch decided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Made up of earls, bishops and Archbishops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King appointed people to Witan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Witan had a role in appointing and crowning a new monarch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007768" y="229849"/>
            <a:ext cx="4032448" cy="194095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dirty="0" smtClean="0">
                <a:latin typeface="Franklin Gothic Demi Cond" panose="020B0706030402020204" pitchFamily="34" charset="0"/>
              </a:rPr>
              <a:t>Household</a:t>
            </a:r>
            <a:endParaRPr lang="en-GB" sz="3600" dirty="0">
              <a:latin typeface="Franklin Gothic Demi Cond" panose="020B07060304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Made up of king’s family and his </a:t>
            </a:r>
            <a:r>
              <a:rPr lang="en-GB" dirty="0" err="1" smtClean="0"/>
              <a:t>housecarls</a:t>
            </a:r>
            <a:r>
              <a:rPr lang="en-GB" dirty="0" smtClean="0"/>
              <a:t> (soldiers)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Servants also made up the Royal Household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919536" y="5657671"/>
            <a:ext cx="9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>
                <a:latin typeface="Franklin Gothic Demi Cond" panose="020B0706030402020204" pitchFamily="34" charset="0"/>
              </a:rPr>
              <a:t>The King’s Royal Court</a:t>
            </a:r>
            <a:endParaRPr lang="en-GB" sz="7200" dirty="0">
              <a:latin typeface="Franklin Gothic Demi Cond" panose="020B07060304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95089" y="1412776"/>
            <a:ext cx="3409056" cy="316682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dirty="0" smtClean="0">
                <a:latin typeface="Franklin Gothic Demi Cond" panose="020B0706030402020204" pitchFamily="34" charset="0"/>
              </a:rPr>
              <a:t>Administrators</a:t>
            </a:r>
            <a:endParaRPr lang="en-GB" sz="3600" dirty="0">
              <a:latin typeface="Franklin Gothic Demi Cond" panose="020B07060304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Small group of men (usually from within the Church)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They wrote all the king’s laws and sent them out to the earldoms (writs)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Travelled with the king wherever he went in England.</a:t>
            </a:r>
          </a:p>
        </p:txBody>
      </p:sp>
    </p:spTree>
    <p:extLst>
      <p:ext uri="{BB962C8B-B14F-4D97-AF65-F5344CB8AC3E}">
        <p14:creationId xmlns:p14="http://schemas.microsoft.com/office/powerpoint/2010/main" val="274093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5281" y="908721"/>
            <a:ext cx="5508104" cy="9387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His role was to protect his people from attack and give them laws to maintain safety and security.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Every boy at the age of 12 swore an oath of loyalty to their king.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Made new laws, controlled circulation of pennies, granted land to his followers and could take land away (could raise people to title of </a:t>
            </a:r>
            <a:r>
              <a:rPr lang="en-GB" sz="1100" dirty="0" err="1"/>
              <a:t>thegn</a:t>
            </a:r>
            <a:r>
              <a:rPr lang="en-GB" sz="1100" dirty="0"/>
              <a:t>), had the power to raise an army. </a:t>
            </a:r>
          </a:p>
        </p:txBody>
      </p:sp>
      <p:sp>
        <p:nvSpPr>
          <p:cNvPr id="3" name="Rectangle 2"/>
          <p:cNvSpPr/>
          <p:nvPr/>
        </p:nvSpPr>
        <p:spPr>
          <a:xfrm>
            <a:off x="5417740" y="241903"/>
            <a:ext cx="9028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/>
              <a:t>King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65660" y="2380006"/>
            <a:ext cx="5508104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Most important lords in the kingdom, who controlled a large area of land (earldom) in the name of the king.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They had many powers that a king had such as collecting taxes (they took 1/3 of this and had to ensure their earldom was well defended), overseeing legal matters and raising an army of soldiers for the king.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They had elite bodyguards called </a:t>
            </a:r>
            <a:r>
              <a:rPr lang="en-GB" sz="1100" dirty="0" err="1"/>
              <a:t>housecarls</a:t>
            </a:r>
            <a:r>
              <a:rPr lang="en-GB" sz="1100" dirty="0"/>
              <a:t> who were highly trained warriors.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66891" y="4154820"/>
            <a:ext cx="5508104" cy="6001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They held large estates of land for their lord (a </a:t>
            </a:r>
            <a:r>
              <a:rPr lang="en-GB" sz="1100" dirty="0" err="1"/>
              <a:t>thegn</a:t>
            </a:r>
            <a:r>
              <a:rPr lang="en-GB" sz="1100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4,000 of them in England by 1060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They lived in a large house with a tower and church.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66891" y="5589241"/>
            <a:ext cx="5508104" cy="9387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Farmed land given to them by a </a:t>
            </a:r>
            <a:r>
              <a:rPr lang="en-GB" sz="1100" dirty="0" err="1"/>
              <a:t>thegn</a:t>
            </a:r>
            <a:endParaRPr lang="en-GB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They took some of their produce to live off and the rest was given to their lord, along with taxes.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Could be evicted from land if they did not carry out work.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Usually tied to land, but some could move from farm to farm (</a:t>
            </a:r>
            <a:r>
              <a:rPr lang="en-GB" sz="1100" dirty="0" err="1"/>
              <a:t>ceorls</a:t>
            </a:r>
            <a:r>
              <a:rPr lang="en-GB" sz="1100" dirty="0"/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5447928" y="1795232"/>
            <a:ext cx="8126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/>
              <a:t>Earl</a:t>
            </a:r>
          </a:p>
        </p:txBody>
      </p:sp>
      <p:sp>
        <p:nvSpPr>
          <p:cNvPr id="9" name="Rectangle 8"/>
          <p:cNvSpPr/>
          <p:nvPr/>
        </p:nvSpPr>
        <p:spPr>
          <a:xfrm>
            <a:off x="5413245" y="3569944"/>
            <a:ext cx="12153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err="1"/>
              <a:t>Thegn</a:t>
            </a:r>
            <a:endParaRPr lang="en-GB" sz="3200" dirty="0"/>
          </a:p>
        </p:txBody>
      </p:sp>
      <p:sp>
        <p:nvSpPr>
          <p:cNvPr id="10" name="Rectangle 9"/>
          <p:cNvSpPr/>
          <p:nvPr/>
        </p:nvSpPr>
        <p:spPr>
          <a:xfrm>
            <a:off x="5447927" y="5004466"/>
            <a:ext cx="14967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/>
              <a:t>Peasant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93929" y="979622"/>
            <a:ext cx="1358276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100" dirty="0"/>
              <a:t>Would give each earldom to an earl. Relied on support of earls, without them they were powerless.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680188" y="1121032"/>
            <a:ext cx="1087351" cy="161582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100" dirty="0"/>
              <a:t>In return, an Earl would be faithful, pass on tax, implement the king’s laws and raise an army when needed. Could challenge a king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9048328" y="3477610"/>
            <a:ext cx="1358276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100" dirty="0"/>
              <a:t>Would divide up their earldom into estates and grant them to </a:t>
            </a:r>
            <a:r>
              <a:rPr lang="en-GB" sz="1100" dirty="0" err="1"/>
              <a:t>thegns</a:t>
            </a:r>
            <a:r>
              <a:rPr lang="en-GB" sz="1100" dirty="0"/>
              <a:t>.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644315" y="3488003"/>
            <a:ext cx="1191212" cy="127727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100" dirty="0"/>
              <a:t>In return, a </a:t>
            </a:r>
            <a:r>
              <a:rPr lang="en-GB" sz="1100" dirty="0" err="1"/>
              <a:t>thegn</a:t>
            </a:r>
            <a:r>
              <a:rPr lang="en-GB" sz="1100" dirty="0"/>
              <a:t> would provide men for the </a:t>
            </a:r>
            <a:r>
              <a:rPr lang="en-GB" sz="1100" dirty="0" err="1"/>
              <a:t>fyrd</a:t>
            </a:r>
            <a:r>
              <a:rPr lang="en-GB" sz="1100" dirty="0"/>
              <a:t> (army), pass on taxes, fight in the king’s army, and run the courts.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644315" y="5039199"/>
            <a:ext cx="1254540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100" dirty="0"/>
              <a:t>Would provide food and taxes for </a:t>
            </a:r>
            <a:r>
              <a:rPr lang="en-GB" sz="1100" dirty="0" err="1"/>
              <a:t>thegn</a:t>
            </a:r>
            <a:r>
              <a:rPr lang="en-GB" sz="1100" dirty="0"/>
              <a:t>. Would serve in the </a:t>
            </a:r>
            <a:r>
              <a:rPr lang="en-GB" sz="1100" dirty="0" err="1"/>
              <a:t>fyrd</a:t>
            </a:r>
            <a:r>
              <a:rPr lang="en-GB" sz="1100" dirty="0"/>
              <a:t> for 40 days per year.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8949595" y="4955735"/>
            <a:ext cx="1500966" cy="6001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100" dirty="0"/>
              <a:t>Would give a peasant farm land, as well as protection</a:t>
            </a:r>
            <a:endParaRPr lang="en-GB" dirty="0"/>
          </a:p>
        </p:txBody>
      </p:sp>
      <p:sp>
        <p:nvSpPr>
          <p:cNvPr id="17" name="Curved Down Arrow 16"/>
          <p:cNvSpPr/>
          <p:nvPr/>
        </p:nvSpPr>
        <p:spPr>
          <a:xfrm rot="5400000">
            <a:off x="8222955" y="1905059"/>
            <a:ext cx="1080120" cy="473152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Curved Down Arrow 17"/>
          <p:cNvSpPr/>
          <p:nvPr/>
        </p:nvSpPr>
        <p:spPr>
          <a:xfrm rot="5400000">
            <a:off x="8227261" y="3658002"/>
            <a:ext cx="1080120" cy="473152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Curved Down Arrow 18"/>
          <p:cNvSpPr/>
          <p:nvPr/>
        </p:nvSpPr>
        <p:spPr>
          <a:xfrm rot="5400000">
            <a:off x="8193828" y="5019241"/>
            <a:ext cx="1080120" cy="473152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Curved Down Arrow 19"/>
          <p:cNvSpPr/>
          <p:nvPr/>
        </p:nvSpPr>
        <p:spPr>
          <a:xfrm rot="16200000">
            <a:off x="2522521" y="1630392"/>
            <a:ext cx="1080120" cy="473152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Curved Down Arrow 20"/>
          <p:cNvSpPr/>
          <p:nvPr/>
        </p:nvSpPr>
        <p:spPr>
          <a:xfrm rot="16200000">
            <a:off x="2532043" y="3369240"/>
            <a:ext cx="1080120" cy="473152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Curved Down Arrow 21"/>
          <p:cNvSpPr/>
          <p:nvPr/>
        </p:nvSpPr>
        <p:spPr>
          <a:xfrm rot="16200000">
            <a:off x="2497703" y="4990275"/>
            <a:ext cx="1080120" cy="473152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26060" y="40057"/>
            <a:ext cx="3777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/>
              <a:t>Anglo-Saxon Hierarchy</a:t>
            </a:r>
          </a:p>
        </p:txBody>
      </p:sp>
    </p:spTree>
    <p:extLst>
      <p:ext uri="{BB962C8B-B14F-4D97-AF65-F5344CB8AC3E}">
        <p14:creationId xmlns:p14="http://schemas.microsoft.com/office/powerpoint/2010/main" val="308967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344" y="620688"/>
            <a:ext cx="5400600" cy="52629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On your blank diagram of the Saxon hierarchy:</a:t>
            </a:r>
          </a:p>
          <a:p>
            <a:endParaRPr lang="en-GB" sz="2400" dirty="0"/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Identify where each of the following would be: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Earl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Thane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 smtClean="0"/>
              <a:t>Ceorl</a:t>
            </a: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Peasant</a:t>
            </a: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r>
              <a:rPr lang="en-GB" sz="2400" dirty="0" smtClean="0"/>
              <a:t>2.  </a:t>
            </a:r>
            <a:r>
              <a:rPr lang="en-GB" sz="2400" dirty="0" smtClean="0"/>
              <a:t>For each, explain their role and powers in Anglo-Saxon England. </a:t>
            </a:r>
            <a:endParaRPr lang="en-GB" sz="2400" dirty="0" smtClean="0"/>
          </a:p>
        </p:txBody>
      </p:sp>
      <p:pic>
        <p:nvPicPr>
          <p:cNvPr id="2050" name="Picture 2" descr="Ancient Egypt Social Pyramid | Teaching Resources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15641" r="6381" b="6922"/>
          <a:stretch/>
        </p:blipFill>
        <p:spPr bwMode="auto">
          <a:xfrm>
            <a:off x="5735960" y="168311"/>
            <a:ext cx="6192688" cy="431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35960" y="4653136"/>
            <a:ext cx="6048672" cy="200054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Franklin Gothic Demi Cond" panose="020B0706030402020204" pitchFamily="34" charset="0"/>
              </a:rPr>
              <a:t>A deeper understanding:</a:t>
            </a:r>
          </a:p>
          <a:p>
            <a:r>
              <a:rPr lang="en-GB" sz="3200" dirty="0" smtClean="0"/>
              <a:t>In this system – who </a:t>
            </a:r>
            <a:r>
              <a:rPr lang="en-GB" sz="3200" dirty="0" smtClean="0">
                <a:solidFill>
                  <a:srgbClr val="FF0000"/>
                </a:solidFill>
              </a:rPr>
              <a:t>really</a:t>
            </a:r>
            <a:r>
              <a:rPr lang="en-GB" sz="3200" dirty="0" smtClean="0"/>
              <a:t> holds the most power and influence? Explain your answer.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1503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352" y="108498"/>
            <a:ext cx="5688632" cy="67403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Use the resource sheet on King Edward’s kingdom to complete the following:</a:t>
            </a:r>
          </a:p>
          <a:p>
            <a:endParaRPr lang="en-GB" sz="2800" dirty="0"/>
          </a:p>
          <a:p>
            <a:pPr marL="457200" indent="-457200">
              <a:buFont typeface="+mj-lt"/>
              <a:buAutoNum type="arabicPeriod"/>
            </a:pPr>
            <a:r>
              <a:rPr lang="en-GB" sz="2800" dirty="0" smtClean="0"/>
              <a:t>Draw a table showing both examples of Edward being an effective king, and evidence of him being a weak king.</a:t>
            </a:r>
          </a:p>
          <a:p>
            <a:pPr marL="457200" indent="-457200">
              <a:buFont typeface="+mj-lt"/>
              <a:buAutoNum type="arabicPeriod"/>
            </a:pPr>
            <a:endParaRPr lang="en-GB" sz="2800" dirty="0"/>
          </a:p>
          <a:p>
            <a:pPr marL="457200" indent="-457200">
              <a:buFont typeface="+mj-lt"/>
              <a:buAutoNum type="arabicPeriod"/>
            </a:pPr>
            <a:r>
              <a:rPr lang="en-GB" sz="2800" dirty="0" smtClean="0"/>
              <a:t>On a blank map of England, annotate the following:</a:t>
            </a:r>
          </a:p>
          <a:p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All land held by Earls </a:t>
            </a:r>
            <a:r>
              <a:rPr lang="en-GB" sz="2400" dirty="0" err="1" smtClean="0"/>
              <a:t>Siward</a:t>
            </a:r>
            <a:r>
              <a:rPr lang="en-GB" sz="2400" dirty="0" smtClean="0"/>
              <a:t>, </a:t>
            </a:r>
            <a:r>
              <a:rPr lang="en-GB" sz="2400" dirty="0" err="1" smtClean="0"/>
              <a:t>Leofric</a:t>
            </a:r>
            <a:r>
              <a:rPr lang="en-GB" sz="2400" dirty="0" smtClean="0"/>
              <a:t>, Godwin, Harold, Ralph and </a:t>
            </a:r>
            <a:r>
              <a:rPr lang="en-GB" sz="2400" dirty="0" err="1" smtClean="0"/>
              <a:t>Beorn</a:t>
            </a:r>
            <a:r>
              <a:rPr lang="en-GB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The area known as the ‘Danelaw’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The area controlled by Godwin’s family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0" y="188640"/>
            <a:ext cx="5688632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B050"/>
                </a:solidFill>
                <a:latin typeface="Franklin Gothic Demi Cond" panose="020B0706030402020204" pitchFamily="34" charset="0"/>
              </a:rPr>
              <a:t>Target 8 – 6</a:t>
            </a:r>
            <a:endParaRPr lang="en-GB" sz="2800" dirty="0" smtClean="0">
              <a:solidFill>
                <a:srgbClr val="00B050"/>
              </a:solidFill>
            </a:endParaRPr>
          </a:p>
          <a:p>
            <a:r>
              <a:rPr lang="en-GB" sz="2800" dirty="0" smtClean="0">
                <a:solidFill>
                  <a:srgbClr val="00B050"/>
                </a:solidFill>
              </a:rPr>
              <a:t>To what extent did King Edward of England sacrifice some of his power to ensure Godwin’s loyalty?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1513" y="2204864"/>
            <a:ext cx="5688632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latin typeface="Franklin Gothic Demi Cond" panose="020B0706030402020204" pitchFamily="34" charset="0"/>
              </a:rPr>
              <a:t>Target 5 -  4</a:t>
            </a:r>
            <a:endParaRPr lang="en-GB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</a:rPr>
              <a:t>‘Anglo-Saxon monarchs like Edward did not have as much as power as they thought’ Do you agree with this?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32377" y="4365104"/>
            <a:ext cx="5688632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2">
                    <a:lumMod val="50000"/>
                  </a:schemeClr>
                </a:solidFill>
                <a:latin typeface="Franklin Gothic Demi Cond" panose="020B0706030402020204" pitchFamily="34" charset="0"/>
              </a:rPr>
              <a:t>Target 3 - 2</a:t>
            </a:r>
            <a:endParaRPr lang="en-GB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GB" sz="2800" dirty="0" smtClean="0">
                <a:solidFill>
                  <a:schemeClr val="accent2">
                    <a:lumMod val="50000"/>
                  </a:schemeClr>
                </a:solidFill>
              </a:rPr>
              <a:t>Based on todays lesson – would you say that King Edward of England was a powerful monarch?</a:t>
            </a:r>
          </a:p>
        </p:txBody>
      </p:sp>
    </p:spTree>
    <p:extLst>
      <p:ext uri="{BB962C8B-B14F-4D97-AF65-F5344CB8AC3E}">
        <p14:creationId xmlns:p14="http://schemas.microsoft.com/office/powerpoint/2010/main" val="118905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1387</TotalTime>
  <Words>1137</Words>
  <Application>Microsoft Office PowerPoint</Application>
  <PresentationFormat>Widescreen</PresentationFormat>
  <Paragraphs>142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Franklin Gothic Demi Cond</vt:lpstr>
      <vt:lpstr>Office Theme</vt:lpstr>
      <vt:lpstr>How was Anglo-Saxon England organised in the 11th Century?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Jack Johnston</cp:lastModifiedBy>
  <cp:revision>44</cp:revision>
  <dcterms:created xsi:type="dcterms:W3CDTF">2016-09-03T11:44:49Z</dcterms:created>
  <dcterms:modified xsi:type="dcterms:W3CDTF">2020-10-04T12:56:47Z</dcterms:modified>
</cp:coreProperties>
</file>