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5" r:id="rId5"/>
    <p:sldId id="270" r:id="rId6"/>
    <p:sldId id="271" r:id="rId7"/>
    <p:sldId id="272" r:id="rId8"/>
    <p:sldId id="273" r:id="rId9"/>
    <p:sldId id="266" r:id="rId10"/>
    <p:sldId id="269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5" d="100"/>
          <a:sy n="75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FFF-F2B8-4301-9628-23B5E074A43C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8E7A-DEB8-4E55-97CE-390ADD3FC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9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FFF-F2B8-4301-9628-23B5E074A43C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8E7A-DEB8-4E55-97CE-390ADD3FC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80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FFF-F2B8-4301-9628-23B5E074A43C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8E7A-DEB8-4E55-97CE-390ADD3FC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67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FFF-F2B8-4301-9628-23B5E074A43C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8E7A-DEB8-4E55-97CE-390ADD3FC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22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FFF-F2B8-4301-9628-23B5E074A43C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8E7A-DEB8-4E55-97CE-390ADD3FC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31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FFF-F2B8-4301-9628-23B5E074A43C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8E7A-DEB8-4E55-97CE-390ADD3FC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34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FFF-F2B8-4301-9628-23B5E074A43C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8E7A-DEB8-4E55-97CE-390ADD3FC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14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FFF-F2B8-4301-9628-23B5E074A43C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8E7A-DEB8-4E55-97CE-390ADD3FC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11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FFF-F2B8-4301-9628-23B5E074A43C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8E7A-DEB8-4E55-97CE-390ADD3FC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48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FFF-F2B8-4301-9628-23B5E074A43C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8E7A-DEB8-4E55-97CE-390ADD3FC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64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FFF-F2B8-4301-9628-23B5E074A43C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8E7A-DEB8-4E55-97CE-390ADD3FC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57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E1FFF-F2B8-4301-9628-23B5E074A43C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8E7A-DEB8-4E55-97CE-390ADD3FC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8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7900" y="-86309"/>
            <a:ext cx="9944100" cy="1338263"/>
          </a:xfrm>
        </p:spPr>
        <p:txBody>
          <a:bodyPr>
            <a:normAutofit/>
          </a:bodyPr>
          <a:lstStyle/>
          <a:p>
            <a:pPr algn="l"/>
            <a:r>
              <a:rPr lang="en-GB" sz="4000" b="1" u="sng" dirty="0" smtClean="0"/>
              <a:t>How was the first vaccine developed in the 18</a:t>
            </a:r>
            <a:r>
              <a:rPr lang="en-GB" sz="4000" b="1" u="sng" baseline="30000" dirty="0" smtClean="0"/>
              <a:t>th</a:t>
            </a:r>
            <a:r>
              <a:rPr lang="en-GB" sz="4000" b="1" u="sng" dirty="0" smtClean="0"/>
              <a:t> Century?</a:t>
            </a:r>
            <a:endParaRPr lang="en-GB" sz="4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3384" y="1705059"/>
            <a:ext cx="6248400" cy="2049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i="1" dirty="0" smtClean="0"/>
              <a:t>In this lesson, we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u="sng" dirty="0" smtClean="0">
                <a:solidFill>
                  <a:srgbClr val="FF0000"/>
                </a:solidFill>
              </a:rPr>
              <a:t>Describe</a:t>
            </a:r>
            <a:r>
              <a:rPr lang="en-GB" dirty="0" smtClean="0"/>
              <a:t> how Edward Jenner created the smallpox vaccine.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u="sng" dirty="0" smtClean="0">
                <a:solidFill>
                  <a:srgbClr val="FF0000"/>
                </a:solidFill>
              </a:rPr>
              <a:t>Explain </a:t>
            </a:r>
            <a:r>
              <a:rPr lang="en-GB" dirty="0" smtClean="0"/>
              <a:t>why some opposed Jenner’s vaccine in the 18</a:t>
            </a:r>
            <a:r>
              <a:rPr lang="en-GB" baseline="30000" dirty="0" smtClean="0"/>
              <a:t>th</a:t>
            </a:r>
            <a:r>
              <a:rPr lang="en-GB" dirty="0" smtClean="0"/>
              <a:t> and 19</a:t>
            </a:r>
            <a:r>
              <a:rPr lang="en-GB" baseline="30000" dirty="0" smtClean="0"/>
              <a:t>th</a:t>
            </a:r>
            <a:r>
              <a:rPr lang="en-GB" dirty="0" smtClean="0"/>
              <a:t> Centuries.</a:t>
            </a:r>
            <a:endParaRPr lang="en-GB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3384" y="4123989"/>
            <a:ext cx="6432216" cy="20354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i="1" dirty="0" smtClean="0"/>
              <a:t>Starter: </a:t>
            </a:r>
            <a:r>
              <a:rPr lang="en-GB" dirty="0" smtClean="0"/>
              <a:t>Can you explain one similarity in ideas about the cause of the plague in the 1300s and 1600s? [4 marks]</a:t>
            </a:r>
          </a:p>
          <a:p>
            <a:pPr algn="l"/>
            <a:r>
              <a:rPr lang="en-GB" b="1" i="1" dirty="0" smtClean="0">
                <a:solidFill>
                  <a:srgbClr val="002060"/>
                </a:solidFill>
              </a:rPr>
              <a:t>Tip: </a:t>
            </a:r>
            <a:r>
              <a:rPr lang="en-GB" i="1" dirty="0" smtClean="0">
                <a:solidFill>
                  <a:srgbClr val="002060"/>
                </a:solidFill>
              </a:rPr>
              <a:t>Remember to give example from both time periods to show similarity!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712" y="940469"/>
            <a:ext cx="4645729" cy="56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732" y="1215378"/>
            <a:ext cx="6096000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rgbClr val="333333"/>
                </a:solidFill>
              </a:rPr>
              <a:t>Edward Jenner spent much of the rest of his life trying to promote the smallpox vaccine.</a:t>
            </a:r>
          </a:p>
          <a:p>
            <a:endParaRPr lang="en-GB" sz="2000" dirty="0" smtClean="0">
              <a:solidFill>
                <a:srgbClr val="333333"/>
              </a:solidFill>
            </a:endParaRPr>
          </a:p>
          <a:p>
            <a:r>
              <a:rPr lang="en-GB" sz="2000" dirty="0" smtClean="0">
                <a:solidFill>
                  <a:srgbClr val="333333"/>
                </a:solidFill>
              </a:rPr>
              <a:t>He had a lot of support from some famous people in the word like Thomas Jefferson (one of the founding father of the USA) and Napoleon Bonaparte.</a:t>
            </a:r>
          </a:p>
          <a:p>
            <a:endParaRPr lang="en-GB" sz="2000" dirty="0">
              <a:solidFill>
                <a:srgbClr val="333333"/>
              </a:solidFill>
            </a:endParaRPr>
          </a:p>
          <a:p>
            <a:r>
              <a:rPr lang="en-GB" sz="2000" dirty="0" smtClean="0">
                <a:solidFill>
                  <a:srgbClr val="333333"/>
                </a:solidFill>
              </a:rPr>
              <a:t>The British government supported Jenner, and gave him over £30,000 between 1802 and 1807.</a:t>
            </a:r>
          </a:p>
          <a:p>
            <a:endParaRPr lang="en-GB" sz="2000" dirty="0" smtClean="0">
              <a:solidFill>
                <a:srgbClr val="333333"/>
              </a:solidFill>
            </a:endParaRPr>
          </a:p>
          <a:p>
            <a:r>
              <a:rPr lang="en-GB" sz="2000" dirty="0" smtClean="0">
                <a:solidFill>
                  <a:srgbClr val="333333"/>
                </a:solidFill>
              </a:rPr>
              <a:t>In 1840, they agreed to use tax to pay for compulsory vaccines for all children.  In 1872, the UK began to enforce compulsory smallpox vaccinations for all people.</a:t>
            </a:r>
          </a:p>
          <a:p>
            <a:endParaRPr lang="en-GB" sz="2000" dirty="0">
              <a:solidFill>
                <a:srgbClr val="333333"/>
              </a:solidFill>
            </a:endParaRPr>
          </a:p>
          <a:p>
            <a:r>
              <a:rPr lang="en-GB" sz="2000" dirty="0" smtClean="0">
                <a:solidFill>
                  <a:srgbClr val="333333"/>
                </a:solidFill>
              </a:rPr>
              <a:t>The Royal Family supported Jenner – in 1803 they paid to set up the Royal </a:t>
            </a:r>
            <a:r>
              <a:rPr lang="en-GB" sz="2000" dirty="0" err="1" smtClean="0">
                <a:solidFill>
                  <a:srgbClr val="333333"/>
                </a:solidFill>
              </a:rPr>
              <a:t>Jennerian</a:t>
            </a:r>
            <a:r>
              <a:rPr lang="en-GB" sz="2000" dirty="0" smtClean="0">
                <a:solidFill>
                  <a:srgbClr val="333333"/>
                </a:solidFill>
              </a:rPr>
              <a:t> Society which vaccinated 12,000 people in two  years.</a:t>
            </a:r>
            <a:endParaRPr lang="en-GB" sz="2000" dirty="0">
              <a:solidFill>
                <a:srgbClr val="3333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732" y="192506"/>
            <a:ext cx="676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Medium Cond" panose="020B0606030402020204" pitchFamily="34" charset="0"/>
              </a:rPr>
              <a:t>Who </a:t>
            </a:r>
            <a:r>
              <a:rPr lang="en-GB" sz="4800" dirty="0" smtClean="0">
                <a:solidFill>
                  <a:srgbClr val="FF0000"/>
                </a:solidFill>
                <a:latin typeface="Franklin Gothic Medium Cond" panose="020B0606030402020204" pitchFamily="34" charset="0"/>
              </a:rPr>
              <a:t>supported</a:t>
            </a:r>
            <a:r>
              <a:rPr lang="en-GB" sz="4800" dirty="0" smtClean="0">
                <a:latin typeface="Franklin Gothic Medium Cond" panose="020B0606030402020204" pitchFamily="34" charset="0"/>
              </a:rPr>
              <a:t> Jenner?</a:t>
            </a:r>
            <a:endParaRPr lang="en-GB" sz="4800" dirty="0">
              <a:solidFill>
                <a:srgbClr val="FF0000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9558" y="192506"/>
            <a:ext cx="2277979" cy="3358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5079" y="192506"/>
            <a:ext cx="2235869" cy="3353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9558" y="3877645"/>
            <a:ext cx="5379319" cy="25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90500"/>
            <a:ext cx="11061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Checkpoint</a:t>
            </a:r>
            <a:r>
              <a:rPr lang="en-GB" sz="3200" dirty="0" smtClean="0"/>
              <a:t> Two: Can you </a:t>
            </a:r>
            <a:r>
              <a:rPr lang="en-GB" sz="3200" u="sng" dirty="0" smtClean="0">
                <a:solidFill>
                  <a:srgbClr val="FF0000"/>
                </a:solidFill>
              </a:rPr>
              <a:t>explain </a:t>
            </a:r>
            <a:r>
              <a:rPr lang="en-GB" sz="3200" dirty="0" smtClean="0"/>
              <a:t>why some opposed Jenner’s vaccine?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" y="1412097"/>
            <a:ext cx="5873416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Below are a list of people who either loved or hated Jenner’s vaccine. Categorise them on a neatly drawn diagram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Church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Inoculators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Royal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British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Thomas Jefferson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Napoleon Bonaparte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 smtClean="0"/>
              <a:t>For each, give examples to show their approval or opposition.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6614" y="892475"/>
            <a:ext cx="5718712" cy="4010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6614" y="3910281"/>
            <a:ext cx="5718712" cy="2726591"/>
          </a:xfrm>
          <a:prstGeom prst="ellipse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Stretch challenge:</a:t>
            </a:r>
          </a:p>
          <a:p>
            <a:endParaRPr lang="en-GB" sz="2400" dirty="0"/>
          </a:p>
          <a:p>
            <a:r>
              <a:rPr lang="en-GB" sz="2400" dirty="0" smtClean="0"/>
              <a:t>For each, suggest one reason </a:t>
            </a:r>
            <a:r>
              <a:rPr lang="en-GB" sz="2400" b="1" u="sng" dirty="0" smtClean="0"/>
              <a:t>why </a:t>
            </a:r>
            <a:r>
              <a:rPr lang="en-GB" sz="2400" dirty="0" smtClean="0"/>
              <a:t>they would have felt they way they did.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535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609" y="176464"/>
            <a:ext cx="5675969" cy="2889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00" y="0"/>
            <a:ext cx="6769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Medium Cond" panose="020B0606030402020204" pitchFamily="34" charset="0"/>
              </a:rPr>
              <a:t>How did </a:t>
            </a:r>
            <a:r>
              <a:rPr lang="en-GB" sz="4800" dirty="0" smtClean="0">
                <a:solidFill>
                  <a:srgbClr val="FF0000"/>
                </a:solidFill>
                <a:latin typeface="Franklin Gothic Medium Cond" panose="020B0606030402020204" pitchFamily="34" charset="0"/>
              </a:rPr>
              <a:t>smallpox</a:t>
            </a:r>
            <a:r>
              <a:rPr lang="en-GB" sz="4800" dirty="0" smtClean="0">
                <a:latin typeface="Franklin Gothic Medium Cond" panose="020B0606030402020204" pitchFamily="34" charset="0"/>
              </a:rPr>
              <a:t> effect 18</a:t>
            </a:r>
            <a:r>
              <a:rPr lang="en-GB" sz="4800" baseline="30000" dirty="0" smtClean="0">
                <a:latin typeface="Franklin Gothic Medium Cond" panose="020B0606030402020204" pitchFamily="34" charset="0"/>
              </a:rPr>
              <a:t>th</a:t>
            </a:r>
            <a:r>
              <a:rPr lang="en-GB" sz="4800" dirty="0" smtClean="0">
                <a:latin typeface="Franklin Gothic Medium Cond" panose="020B0606030402020204" pitchFamily="34" charset="0"/>
              </a:rPr>
              <a:t> century Britain?</a:t>
            </a:r>
            <a:endParaRPr lang="en-GB" sz="4800" dirty="0">
              <a:solidFill>
                <a:srgbClr val="FF00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507" y="1569660"/>
            <a:ext cx="5903495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By 1750, smallpox was at its height. Between 1760 and 1770, 25,000 people died in London. In Glasgow, 6,000 people died.</a:t>
            </a:r>
          </a:p>
          <a:p>
            <a:endParaRPr lang="en-GB" sz="2000" dirty="0"/>
          </a:p>
          <a:p>
            <a:r>
              <a:rPr lang="en-GB" sz="2000" dirty="0" smtClean="0"/>
              <a:t>No one knew the cause, but did know how to avoid it. </a:t>
            </a:r>
          </a:p>
          <a:p>
            <a:endParaRPr lang="en-GB" sz="2000" dirty="0" smtClean="0"/>
          </a:p>
          <a:p>
            <a:r>
              <a:rPr lang="en-GB" sz="2000" dirty="0" smtClean="0"/>
              <a:t>People noticed that if someone caught a mild form of smallpox, then they could not catch it again. </a:t>
            </a:r>
          </a:p>
          <a:p>
            <a:endParaRPr lang="en-GB" sz="2000" dirty="0"/>
          </a:p>
          <a:p>
            <a:r>
              <a:rPr lang="en-GB" sz="2000" dirty="0" smtClean="0"/>
              <a:t>As a result, the process of ‘</a:t>
            </a:r>
            <a:r>
              <a:rPr lang="en-GB" sz="2000" dirty="0" err="1" smtClean="0"/>
              <a:t>variolation</a:t>
            </a:r>
            <a:r>
              <a:rPr lang="en-GB" sz="2000" dirty="0" smtClean="0"/>
              <a:t>’ (inoculation) began. The middle classes would bleed, purge and starve their children and then expose them to another child with smallpox.</a:t>
            </a:r>
          </a:p>
          <a:p>
            <a:endParaRPr lang="en-GB" sz="2000" dirty="0" smtClean="0"/>
          </a:p>
          <a:p>
            <a:r>
              <a:rPr lang="en-GB" sz="2000" dirty="0" smtClean="0"/>
              <a:t>Royal Society proved in 1728 that inoculation had a 1 in 50 chance of killing the patient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609" y="3242513"/>
            <a:ext cx="5569691" cy="33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" y="148307"/>
            <a:ext cx="5344783" cy="6463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6612" y="831733"/>
            <a:ext cx="6400800" cy="58477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Edward Jenner was a doctor working in Gloucestershire in the late 1700s.  He had trained down in London to become a surgeon and then moved back to his home town to be a GP.</a:t>
            </a:r>
          </a:p>
          <a:p>
            <a:endParaRPr lang="en-GB" sz="2200" dirty="0"/>
          </a:p>
          <a:p>
            <a:r>
              <a:rPr lang="en-GB" sz="2200" dirty="0" smtClean="0"/>
              <a:t>He was determined to find a better way of fighting smallpox than inoculation.</a:t>
            </a:r>
          </a:p>
          <a:p>
            <a:endParaRPr lang="en-GB" sz="2200" dirty="0"/>
          </a:p>
          <a:p>
            <a:r>
              <a:rPr lang="en-GB" sz="2200" dirty="0" smtClean="0"/>
              <a:t>He regularly treated dairy maids for cowpox and noticed that they seemed to not catch smallpox.  He believed the cowpox made them immune. </a:t>
            </a:r>
          </a:p>
          <a:p>
            <a:endParaRPr lang="en-GB" sz="2200" dirty="0" smtClean="0"/>
          </a:p>
          <a:p>
            <a:r>
              <a:rPr lang="en-GB" sz="2200" dirty="0" smtClean="0"/>
              <a:t>In 1796 he tested his theory on James Phipps and published test in 1798.</a:t>
            </a:r>
          </a:p>
          <a:p>
            <a:endParaRPr lang="en-GB" sz="2200" dirty="0"/>
          </a:p>
          <a:p>
            <a:r>
              <a:rPr lang="en-GB" sz="2200" dirty="0" smtClean="0"/>
              <a:t>He named the technique ‘vaccination’ after the Latin word for cow ‘</a:t>
            </a:r>
            <a:r>
              <a:rPr lang="en-GB" sz="2200" dirty="0" err="1" smtClean="0"/>
              <a:t>vacca</a:t>
            </a:r>
            <a:r>
              <a:rPr lang="en-GB" sz="2200" dirty="0" smtClean="0"/>
              <a:t>’</a:t>
            </a:r>
            <a:endParaRPr lang="en-GB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5566612" y="736"/>
            <a:ext cx="676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Medium Cond" panose="020B0606030402020204" pitchFamily="34" charset="0"/>
              </a:rPr>
              <a:t>Who was</a:t>
            </a:r>
            <a:r>
              <a:rPr lang="en-GB" sz="4800" dirty="0" smtClean="0">
                <a:solidFill>
                  <a:srgbClr val="FF0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GB" sz="4800" dirty="0" smtClean="0">
                <a:latin typeface="Franklin Gothic Medium Cond" panose="020B0606030402020204" pitchFamily="34" charset="0"/>
              </a:rPr>
              <a:t>Edward </a:t>
            </a:r>
            <a:r>
              <a:rPr lang="en-GB" sz="4800" dirty="0" smtClean="0">
                <a:solidFill>
                  <a:srgbClr val="FF0000"/>
                </a:solidFill>
                <a:latin typeface="Franklin Gothic Medium Cond" panose="020B0606030402020204" pitchFamily="34" charset="0"/>
              </a:rPr>
              <a:t>Jenner</a:t>
            </a:r>
            <a:r>
              <a:rPr lang="en-GB" sz="4800" dirty="0" smtClean="0">
                <a:latin typeface="Franklin Gothic Medium Cond" panose="020B0606030402020204" pitchFamily="34" charset="0"/>
              </a:rPr>
              <a:t>?</a:t>
            </a:r>
            <a:endParaRPr lang="en-GB" sz="4800" dirty="0">
              <a:solidFill>
                <a:srgbClr val="FF0000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90500"/>
            <a:ext cx="11061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Checkpoint</a:t>
            </a:r>
            <a:r>
              <a:rPr lang="en-GB" sz="3200" dirty="0" smtClean="0"/>
              <a:t> One: Can you </a:t>
            </a:r>
            <a:r>
              <a:rPr lang="en-GB" sz="3200" u="sng" dirty="0" smtClean="0">
                <a:solidFill>
                  <a:srgbClr val="FF0000"/>
                </a:solidFill>
              </a:rPr>
              <a:t>describe</a:t>
            </a:r>
            <a:r>
              <a:rPr lang="en-GB" sz="3200" dirty="0" smtClean="0"/>
              <a:t> how Edward Jenner developed a vaccine?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61474" y="1684421"/>
            <a:ext cx="5117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2867" y="1461555"/>
            <a:ext cx="6418986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Rhyme Time! You ill be shown 2 statements, the answers to which rhyme. You must write down the two answers! It may be a picture. Below is an example!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867" y="4059418"/>
            <a:ext cx="3868291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Disease responsible for 25,000 deaths in London in ten years. 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157" y="4059417"/>
            <a:ext cx="3683297" cy="2554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97166" y="5281086"/>
            <a:ext cx="2955034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Smallpox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Goldie Locks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7166" y="4461200"/>
            <a:ext cx="2229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Answer: 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382" y="875918"/>
            <a:ext cx="4705950" cy="298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136525"/>
            <a:ext cx="12230100" cy="7769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1235" y="1427747"/>
            <a:ext cx="4267199" cy="34009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 relatively small or short-lived movement on the earth’s surface, similar to an earthquake.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979319" y="1618247"/>
            <a:ext cx="4267199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18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Century English GP working in Gloucestershire.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51235" y="23303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2060"/>
                </a:solidFill>
              </a:rPr>
              <a:t>Earth tremor</a:t>
            </a:r>
            <a:endParaRPr lang="en-GB" sz="6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9428" y="23303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2060"/>
                </a:solidFill>
              </a:rPr>
              <a:t>Edward Jenner</a:t>
            </a:r>
            <a:endParaRPr lang="en-GB" sz="6000" dirty="0">
              <a:solidFill>
                <a:srgbClr val="002060"/>
              </a:solidFill>
            </a:endParaRPr>
          </a:p>
        </p:txBody>
      </p:sp>
      <p:sp>
        <p:nvSpPr>
          <p:cNvPr id="7" name="AutoShape 2" descr="Image result for richard osman house of games log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136525"/>
            <a:ext cx="12230100" cy="7769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1285" y="2085473"/>
            <a:ext cx="3272589" cy="212365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/>
              <a:t>A</a:t>
            </a:r>
            <a:r>
              <a:rPr lang="en-GB" sz="4400" dirty="0" smtClean="0"/>
              <a:t> </a:t>
            </a:r>
            <a:r>
              <a:rPr lang="en-GB" sz="4400" dirty="0"/>
              <a:t>viral disease of cows' udders </a:t>
            </a:r>
            <a:endParaRPr lang="en-GB" sz="7200" dirty="0"/>
          </a:p>
        </p:txBody>
      </p:sp>
      <p:sp>
        <p:nvSpPr>
          <p:cNvPr id="5" name="AutoShape 2" descr="Image result for building block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461" y="802104"/>
            <a:ext cx="5049253" cy="50492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47700" y="5393559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002060"/>
                </a:solidFill>
              </a:rPr>
              <a:t>Smallpox</a:t>
            </a:r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5100" y="6101445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002060"/>
                </a:solidFill>
              </a:rPr>
              <a:t>Building blocks</a:t>
            </a:r>
            <a:endParaRPr lang="en-GB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7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building block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James Phipps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136525"/>
            <a:ext cx="12230100" cy="7769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114" y="850230"/>
            <a:ext cx="3297655" cy="495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75159" y="1033717"/>
            <a:ext cx="4844715" cy="39703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222222"/>
                </a:solidFill>
              </a:rPr>
              <a:t>an obscuring of the light from one celestial body by the passage of another between it and the observer or between it and its source of illumination.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933450" y="5856945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2060"/>
                </a:solidFill>
              </a:rPr>
              <a:t>James Phipps</a:t>
            </a:r>
            <a:endParaRPr lang="en-GB" sz="5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0" y="563178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2060"/>
                </a:solidFill>
              </a:rPr>
              <a:t>Eclipse (solar or lunar)</a:t>
            </a:r>
            <a:endParaRPr lang="en-GB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building block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James Phipps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136525"/>
            <a:ext cx="12230100" cy="77697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9247" y="1186660"/>
            <a:ext cx="4147553" cy="39703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222222"/>
                </a:solidFill>
              </a:rPr>
              <a:t>the ability of an organism to resist a particular infection or toxin by the action of specific antibodies or sensitized white blood cells.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6990681" y="632662"/>
            <a:ext cx="4147553" cy="50783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222222"/>
                </a:solidFill>
              </a:rPr>
              <a:t>Location of the tower that King Kong climbed up. Filming location for Ghostbusters, Home Alone, Doctor Strange, Fantastic Beasts and Spider-man: Homecoming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29247" y="5965797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2060"/>
                </a:solidFill>
              </a:rPr>
              <a:t>Immunity</a:t>
            </a:r>
            <a:endParaRPr lang="en-GB" sz="6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4797" y="5965797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2060"/>
                </a:solidFill>
              </a:rPr>
              <a:t>New York City</a:t>
            </a:r>
            <a:endParaRPr lang="en-GB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900" y="950635"/>
            <a:ext cx="6518442" cy="5755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300" dirty="0" smtClean="0">
                <a:solidFill>
                  <a:srgbClr val="333333"/>
                </a:solidFill>
              </a:rPr>
              <a:t>Cowpox </a:t>
            </a:r>
            <a:r>
              <a:rPr lang="en-GB" sz="2300" dirty="0">
                <a:solidFill>
                  <a:srgbClr val="333333"/>
                </a:solidFill>
              </a:rPr>
              <a:t>did not occur widely and doctors who wanted to test the new process had to obtain cowpox matter from Edward Jenner</a:t>
            </a:r>
            <a:r>
              <a:rPr lang="en-GB" sz="2300" dirty="0" smtClean="0">
                <a:solidFill>
                  <a:srgbClr val="333333"/>
                </a:solidFill>
              </a:rPr>
              <a:t>. This resulted in cowpox bacteria becoming contaminated and not working, so some rejected it.</a:t>
            </a:r>
          </a:p>
          <a:p>
            <a:endParaRPr lang="en-GB" sz="2300" dirty="0" smtClean="0">
              <a:solidFill>
                <a:srgbClr val="333333"/>
              </a:solidFill>
            </a:endParaRPr>
          </a:p>
          <a:p>
            <a:r>
              <a:rPr lang="en-GB" sz="2300" dirty="0" smtClean="0">
                <a:solidFill>
                  <a:srgbClr val="333333"/>
                </a:solidFill>
              </a:rPr>
              <a:t>Men who had made a lot of money inoculating (called </a:t>
            </a:r>
            <a:r>
              <a:rPr lang="en-GB" sz="2300" dirty="0" err="1" smtClean="0">
                <a:solidFill>
                  <a:srgbClr val="333333"/>
                </a:solidFill>
              </a:rPr>
              <a:t>variolators</a:t>
            </a:r>
            <a:r>
              <a:rPr lang="en-GB" sz="2300" dirty="0" smtClean="0">
                <a:solidFill>
                  <a:srgbClr val="333333"/>
                </a:solidFill>
              </a:rPr>
              <a:t>) were against it as they would lose money.</a:t>
            </a:r>
            <a:endParaRPr lang="en-GB" sz="2300" dirty="0">
              <a:solidFill>
                <a:srgbClr val="333333"/>
              </a:solidFill>
            </a:endParaRPr>
          </a:p>
          <a:p>
            <a:endParaRPr lang="en-GB" sz="2300" dirty="0" smtClean="0">
              <a:solidFill>
                <a:srgbClr val="333333"/>
              </a:solidFill>
            </a:endParaRPr>
          </a:p>
          <a:p>
            <a:r>
              <a:rPr lang="en-GB" sz="2300" dirty="0" smtClean="0">
                <a:solidFill>
                  <a:srgbClr val="333333"/>
                </a:solidFill>
              </a:rPr>
              <a:t>Many were scared of being injected with cow bacteria (see cartoon to right)</a:t>
            </a:r>
          </a:p>
          <a:p>
            <a:endParaRPr lang="en-GB" sz="2300" dirty="0">
              <a:solidFill>
                <a:srgbClr val="333333"/>
              </a:solidFill>
            </a:endParaRPr>
          </a:p>
          <a:p>
            <a:r>
              <a:rPr lang="en-GB" sz="2300" dirty="0" smtClean="0">
                <a:solidFill>
                  <a:srgbClr val="333333"/>
                </a:solidFill>
              </a:rPr>
              <a:t>The Royal Society were against it because Jenner did not support his work with scientific research into how it worked.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369" y="100181"/>
            <a:ext cx="676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Medium Cond" panose="020B0606030402020204" pitchFamily="34" charset="0"/>
              </a:rPr>
              <a:t>Who </a:t>
            </a:r>
            <a:r>
              <a:rPr lang="en-GB" sz="4800" dirty="0" smtClean="0">
                <a:solidFill>
                  <a:srgbClr val="FF0000"/>
                </a:solidFill>
                <a:latin typeface="Franklin Gothic Medium Cond" panose="020B0606030402020204" pitchFamily="34" charset="0"/>
              </a:rPr>
              <a:t>opposed</a:t>
            </a:r>
            <a:r>
              <a:rPr lang="en-GB" sz="4800" dirty="0" smtClean="0">
                <a:latin typeface="Franklin Gothic Medium Cond" panose="020B0606030402020204" pitchFamily="34" charset="0"/>
              </a:rPr>
              <a:t> Jenner?</a:t>
            </a:r>
            <a:endParaRPr lang="en-GB" sz="4800" dirty="0">
              <a:solidFill>
                <a:srgbClr val="FF00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AutoShape 2" descr="Image result for anti jenners vaccin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537" y="112296"/>
            <a:ext cx="5096041" cy="3608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7832" y="3801424"/>
            <a:ext cx="4791242" cy="2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0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809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Franklin Gothic Medium Cond</vt:lpstr>
      <vt:lpstr>Office Theme</vt:lpstr>
      <vt:lpstr>How was the first vaccine developed in the 18th Century?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2018-06-24T18:27:31Z</dcterms:created>
  <dcterms:modified xsi:type="dcterms:W3CDTF">2018-06-26T20:49:20Z</dcterms:modified>
</cp:coreProperties>
</file>