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57" r:id="rId8"/>
    <p:sldId id="263" r:id="rId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7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4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7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6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EBA8-C5B6-4544-9610-28C4123A0765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4337-DAC5-4151-8336-F0B2ED9F5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1263"/>
            <a:ext cx="12047621" cy="1106906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In what ways was Kristallnacht a turning point in Nazi Germany?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16" y="1992894"/>
            <a:ext cx="678581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3200" dirty="0" smtClean="0">
                <a:latin typeface="Franklin Gothic Demi Cond" panose="020B0706030402020204" pitchFamily="34" charset="0"/>
              </a:rPr>
              <a:t> who could be held responsible for the events of Kristallnacht.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 </a:t>
            </a:r>
            <a:r>
              <a:rPr lang="en-GB" sz="3200" dirty="0" smtClean="0">
                <a:latin typeface="Franklin Gothic Demi Cond" panose="020B0706030402020204" pitchFamily="34" charset="0"/>
              </a:rPr>
              <a:t>the consequences of Kristallnacht.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16" y="4663904"/>
            <a:ext cx="6785810" cy="17850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STARTER: </a:t>
            </a:r>
            <a:r>
              <a:rPr lang="en-GB" sz="3600" dirty="0" smtClean="0"/>
              <a:t>Describe two features of the 1075 Revolt of the Earls (4 marks)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11" y="1255044"/>
            <a:ext cx="4294021" cy="53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7693"/>
            <a:ext cx="6134100" cy="674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 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 1938, the SA, SS and Gestapo began to attack local synagogues and Jewish homes in Hannover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 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 Nazi leaders across Germany began to attack Jews on the streets and burn down their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Some gangs were in Nazi uniforms, others were plainly clothed.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100 Jews were killed, 814 shops destroyed, 171 homes burned and 191 synagogues attacked.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Between 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 20,000 Jews were arrested and sent to concentration camps.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88900"/>
            <a:ext cx="5323840" cy="332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06" r="13527" b="10219"/>
          <a:stretch/>
        </p:blipFill>
        <p:spPr>
          <a:xfrm>
            <a:off x="6512560" y="3231655"/>
            <a:ext cx="5323840" cy="35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6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58779"/>
            <a:ext cx="5614737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 a class, read p.136</a:t>
            </a:r>
          </a:p>
          <a:p>
            <a:endParaRPr lang="en-GB" sz="2800" dirty="0"/>
          </a:p>
          <a:p>
            <a:r>
              <a:rPr lang="en-GB" sz="2800" dirty="0" smtClean="0"/>
              <a:t>For each picture: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Identify who they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Explain how they caused Kristallnacht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98763"/>
            <a:ext cx="5614737" cy="206210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Topical thought</a:t>
            </a:r>
          </a:p>
          <a:p>
            <a:r>
              <a:rPr lang="en-GB" sz="3200" dirty="0" smtClean="0"/>
              <a:t>How could Kristallnacht be considered a turning point in Nazi Germany?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68" y="186631"/>
            <a:ext cx="2521495" cy="3631390"/>
          </a:xfrm>
          <a:prstGeom prst="rect">
            <a:avLst/>
          </a:prstGeom>
        </p:spPr>
      </p:pic>
      <p:pic>
        <p:nvPicPr>
          <p:cNvPr id="6" name="Picture 5" descr="Image result for joseph goebb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59" y="3195939"/>
            <a:ext cx="2948958" cy="336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Adolf Hit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34" y="186631"/>
            <a:ext cx="3124166" cy="363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1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8" y="91499"/>
            <a:ext cx="2091903" cy="3012703"/>
          </a:xfrm>
          <a:prstGeom prst="rect">
            <a:avLst/>
          </a:prstGeom>
        </p:spPr>
      </p:pic>
      <p:pic>
        <p:nvPicPr>
          <p:cNvPr id="3" name="Picture 2" descr="Image result for joseph goebb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57" y="91498"/>
            <a:ext cx="2367243" cy="30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Adolf Hit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28" y="91499"/>
            <a:ext cx="2323772" cy="30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8" y="3444299"/>
            <a:ext cx="2091903" cy="3012703"/>
          </a:xfrm>
          <a:prstGeom prst="rect">
            <a:avLst/>
          </a:prstGeom>
        </p:spPr>
      </p:pic>
      <p:pic>
        <p:nvPicPr>
          <p:cNvPr id="9" name="Picture 8" descr="Image result for joseph goebb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57" y="3444298"/>
            <a:ext cx="2367243" cy="30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Adolf Hit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28" y="3444299"/>
            <a:ext cx="2323772" cy="30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1294"/>
          <a:stretch/>
        </p:blipFill>
        <p:spPr>
          <a:xfrm rot="16200000">
            <a:off x="8302561" y="4322231"/>
            <a:ext cx="1855634" cy="3012703"/>
          </a:xfrm>
          <a:prstGeom prst="rect">
            <a:avLst/>
          </a:prstGeom>
        </p:spPr>
      </p:pic>
      <p:pic>
        <p:nvPicPr>
          <p:cNvPr id="12" name="Picture 11" descr="Image result for joseph goebb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46757" y="-231232"/>
            <a:ext cx="2367243" cy="30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Adolf Hit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8492" y="2173402"/>
            <a:ext cx="2323772" cy="3012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0" y="79096"/>
            <a:ext cx="2521495" cy="3631390"/>
          </a:xfrm>
          <a:prstGeom prst="rect">
            <a:avLst/>
          </a:prstGeom>
        </p:spPr>
      </p:pic>
      <p:pic>
        <p:nvPicPr>
          <p:cNvPr id="3" name="Picture 2" descr="Image result for joseph goebb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3" y="4062212"/>
            <a:ext cx="2948958" cy="336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Adolf Hit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4" y="79096"/>
            <a:ext cx="3124166" cy="36313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67036" y="-1"/>
            <a:ext cx="350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/>
              <a:t>Herschel </a:t>
            </a:r>
            <a:r>
              <a:rPr lang="en-GB" sz="2400" b="1" u="sng" dirty="0" err="1" smtClean="0"/>
              <a:t>Grynszpan</a:t>
            </a:r>
            <a:endParaRPr lang="en-GB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17 year old Polish Jew.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Was so annoyed with how his parents were being treated under Nazi laws that he shot and killed a Nazi diplomat in Paris.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79095"/>
            <a:ext cx="2855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/>
              <a:t>Adolf Hitler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Fuhrer of Germany and leader of the NSDAP.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His anti-Semitic laws between 1933 and 1938 are what infuriated </a:t>
            </a:r>
            <a:r>
              <a:rPr lang="en-GB" sz="2400" dirty="0" err="1" smtClean="0"/>
              <a:t>Grynzpan</a:t>
            </a:r>
            <a:r>
              <a:rPr lang="en-GB" sz="2400" dirty="0" smtClean="0"/>
              <a:t> to shoot von </a:t>
            </a:r>
            <a:r>
              <a:rPr lang="en-GB" sz="2400" dirty="0" err="1" smtClean="0"/>
              <a:t>Rath</a:t>
            </a:r>
            <a:r>
              <a:rPr lang="en-GB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285" y="4046170"/>
            <a:ext cx="8349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/>
              <a:t>Joseph Goebbels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Minister for Propaganda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Used the shooting to stir up trouble against German Jews.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Ordered papers to print stories condemning Jews for the attack.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Ordered SS, SA and Gestapo to begin attacking Jewish property in Hannover.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Convinced Hitler to turn it into a national pogrom.</a:t>
            </a:r>
          </a:p>
        </p:txBody>
      </p:sp>
    </p:spTree>
    <p:extLst>
      <p:ext uri="{BB962C8B-B14F-4D97-AF65-F5344CB8AC3E}">
        <p14:creationId xmlns:p14="http://schemas.microsoft.com/office/powerpoint/2010/main" val="16151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0" y="604441"/>
            <a:ext cx="60960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In exile, Wilhelm II claimed “For the first time, I am ashamed to be German.”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Goring was furious that so much propert</a:t>
            </a:r>
            <a:r>
              <a:rPr lang="en-GB" sz="2400" dirty="0" smtClean="0">
                <a:solidFill>
                  <a:srgbClr val="222222"/>
                </a:solidFill>
              </a:rPr>
              <a:t>y had been destroyed.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The Jewish communities of Germany were forced to pay a fine of 1 billion marks ($5.5 billion).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20% of all Jewish assets in Germany were claimed by the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Between 1938 and 1939 more than 115,000 Jews emigrated Germany to America, Palestine and China. </a:t>
            </a:r>
          </a:p>
        </p:txBody>
      </p:sp>
      <p:pic>
        <p:nvPicPr>
          <p:cNvPr id="2050" name="Picture 2" descr="Image result for kristallnacht news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8"/>
          <a:stretch/>
        </p:blipFill>
        <p:spPr bwMode="auto">
          <a:xfrm>
            <a:off x="6518274" y="101600"/>
            <a:ext cx="5527183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145"/>
          <a:stretch/>
        </p:blipFill>
        <p:spPr>
          <a:xfrm>
            <a:off x="6400552" y="3241675"/>
            <a:ext cx="5639048" cy="39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9400" y="457200"/>
            <a:ext cx="56515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delle"/>
              </a:rPr>
              <a:t>British Prime Minister Neville Chamberlain refused to condemn the pogrom, but expressed “deep sympathy” for those 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de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delle"/>
              </a:rPr>
              <a:t>Between 1938 and 1939 his government organised the evacuation of 10,000 Jewish children from Germany to Britain.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0300" y="4394538"/>
            <a:ext cx="57531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delle"/>
              </a:rPr>
              <a:t>US President Franklin D. Roosevelt openly criticised the attack. He withdrew the US Ambassador from Berlin.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de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delle"/>
              </a:rPr>
              <a:t>US government voted down a bill to accept Jewish refugees.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12713"/>
            <a:ext cx="5651500" cy="317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289541"/>
            <a:ext cx="5829300" cy="3278982"/>
          </a:xfrm>
          <a:prstGeom prst="rect">
            <a:avLst/>
          </a:prstGeom>
        </p:spPr>
      </p:pic>
      <p:pic>
        <p:nvPicPr>
          <p:cNvPr id="1028" name="Picture 4" descr="Image result for US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33" y="3468945"/>
            <a:ext cx="1206333" cy="12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ritish flag circl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55" y="15703"/>
            <a:ext cx="1367090" cy="13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6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58779"/>
            <a:ext cx="5614737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4000" dirty="0" smtClean="0"/>
              <a:t>For each </a:t>
            </a:r>
            <a:r>
              <a:rPr lang="en-GB" sz="4000" dirty="0" smtClean="0"/>
              <a:t>figure below, explain what it refers to:</a:t>
            </a:r>
          </a:p>
          <a:p>
            <a:pPr marL="514350" indent="-514350">
              <a:buAutoNum type="arabicPeriod"/>
            </a:pPr>
            <a:endParaRPr lang="en-GB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 1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20%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115,000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10,000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4896"/>
          <a:stretch/>
        </p:blipFill>
        <p:spPr>
          <a:xfrm>
            <a:off x="6214944" y="130893"/>
            <a:ext cx="5672256" cy="64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454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adelle</vt:lpstr>
      <vt:lpstr>Arial</vt:lpstr>
      <vt:lpstr>Calibri</vt:lpstr>
      <vt:lpstr>Calibri Light</vt:lpstr>
      <vt:lpstr>Franklin Gothic Demi Cond</vt:lpstr>
      <vt:lpstr>Office Theme</vt:lpstr>
      <vt:lpstr>In what ways was Kristallnacht a turning point in Nazi Germany?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cp:lastPrinted>2019-07-17T07:13:42Z</cp:lastPrinted>
  <dcterms:created xsi:type="dcterms:W3CDTF">2019-07-16T12:18:36Z</dcterms:created>
  <dcterms:modified xsi:type="dcterms:W3CDTF">2019-07-17T09:06:45Z</dcterms:modified>
</cp:coreProperties>
</file>