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35F52F-03B8-41BB-AE25-9B1B3D774B18}"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389331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35F52F-03B8-41BB-AE25-9B1B3D774B18}"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286647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35F52F-03B8-41BB-AE25-9B1B3D774B18}"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98511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35F52F-03B8-41BB-AE25-9B1B3D774B18}"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105752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35F52F-03B8-41BB-AE25-9B1B3D774B18}"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35068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35F52F-03B8-41BB-AE25-9B1B3D774B18}"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23983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35F52F-03B8-41BB-AE25-9B1B3D774B18}" type="datetimeFigureOut">
              <a:rPr lang="en-GB" smtClean="0"/>
              <a:t>10/07/2019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398316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35F52F-03B8-41BB-AE25-9B1B3D774B18}" type="datetimeFigureOut">
              <a:rPr lang="en-GB" smtClean="0"/>
              <a:t>10/07/2019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82789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5F52F-03B8-41BB-AE25-9B1B3D774B18}" type="datetimeFigureOut">
              <a:rPr lang="en-GB" smtClean="0"/>
              <a:t>10/07/2019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5104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35F52F-03B8-41BB-AE25-9B1B3D774B18}"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344663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35F52F-03B8-41BB-AE25-9B1B3D774B18}"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242B3-C4CD-4FEF-802F-879BEA65B7CA}" type="slidenum">
              <a:rPr lang="en-GB" smtClean="0"/>
              <a:t>‹#›</a:t>
            </a:fld>
            <a:endParaRPr lang="en-GB"/>
          </a:p>
        </p:txBody>
      </p:sp>
    </p:spTree>
    <p:extLst>
      <p:ext uri="{BB962C8B-B14F-4D97-AF65-F5344CB8AC3E}">
        <p14:creationId xmlns:p14="http://schemas.microsoft.com/office/powerpoint/2010/main" val="229706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F52F-03B8-41BB-AE25-9B1B3D774B18}" type="datetimeFigureOut">
              <a:rPr lang="en-GB" smtClean="0"/>
              <a:t>10/07/2019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242B3-C4CD-4FEF-802F-879BEA65B7CA}" type="slidenum">
              <a:rPr lang="en-GB" smtClean="0"/>
              <a:t>‹#›</a:t>
            </a:fld>
            <a:endParaRPr lang="en-GB"/>
          </a:p>
        </p:txBody>
      </p:sp>
    </p:spTree>
    <p:extLst>
      <p:ext uri="{BB962C8B-B14F-4D97-AF65-F5344CB8AC3E}">
        <p14:creationId xmlns:p14="http://schemas.microsoft.com/office/powerpoint/2010/main" val="112437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926" y="-353511"/>
            <a:ext cx="11839074" cy="2230437"/>
          </a:xfrm>
        </p:spPr>
        <p:txBody>
          <a:bodyPr>
            <a:normAutofit/>
          </a:bodyPr>
          <a:lstStyle/>
          <a:p>
            <a:pPr algn="l"/>
            <a:r>
              <a:rPr lang="en-GB" u="sng" dirty="0" smtClean="0">
                <a:latin typeface="Franklin Gothic Demi Cond" panose="020B0706030402020204" pitchFamily="34" charset="0"/>
              </a:rPr>
              <a:t>How were minority groups treated in Nazi Germany?</a:t>
            </a:r>
            <a:endParaRPr lang="en-GB" u="sng" dirty="0">
              <a:latin typeface="Franklin Gothic Demi Cond" panose="020B0706030402020204" pitchFamily="34" charset="0"/>
            </a:endParaRPr>
          </a:p>
        </p:txBody>
      </p:sp>
      <p:sp>
        <p:nvSpPr>
          <p:cNvPr id="4" name="TextBox 3"/>
          <p:cNvSpPr txBox="1"/>
          <p:nvPr/>
        </p:nvSpPr>
        <p:spPr>
          <a:xfrm>
            <a:off x="208548" y="2113355"/>
            <a:ext cx="6357354" cy="2090345"/>
          </a:xfrm>
          <a:prstGeom prst="rect">
            <a:avLst/>
          </a:prstGeom>
          <a:solidFill>
            <a:schemeClr val="accent4">
              <a:lumMod val="40000"/>
              <a:lumOff val="60000"/>
            </a:schemeClr>
          </a:solidFill>
        </p:spPr>
        <p:txBody>
          <a:bodyPr wrap="square" rtlCol="0">
            <a:spAutoFit/>
          </a:bodyPr>
          <a:lstStyle/>
          <a:p>
            <a:r>
              <a:rPr lang="en-GB" sz="3200" dirty="0" smtClean="0"/>
              <a:t>Starter: What is the difference between interpretations 1 and 2 </a:t>
            </a:r>
            <a:r>
              <a:rPr lang="en-GB" sz="3200" dirty="0" smtClean="0"/>
              <a:t>on </a:t>
            </a:r>
            <a:r>
              <a:rPr lang="en-GB" sz="3200" dirty="0" smtClean="0"/>
              <a:t>the impact of Nazi policies on working conditions?</a:t>
            </a:r>
            <a:endParaRPr lang="en-GB" sz="3200" dirty="0"/>
          </a:p>
        </p:txBody>
      </p:sp>
      <p:sp>
        <p:nvSpPr>
          <p:cNvPr id="5" name="TextBox 4"/>
          <p:cNvSpPr txBox="1"/>
          <p:nvPr/>
        </p:nvSpPr>
        <p:spPr>
          <a:xfrm>
            <a:off x="208548" y="4595018"/>
            <a:ext cx="6357354" cy="1569660"/>
          </a:xfrm>
          <a:prstGeom prst="rect">
            <a:avLst/>
          </a:prstGeom>
          <a:solidFill>
            <a:schemeClr val="accent1">
              <a:lumMod val="20000"/>
              <a:lumOff val="80000"/>
            </a:schemeClr>
          </a:solidFill>
        </p:spPr>
        <p:txBody>
          <a:bodyPr wrap="square" rtlCol="0">
            <a:spAutoFit/>
          </a:bodyPr>
          <a:lstStyle/>
          <a:p>
            <a:r>
              <a:rPr lang="en-GB" sz="3200" dirty="0" smtClean="0"/>
              <a:t>In this lesson, we will:</a:t>
            </a:r>
          </a:p>
          <a:p>
            <a:pPr marL="457200" indent="-457200">
              <a:buFont typeface="Arial" panose="020B0604020202020204" pitchFamily="34" charset="0"/>
              <a:buChar char="•"/>
            </a:pPr>
            <a:r>
              <a:rPr lang="en-GB" sz="3200" dirty="0" smtClean="0">
                <a:latin typeface="Franklin Gothic Demi Cond" panose="020B0706030402020204" pitchFamily="34" charset="0"/>
              </a:rPr>
              <a:t>Describe the Nazi racial hierarchy and it’s impact on German society.</a:t>
            </a:r>
            <a:endParaRPr lang="en-GB" sz="3200" dirty="0">
              <a:latin typeface="Franklin Gothic Demi Cond" panose="020B0706030402020204" pitchFamily="34" charset="0"/>
            </a:endParaRPr>
          </a:p>
        </p:txBody>
      </p:sp>
      <p:sp>
        <p:nvSpPr>
          <p:cNvPr id="6" name="Content Placeholder 2"/>
          <p:cNvSpPr txBox="1">
            <a:spLocks/>
          </p:cNvSpPr>
          <p:nvPr/>
        </p:nvSpPr>
        <p:spPr>
          <a:xfrm>
            <a:off x="6849979" y="1119773"/>
            <a:ext cx="5181600" cy="2482265"/>
          </a:xfrm>
          <a:prstGeom prst="rect">
            <a:avLst/>
          </a:prstGeom>
          <a:ln>
            <a:solidFill>
              <a:srgbClr val="FF0000"/>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b="1" dirty="0" smtClean="0"/>
              <a:t>‘Life in Germany’ by Steve Waugh (2009)</a:t>
            </a:r>
          </a:p>
          <a:p>
            <a:pPr algn="just"/>
            <a:r>
              <a:rPr lang="en-GB" dirty="0" smtClean="0"/>
              <a:t>From 1936 to 1939 wages increased, but this was due to a longer working day rather than an increase in hourly wage rates. In addition, the cost of living rose in the 1930s, which meant that real wages actually fell.</a:t>
            </a:r>
            <a:endParaRPr lang="en-GB" dirty="0"/>
          </a:p>
        </p:txBody>
      </p:sp>
      <p:sp>
        <p:nvSpPr>
          <p:cNvPr id="7" name="Content Placeholder 3"/>
          <p:cNvSpPr txBox="1">
            <a:spLocks/>
          </p:cNvSpPr>
          <p:nvPr/>
        </p:nvSpPr>
        <p:spPr>
          <a:xfrm>
            <a:off x="6849979" y="3876974"/>
            <a:ext cx="5181600" cy="2675549"/>
          </a:xfrm>
          <a:prstGeom prst="rect">
            <a:avLst/>
          </a:prstGeom>
          <a:ln>
            <a:solidFill>
              <a:srgbClr val="FF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200" b="1" dirty="0" smtClean="0"/>
              <a:t>‘Nationalism, dictatorship and democracy in 20</a:t>
            </a:r>
            <a:r>
              <a:rPr lang="en-GB" sz="2200" b="1" baseline="30000" dirty="0" smtClean="0"/>
              <a:t>th</a:t>
            </a:r>
            <a:r>
              <a:rPr lang="en-GB" sz="2200" b="1" dirty="0" smtClean="0"/>
              <a:t> Century Europe’ by Hall, </a:t>
            </a:r>
            <a:r>
              <a:rPr lang="en-GB" sz="2200" b="1" dirty="0" err="1" smtClean="0"/>
              <a:t>Shuter</a:t>
            </a:r>
            <a:r>
              <a:rPr lang="en-GB" sz="2200" b="1" dirty="0" smtClean="0"/>
              <a:t>, Brown and Williams (2015)</a:t>
            </a:r>
          </a:p>
          <a:p>
            <a:pPr marL="0" indent="0" algn="just">
              <a:buFont typeface="Arial" panose="020B0604020202020204" pitchFamily="34" charset="0"/>
              <a:buNone/>
            </a:pPr>
            <a:r>
              <a:rPr lang="en-GB" sz="2200" dirty="0" smtClean="0"/>
              <a:t>For Germans who conformed to Nazi expectations, living standards went up. Unemployment dropped. Nazi statistics show that real wages rose…though only if a worker worked overtime. </a:t>
            </a:r>
            <a:endParaRPr lang="en-GB" sz="2200" dirty="0"/>
          </a:p>
        </p:txBody>
      </p:sp>
    </p:spTree>
    <p:extLst>
      <p:ext uri="{BB962C8B-B14F-4D97-AF65-F5344CB8AC3E}">
        <p14:creationId xmlns:p14="http://schemas.microsoft.com/office/powerpoint/2010/main" val="182468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033"/>
          <a:stretch/>
        </p:blipFill>
        <p:spPr>
          <a:xfrm>
            <a:off x="6179734" y="2940385"/>
            <a:ext cx="5911269" cy="3748507"/>
          </a:xfrm>
          <a:prstGeom prst="rect">
            <a:avLst/>
          </a:prstGeom>
        </p:spPr>
      </p:pic>
      <p:sp>
        <p:nvSpPr>
          <p:cNvPr id="3" name="Rectangle 2"/>
          <p:cNvSpPr/>
          <p:nvPr/>
        </p:nvSpPr>
        <p:spPr>
          <a:xfrm>
            <a:off x="215900" y="1364357"/>
            <a:ext cx="5765800" cy="5324535"/>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000" dirty="0"/>
              <a:t>B</a:t>
            </a:r>
            <a:r>
              <a:rPr lang="en-GB" sz="2000" dirty="0" smtClean="0"/>
              <a:t>elieved that homosexuals lowered moral standards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 1935, the Nazis strengthened the laws against homosexuality.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Arrests increased from 766 in 1934 to 4,000 in 1936 and 8,000 in 1938.</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 total, 100,000 gay men were arrested under Nazi rule.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Sent to concentration camps, where they were often worked to death.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Nazi laws also encouraged the voluntary castration of homosexuals.</a:t>
            </a:r>
          </a:p>
        </p:txBody>
      </p:sp>
      <p:pic>
        <p:nvPicPr>
          <p:cNvPr id="4" name="Picture 3"/>
          <p:cNvPicPr>
            <a:picLocks noChangeAspect="1"/>
          </p:cNvPicPr>
          <p:nvPr/>
        </p:nvPicPr>
        <p:blipFill>
          <a:blip r:embed="rId3"/>
          <a:stretch>
            <a:fillRect/>
          </a:stretch>
        </p:blipFill>
        <p:spPr>
          <a:xfrm>
            <a:off x="6179734" y="152400"/>
            <a:ext cx="5911269" cy="2647950"/>
          </a:xfrm>
          <a:prstGeom prst="rect">
            <a:avLst/>
          </a:prstGeom>
        </p:spPr>
      </p:pic>
      <p:sp>
        <p:nvSpPr>
          <p:cNvPr id="5" name="Title 1"/>
          <p:cNvSpPr txBox="1">
            <a:spLocks/>
          </p:cNvSpPr>
          <p:nvPr/>
        </p:nvSpPr>
        <p:spPr>
          <a:xfrm>
            <a:off x="215900" y="88900"/>
            <a:ext cx="11772900" cy="143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dirty="0" smtClean="0">
                <a:latin typeface="Franklin Gothic Demi Cond" panose="020B0706030402020204" pitchFamily="34" charset="0"/>
              </a:rPr>
              <a:t>Homosexuals</a:t>
            </a:r>
            <a:endParaRPr lang="en-GB" sz="6000" dirty="0">
              <a:latin typeface="Franklin Gothic Demi Cond" panose="020B0706030402020204" pitchFamily="34" charset="0"/>
            </a:endParaRPr>
          </a:p>
        </p:txBody>
      </p:sp>
    </p:spTree>
    <p:extLst>
      <p:ext uri="{BB962C8B-B14F-4D97-AF65-F5344CB8AC3E}">
        <p14:creationId xmlns:p14="http://schemas.microsoft.com/office/powerpoint/2010/main" val="2941839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0" y="1314321"/>
            <a:ext cx="5765800" cy="5016758"/>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000" dirty="0"/>
              <a:t>P</a:t>
            </a:r>
            <a:r>
              <a:rPr lang="en-GB" sz="2000" dirty="0" smtClean="0"/>
              <a:t>eople with disabilities were a burden on society and weakened racial purity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 1933 a law was passed to compulsory sterilise anyone who was “mentally ill, alcoholic, deformed, epileptic, deaf or blind”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 400,000 people were sterilised, using surgical operations, by 1939.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 1939, the Nazis ordered that babies with severe mental or physical disabilities should be killed by starvation or lethal overdose of drugs. This became known as the T4 Programme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a:t>
            </a:r>
            <a:r>
              <a:rPr lang="en-GB" sz="2000" dirty="0" smtClean="0"/>
              <a:t>ver 5,000 children with disabilities were killed.</a:t>
            </a:r>
          </a:p>
        </p:txBody>
      </p:sp>
      <p:pic>
        <p:nvPicPr>
          <p:cNvPr id="1026" name="Picture 2" descr="Image result for disabled nazi 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734" y="105636"/>
            <a:ext cx="5900100" cy="3717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sabled nazi germany"/>
          <p:cNvPicPr>
            <a:picLocks noChangeAspect="1" noChangeArrowheads="1"/>
          </p:cNvPicPr>
          <p:nvPr/>
        </p:nvPicPr>
        <p:blipFill rotWithShape="1">
          <a:blip r:embed="rId3">
            <a:extLst>
              <a:ext uri="{28A0092B-C50C-407E-A947-70E740481C1C}">
                <a14:useLocalDpi xmlns:a14="http://schemas.microsoft.com/office/drawing/2010/main" val="0"/>
              </a:ext>
            </a:extLst>
          </a:blip>
          <a:srcRect b="21187"/>
          <a:stretch/>
        </p:blipFill>
        <p:spPr bwMode="auto">
          <a:xfrm>
            <a:off x="6179734" y="3126351"/>
            <a:ext cx="5900100" cy="356254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15900" y="88900"/>
            <a:ext cx="11772900" cy="143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dirty="0" smtClean="0">
                <a:latin typeface="Franklin Gothic Demi Cond" panose="020B0706030402020204" pitchFamily="34" charset="0"/>
              </a:rPr>
              <a:t>Disabled people</a:t>
            </a:r>
            <a:endParaRPr lang="en-GB" sz="6000" dirty="0">
              <a:latin typeface="Franklin Gothic Demi Cond" panose="020B0706030402020204" pitchFamily="34" charset="0"/>
            </a:endParaRPr>
          </a:p>
        </p:txBody>
      </p:sp>
    </p:spTree>
    <p:extLst>
      <p:ext uri="{BB962C8B-B14F-4D97-AF65-F5344CB8AC3E}">
        <p14:creationId xmlns:p14="http://schemas.microsoft.com/office/powerpoint/2010/main" val="826980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52" y="365125"/>
            <a:ext cx="11480132" cy="1325563"/>
          </a:xfrm>
        </p:spPr>
        <p:txBody>
          <a:bodyPr>
            <a:normAutofit fontScale="90000"/>
          </a:bodyPr>
          <a:lstStyle/>
          <a:p>
            <a:r>
              <a:rPr lang="en-GB" b="1" dirty="0"/>
              <a:t>What is the difference between interpretations 1 and 2 </a:t>
            </a:r>
            <a:r>
              <a:rPr lang="en-GB" b="1" dirty="0" smtClean="0"/>
              <a:t>on </a:t>
            </a:r>
            <a:r>
              <a:rPr lang="en-GB" b="1" dirty="0"/>
              <a:t>the impact of Nazi policies on working conditions?</a:t>
            </a:r>
            <a:r>
              <a:rPr lang="en-GB" dirty="0"/>
              <a:t/>
            </a:r>
            <a:br>
              <a:rPr lang="en-GB" dirty="0"/>
            </a:br>
            <a:endParaRPr lang="en-GB" dirty="0"/>
          </a:p>
        </p:txBody>
      </p:sp>
      <p:sp>
        <p:nvSpPr>
          <p:cNvPr id="3" name="Content Placeholder 2"/>
          <p:cNvSpPr>
            <a:spLocks noGrp="1"/>
          </p:cNvSpPr>
          <p:nvPr>
            <p:ph sz="half" idx="1"/>
          </p:nvPr>
        </p:nvSpPr>
        <p:spPr>
          <a:xfrm>
            <a:off x="613611" y="1825625"/>
            <a:ext cx="5181600" cy="4351338"/>
          </a:xfrm>
          <a:ln>
            <a:solidFill>
              <a:srgbClr val="FF0000"/>
            </a:solidFill>
          </a:ln>
        </p:spPr>
        <p:txBody>
          <a:bodyPr/>
          <a:lstStyle/>
          <a:p>
            <a:pPr marL="0" indent="0" algn="just">
              <a:buNone/>
            </a:pPr>
            <a:r>
              <a:rPr lang="en-GB" b="1" dirty="0" smtClean="0"/>
              <a:t>‘Life in Germany’ by Steve Waugh (2009)</a:t>
            </a:r>
          </a:p>
          <a:p>
            <a:pPr marL="0" indent="0" algn="just">
              <a:buNone/>
            </a:pPr>
            <a:r>
              <a:rPr lang="en-GB" dirty="0" smtClean="0"/>
              <a:t>From 1936 to 1939 wages increased, but this was due to a longer working day rather than an increase in hourly wage rates. In addition, the cost of living rose in the 1930s, which meant that real wages actually fell.</a:t>
            </a:r>
            <a:endParaRPr lang="en-GB" dirty="0"/>
          </a:p>
        </p:txBody>
      </p:sp>
      <p:sp>
        <p:nvSpPr>
          <p:cNvPr id="4" name="Content Placeholder 3"/>
          <p:cNvSpPr>
            <a:spLocks noGrp="1"/>
          </p:cNvSpPr>
          <p:nvPr>
            <p:ph sz="half" idx="2"/>
          </p:nvPr>
        </p:nvSpPr>
        <p:spPr>
          <a:ln>
            <a:solidFill>
              <a:srgbClr val="FF0000"/>
            </a:solidFill>
          </a:ln>
        </p:spPr>
        <p:txBody>
          <a:bodyPr/>
          <a:lstStyle/>
          <a:p>
            <a:pPr marL="0" indent="0" algn="just">
              <a:buNone/>
            </a:pPr>
            <a:r>
              <a:rPr lang="en-GB" b="1" dirty="0" smtClean="0"/>
              <a:t>‘Nationalism, dictatorship and democracy in 20</a:t>
            </a:r>
            <a:r>
              <a:rPr lang="en-GB" b="1" baseline="30000" dirty="0" smtClean="0"/>
              <a:t>th</a:t>
            </a:r>
            <a:r>
              <a:rPr lang="en-GB" b="1" dirty="0" smtClean="0"/>
              <a:t> Century Europe’ by Hall, </a:t>
            </a:r>
            <a:r>
              <a:rPr lang="en-GB" b="1" dirty="0" err="1" smtClean="0"/>
              <a:t>Shuter</a:t>
            </a:r>
            <a:r>
              <a:rPr lang="en-GB" b="1" dirty="0" smtClean="0"/>
              <a:t>, Brown and Williams (2015)</a:t>
            </a:r>
          </a:p>
          <a:p>
            <a:pPr marL="0" indent="0" algn="just">
              <a:buNone/>
            </a:pPr>
            <a:r>
              <a:rPr lang="en-GB" dirty="0" smtClean="0"/>
              <a:t>For Germans who conformed to Nazi expectations, living standards went up. Unemployment dropped. Nazi statistics show that real wages rose…though only if a worker worked overtime. </a:t>
            </a:r>
            <a:endParaRPr lang="en-GB" dirty="0"/>
          </a:p>
        </p:txBody>
      </p:sp>
    </p:spTree>
    <p:extLst>
      <p:ext uri="{BB962C8B-B14F-4D97-AF65-F5344CB8AC3E}">
        <p14:creationId xmlns:p14="http://schemas.microsoft.com/office/powerpoint/2010/main" val="3223628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393950" y="330200"/>
            <a:ext cx="6807200" cy="57658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318500" y="1113616"/>
            <a:ext cx="3340100" cy="954107"/>
          </a:xfrm>
          <a:prstGeom prst="rect">
            <a:avLst/>
          </a:prstGeom>
          <a:noFill/>
        </p:spPr>
        <p:txBody>
          <a:bodyPr wrap="square" rtlCol="0">
            <a:spAutoFit/>
          </a:bodyPr>
          <a:lstStyle/>
          <a:p>
            <a:r>
              <a:rPr lang="en-GB" sz="2800" dirty="0" smtClean="0">
                <a:solidFill>
                  <a:srgbClr val="00B050"/>
                </a:solidFill>
                <a:latin typeface="Franklin Gothic Demi Cond" panose="020B0706030402020204" pitchFamily="34" charset="0"/>
              </a:rPr>
              <a:t>Encouraged </a:t>
            </a:r>
            <a:r>
              <a:rPr lang="en-GB" sz="2800" dirty="0" smtClean="0">
                <a:latin typeface="Franklin Gothic Demi Cond" panose="020B0706030402020204" pitchFamily="34" charset="0"/>
              </a:rPr>
              <a:t>reproduction </a:t>
            </a:r>
            <a:endParaRPr lang="en-GB" sz="2800" dirty="0">
              <a:latin typeface="Franklin Gothic Demi Cond" panose="020B0706030402020204" pitchFamily="34" charset="0"/>
            </a:endParaRPr>
          </a:p>
        </p:txBody>
      </p:sp>
      <p:sp>
        <p:nvSpPr>
          <p:cNvPr id="4" name="TextBox 3"/>
          <p:cNvSpPr txBox="1"/>
          <p:nvPr/>
        </p:nvSpPr>
        <p:spPr>
          <a:xfrm>
            <a:off x="9347200" y="4203700"/>
            <a:ext cx="3340100" cy="1384995"/>
          </a:xfrm>
          <a:prstGeom prst="rect">
            <a:avLst/>
          </a:prstGeom>
          <a:noFill/>
        </p:spPr>
        <p:txBody>
          <a:bodyPr wrap="square" rtlCol="0">
            <a:spAutoFit/>
          </a:bodyPr>
          <a:lstStyle/>
          <a:p>
            <a:r>
              <a:rPr lang="en-GB" sz="2800" dirty="0" smtClean="0">
                <a:solidFill>
                  <a:srgbClr val="FF0000"/>
                </a:solidFill>
                <a:latin typeface="Franklin Gothic Demi Cond" panose="020B0706030402020204" pitchFamily="34" charset="0"/>
              </a:rPr>
              <a:t>Prevented </a:t>
            </a:r>
            <a:r>
              <a:rPr lang="en-GB" sz="2800" dirty="0" smtClean="0">
                <a:latin typeface="Franklin Gothic Demi Cond" panose="020B0706030402020204" pitchFamily="34" charset="0"/>
              </a:rPr>
              <a:t>reproduction</a:t>
            </a:r>
          </a:p>
          <a:p>
            <a:r>
              <a:rPr lang="en-GB" sz="2800" dirty="0" smtClean="0">
                <a:latin typeface="Franklin Gothic Demi Cond" panose="020B0706030402020204" pitchFamily="34" charset="0"/>
              </a:rPr>
              <a:t>(sterilisation) </a:t>
            </a:r>
            <a:endParaRPr lang="en-GB" sz="2800" dirty="0">
              <a:latin typeface="Franklin Gothic Demi Cond" panose="020B0706030402020204" pitchFamily="34" charset="0"/>
            </a:endParaRPr>
          </a:p>
        </p:txBody>
      </p:sp>
      <p:sp>
        <p:nvSpPr>
          <p:cNvPr id="5" name="TextBox 4"/>
          <p:cNvSpPr txBox="1"/>
          <p:nvPr/>
        </p:nvSpPr>
        <p:spPr>
          <a:xfrm>
            <a:off x="5105400" y="1590670"/>
            <a:ext cx="1524000" cy="646331"/>
          </a:xfrm>
          <a:prstGeom prst="rect">
            <a:avLst/>
          </a:prstGeom>
          <a:noFill/>
        </p:spPr>
        <p:txBody>
          <a:bodyPr wrap="square" rtlCol="0">
            <a:spAutoFit/>
          </a:bodyPr>
          <a:lstStyle/>
          <a:p>
            <a:r>
              <a:rPr lang="en-GB" b="1" dirty="0" smtClean="0"/>
              <a:t>Aryan Race</a:t>
            </a:r>
          </a:p>
          <a:p>
            <a:r>
              <a:rPr lang="en-GB" b="1" dirty="0" smtClean="0"/>
              <a:t>(</a:t>
            </a:r>
            <a:r>
              <a:rPr lang="en-GB" b="1" dirty="0" err="1" smtClean="0"/>
              <a:t>Herrenvolk</a:t>
            </a:r>
            <a:r>
              <a:rPr lang="en-GB" b="1" dirty="0" smtClean="0"/>
              <a:t>)</a:t>
            </a:r>
            <a:endParaRPr lang="en-GB" b="1" dirty="0"/>
          </a:p>
        </p:txBody>
      </p:sp>
      <p:sp>
        <p:nvSpPr>
          <p:cNvPr id="6" name="TextBox 5"/>
          <p:cNvSpPr txBox="1"/>
          <p:nvPr/>
        </p:nvSpPr>
        <p:spPr>
          <a:xfrm>
            <a:off x="4887057" y="3213100"/>
            <a:ext cx="2514600" cy="923330"/>
          </a:xfrm>
          <a:prstGeom prst="rect">
            <a:avLst/>
          </a:prstGeom>
          <a:noFill/>
        </p:spPr>
        <p:txBody>
          <a:bodyPr wrap="square" rtlCol="0">
            <a:spAutoFit/>
          </a:bodyPr>
          <a:lstStyle/>
          <a:p>
            <a:r>
              <a:rPr lang="en-GB" b="1" dirty="0" err="1" smtClean="0"/>
              <a:t>Untermencschen</a:t>
            </a:r>
            <a:endParaRPr lang="en-GB" b="1" dirty="0" smtClean="0"/>
          </a:p>
          <a:p>
            <a:r>
              <a:rPr lang="en-GB" b="1" dirty="0" smtClean="0"/>
              <a:t>(Slavs, homosexual Germans)</a:t>
            </a:r>
            <a:endParaRPr lang="en-GB" b="1" dirty="0"/>
          </a:p>
        </p:txBody>
      </p:sp>
      <p:sp>
        <p:nvSpPr>
          <p:cNvPr id="7" name="TextBox 6"/>
          <p:cNvSpPr txBox="1"/>
          <p:nvPr/>
        </p:nvSpPr>
        <p:spPr>
          <a:xfrm>
            <a:off x="4699000" y="5265529"/>
            <a:ext cx="2667000" cy="646331"/>
          </a:xfrm>
          <a:prstGeom prst="rect">
            <a:avLst/>
          </a:prstGeom>
          <a:noFill/>
        </p:spPr>
        <p:txBody>
          <a:bodyPr wrap="square" rtlCol="0">
            <a:spAutoFit/>
          </a:bodyPr>
          <a:lstStyle/>
          <a:p>
            <a:r>
              <a:rPr lang="en-GB" b="1" dirty="0" err="1" smtClean="0"/>
              <a:t>Lebensunwertes</a:t>
            </a:r>
            <a:endParaRPr lang="en-GB" b="1" dirty="0"/>
          </a:p>
          <a:p>
            <a:r>
              <a:rPr lang="en-GB" b="1" dirty="0" smtClean="0"/>
              <a:t>(Jews, Gypsies, Disabled)</a:t>
            </a:r>
            <a:endParaRPr lang="en-GB" b="1" dirty="0"/>
          </a:p>
        </p:txBody>
      </p:sp>
      <p:cxnSp>
        <p:nvCxnSpPr>
          <p:cNvPr id="9" name="Straight Connector 8"/>
          <p:cNvCxnSpPr/>
          <p:nvPr/>
        </p:nvCxnSpPr>
        <p:spPr>
          <a:xfrm flipV="1">
            <a:off x="4597400" y="2413000"/>
            <a:ext cx="2387600"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581400" y="4203700"/>
            <a:ext cx="4432300" cy="127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9700" y="330200"/>
            <a:ext cx="4051300" cy="1938992"/>
          </a:xfrm>
          <a:prstGeom prst="rect">
            <a:avLst/>
          </a:prstGeom>
          <a:noFill/>
        </p:spPr>
        <p:txBody>
          <a:bodyPr wrap="square" rtlCol="0">
            <a:spAutoFit/>
          </a:bodyPr>
          <a:lstStyle/>
          <a:p>
            <a:r>
              <a:rPr lang="en-GB" sz="4000" dirty="0" smtClean="0">
                <a:latin typeface="Franklin Gothic Demi Cond" panose="020B0706030402020204" pitchFamily="34" charset="0"/>
              </a:rPr>
              <a:t>Key word – </a:t>
            </a:r>
            <a:r>
              <a:rPr lang="en-GB" sz="4000" dirty="0" smtClean="0">
                <a:solidFill>
                  <a:srgbClr val="FF0000"/>
                </a:solidFill>
                <a:latin typeface="Franklin Gothic Demi Cond" panose="020B0706030402020204" pitchFamily="34" charset="0"/>
              </a:rPr>
              <a:t>eugenics</a:t>
            </a:r>
            <a:r>
              <a:rPr lang="en-GB" sz="4000" dirty="0" smtClean="0">
                <a:latin typeface="Franklin Gothic Demi Cond" panose="020B0706030402020204" pitchFamily="34" charset="0"/>
              </a:rPr>
              <a:t> (the science of selective breeding)</a:t>
            </a:r>
            <a:endParaRPr lang="en-GB" sz="4000" dirty="0">
              <a:latin typeface="Franklin Gothic Demi Cond" panose="020B0706030402020204" pitchFamily="34" charset="0"/>
            </a:endParaRPr>
          </a:p>
        </p:txBody>
      </p:sp>
      <p:sp>
        <p:nvSpPr>
          <p:cNvPr id="14" name="Right Brace 13"/>
          <p:cNvSpPr/>
          <p:nvPr/>
        </p:nvSpPr>
        <p:spPr>
          <a:xfrm rot="21440472">
            <a:off x="7464791" y="3294487"/>
            <a:ext cx="1746250" cy="276249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 name="Straight Arrow Connector 15"/>
          <p:cNvCxnSpPr/>
          <p:nvPr/>
        </p:nvCxnSpPr>
        <p:spPr>
          <a:xfrm flipH="1">
            <a:off x="6400800" y="1590669"/>
            <a:ext cx="2032000"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36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723900"/>
            <a:ext cx="5816600" cy="6134100"/>
          </a:xfrm>
          <a:prstGeom prst="rect">
            <a:avLst/>
          </a:prstGeom>
          <a:noFill/>
        </p:spPr>
        <p:txBody>
          <a:bodyPr wrap="square" rtlCol="0">
            <a:spAutoFit/>
          </a:bodyPr>
          <a:lstStyle/>
          <a:p>
            <a:endParaRPr lang="en-GB" dirty="0"/>
          </a:p>
        </p:txBody>
      </p:sp>
      <p:sp>
        <p:nvSpPr>
          <p:cNvPr id="3" name="Rectangle 2"/>
          <p:cNvSpPr/>
          <p:nvPr/>
        </p:nvSpPr>
        <p:spPr>
          <a:xfrm>
            <a:off x="254000" y="487025"/>
            <a:ext cx="6438900" cy="6370975"/>
          </a:xfrm>
          <a:prstGeom prst="rect">
            <a:avLst/>
          </a:prstGeom>
        </p:spPr>
        <p:txBody>
          <a:bodyPr wrap="square">
            <a:spAutoFit/>
          </a:bodyPr>
          <a:lstStyle/>
          <a:p>
            <a:pPr algn="just"/>
            <a:r>
              <a:rPr lang="en-GB" sz="2400" dirty="0" smtClean="0"/>
              <a:t>Just as the night rises against the day, the light and dark are in eternal conflict. So too, is the subhuman the greatest enemy of the dominant species on earth, mankind.  The subhuman is a biological creature, crafted by nature, which has hands, legs, eyes and mouth, even the semblance of a brain. Nevertheless, this terrible creature is only a partial human being.</a:t>
            </a:r>
          </a:p>
          <a:p>
            <a:pPr algn="just"/>
            <a:endParaRPr lang="en-GB" sz="2400" dirty="0" smtClean="0"/>
          </a:p>
          <a:p>
            <a:pPr algn="just"/>
            <a:r>
              <a:rPr lang="en-GB" sz="2400" dirty="0" smtClean="0"/>
              <a:t>Although it has features similar to a human, the subhuman is lower on the spiritual and psychological scale than any animal. Inside of this creature lies wild and unrestrained passions: an incessant need  to destroy, filled with the most primitive desires, chaos and </a:t>
            </a:r>
            <a:r>
              <a:rPr lang="en-GB" sz="2400" dirty="0" err="1" smtClean="0"/>
              <a:t>coldhearted</a:t>
            </a:r>
            <a:r>
              <a:rPr lang="en-GB" sz="2400" dirty="0" smtClean="0"/>
              <a:t> villainy. </a:t>
            </a:r>
          </a:p>
          <a:p>
            <a:pPr algn="just"/>
            <a:endParaRPr lang="en-GB" sz="2400" b="1" dirty="0"/>
          </a:p>
          <a:p>
            <a:pPr algn="just"/>
            <a:r>
              <a:rPr lang="en-GB" sz="2400" b="1" dirty="0" smtClean="0"/>
              <a:t>‘Der </a:t>
            </a:r>
            <a:r>
              <a:rPr lang="en-GB" sz="2400" b="1" dirty="0" err="1" smtClean="0"/>
              <a:t>Untermensch</a:t>
            </a:r>
            <a:r>
              <a:rPr lang="en-GB" sz="2400" b="1" dirty="0" smtClean="0"/>
              <a:t>, 1941’</a:t>
            </a:r>
            <a:endParaRPr lang="en-GB" sz="2400" b="1" dirty="0"/>
          </a:p>
        </p:txBody>
      </p:sp>
      <p:pic>
        <p:nvPicPr>
          <p:cNvPr id="4" name="Picture 3"/>
          <p:cNvPicPr>
            <a:picLocks noChangeAspect="1"/>
          </p:cNvPicPr>
          <p:nvPr/>
        </p:nvPicPr>
        <p:blipFill>
          <a:blip r:embed="rId2"/>
          <a:stretch>
            <a:fillRect/>
          </a:stretch>
        </p:blipFill>
        <p:spPr>
          <a:xfrm>
            <a:off x="6870700" y="0"/>
            <a:ext cx="5232400" cy="6976533"/>
          </a:xfrm>
          <a:prstGeom prst="rect">
            <a:avLst/>
          </a:prstGeom>
        </p:spPr>
      </p:pic>
    </p:spTree>
    <p:extLst>
      <p:ext uri="{BB962C8B-B14F-4D97-AF65-F5344CB8AC3E}">
        <p14:creationId xmlns:p14="http://schemas.microsoft.com/office/powerpoint/2010/main" val="3381228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2224"/>
          <a:stretch/>
        </p:blipFill>
        <p:spPr>
          <a:xfrm>
            <a:off x="101600" y="-1079500"/>
            <a:ext cx="12191999" cy="8460124"/>
          </a:xfrm>
          <a:prstGeom prst="rect">
            <a:avLst/>
          </a:prstGeom>
        </p:spPr>
      </p:pic>
    </p:spTree>
    <p:extLst>
      <p:ext uri="{BB962C8B-B14F-4D97-AF65-F5344CB8AC3E}">
        <p14:creationId xmlns:p14="http://schemas.microsoft.com/office/powerpoint/2010/main" val="2563830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7682975"/>
          </a:xfrm>
          <a:prstGeom prst="rect">
            <a:avLst/>
          </a:prstGeom>
        </p:spPr>
      </p:pic>
    </p:spTree>
    <p:extLst>
      <p:ext uri="{BB962C8B-B14F-4D97-AF65-F5344CB8AC3E}">
        <p14:creationId xmlns:p14="http://schemas.microsoft.com/office/powerpoint/2010/main" val="2225497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5311988" cy="6858000"/>
          </a:xfrm>
          <a:prstGeom prst="rect">
            <a:avLst/>
          </a:prstGeom>
        </p:spPr>
      </p:pic>
    </p:spTree>
    <p:extLst>
      <p:ext uri="{BB962C8B-B14F-4D97-AF65-F5344CB8AC3E}">
        <p14:creationId xmlns:p14="http://schemas.microsoft.com/office/powerpoint/2010/main" val="2275922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579" y="1392834"/>
            <a:ext cx="6632075" cy="3108543"/>
          </a:xfrm>
          <a:prstGeom prst="rect">
            <a:avLst/>
          </a:prstGeom>
          <a:noFill/>
          <a:ln>
            <a:solidFill>
              <a:srgbClr val="FF0000"/>
            </a:solidFill>
          </a:ln>
        </p:spPr>
        <p:txBody>
          <a:bodyPr wrap="square" rtlCol="0">
            <a:spAutoFit/>
          </a:bodyPr>
          <a:lstStyle/>
          <a:p>
            <a:r>
              <a:rPr lang="en-GB" sz="2800" dirty="0" smtClean="0"/>
              <a:t>On your black hierarchy diagram, arrange all key words and minority groups to show Nazi views on race, life and sexuality.</a:t>
            </a:r>
          </a:p>
          <a:p>
            <a:endParaRPr lang="en-GB" sz="2800" dirty="0"/>
          </a:p>
          <a:p>
            <a:endParaRPr lang="en-GB" sz="2800" dirty="0" smtClean="0"/>
          </a:p>
          <a:p>
            <a:r>
              <a:rPr lang="en-GB" sz="2800" dirty="0" smtClean="0"/>
              <a:t>For each level of the hierarchy, explain how they were treated by the Nazi government.</a:t>
            </a:r>
          </a:p>
        </p:txBody>
      </p:sp>
      <p:sp>
        <p:nvSpPr>
          <p:cNvPr id="3" name="Isosceles Triangle 2"/>
          <p:cNvSpPr/>
          <p:nvPr/>
        </p:nvSpPr>
        <p:spPr>
          <a:xfrm>
            <a:off x="6007101" y="449179"/>
            <a:ext cx="6184900" cy="6132639"/>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8117305" y="2358189"/>
            <a:ext cx="1957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75094" y="4026568"/>
            <a:ext cx="3681664" cy="24063"/>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19820"/>
            <a:ext cx="7073234" cy="1200329"/>
          </a:xfrm>
          <a:prstGeom prst="rect">
            <a:avLst/>
          </a:prstGeom>
          <a:noFill/>
        </p:spPr>
        <p:txBody>
          <a:bodyPr wrap="square" rtlCol="0">
            <a:spAutoFit/>
          </a:bodyPr>
          <a:lstStyle/>
          <a:p>
            <a:r>
              <a:rPr lang="en-GB" sz="7200" dirty="0" smtClean="0">
                <a:latin typeface="Franklin Gothic Demi Cond" panose="020B0706030402020204" pitchFamily="34" charset="0"/>
              </a:rPr>
              <a:t>Learning  Task </a:t>
            </a:r>
            <a:r>
              <a:rPr lang="en-GB" sz="7200" dirty="0" smtClean="0">
                <a:solidFill>
                  <a:srgbClr val="FF0000"/>
                </a:solidFill>
                <a:latin typeface="Franklin Gothic Demi Cond" panose="020B0706030402020204" pitchFamily="34" charset="0"/>
              </a:rPr>
              <a:t>One</a:t>
            </a:r>
            <a:endParaRPr lang="en-GB" sz="7200" dirty="0">
              <a:solidFill>
                <a:srgbClr val="FF0000"/>
              </a:solidFill>
              <a:latin typeface="Franklin Gothic Demi Cond" panose="020B0706030402020204" pitchFamily="34" charset="0"/>
            </a:endParaRPr>
          </a:p>
        </p:txBody>
      </p:sp>
    </p:spTree>
    <p:extLst>
      <p:ext uri="{BB962C8B-B14F-4D97-AF65-F5344CB8AC3E}">
        <p14:creationId xmlns:p14="http://schemas.microsoft.com/office/powerpoint/2010/main" val="2516464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1364357"/>
            <a:ext cx="6096000" cy="5324535"/>
          </a:xfrm>
          <a:prstGeom prst="rect">
            <a:avLst/>
          </a:prstGeom>
          <a:solidFill>
            <a:schemeClr val="accent1">
              <a:lumMod val="20000"/>
              <a:lumOff val="80000"/>
            </a:schemeClr>
          </a:solidFill>
        </p:spPr>
        <p:txBody>
          <a:bodyPr>
            <a:spAutoFit/>
          </a:bodyPr>
          <a:lstStyle/>
          <a:p>
            <a:pPr marL="285750" indent="-285750">
              <a:buFont typeface="Arial" panose="020B0604020202020204" pitchFamily="34" charset="0"/>
              <a:buChar char="•"/>
            </a:pPr>
            <a:r>
              <a:rPr lang="en-GB" sz="2000" dirty="0" smtClean="0"/>
              <a:t>Roughly 26,000 Roma people in Germany.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Believed they did not work had enough.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Believed they posed a threat to German racial purity.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After 1933, they were arrested and sent to concentration camps.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After 1936, special camps were set up just for </a:t>
            </a:r>
            <a:r>
              <a:rPr lang="en-GB" sz="2000" dirty="0" err="1" smtClean="0"/>
              <a:t>gypsie</a:t>
            </a:r>
            <a:r>
              <a:rPr lang="en-GB" sz="2000" dirty="0" smtClean="0"/>
              <a:t> prisoners.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After 1938, they were catalogued and tested for racial characteristic. They lost their citizenship.</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were banned from walking in groups and after 1939 were deported from Germany.</a:t>
            </a:r>
          </a:p>
        </p:txBody>
      </p:sp>
      <p:pic>
        <p:nvPicPr>
          <p:cNvPr id="5" name="Picture 4"/>
          <p:cNvPicPr>
            <a:picLocks noChangeAspect="1"/>
          </p:cNvPicPr>
          <p:nvPr/>
        </p:nvPicPr>
        <p:blipFill rotWithShape="1">
          <a:blip r:embed="rId2"/>
          <a:srcRect b="22918"/>
          <a:stretch/>
        </p:blipFill>
        <p:spPr>
          <a:xfrm>
            <a:off x="6506484" y="88901"/>
            <a:ext cx="5431516" cy="2946400"/>
          </a:xfrm>
          <a:prstGeom prst="rect">
            <a:avLst/>
          </a:prstGeom>
        </p:spPr>
      </p:pic>
      <p:pic>
        <p:nvPicPr>
          <p:cNvPr id="6" name="Picture 5"/>
          <p:cNvPicPr>
            <a:picLocks noChangeAspect="1"/>
          </p:cNvPicPr>
          <p:nvPr/>
        </p:nvPicPr>
        <p:blipFill rotWithShape="1">
          <a:blip r:embed="rId3"/>
          <a:srcRect r="3940" b="18234"/>
          <a:stretch/>
        </p:blipFill>
        <p:spPr>
          <a:xfrm>
            <a:off x="6389688" y="3171461"/>
            <a:ext cx="5573712" cy="3559540"/>
          </a:xfrm>
          <a:prstGeom prst="rect">
            <a:avLst/>
          </a:prstGeom>
        </p:spPr>
      </p:pic>
      <p:sp>
        <p:nvSpPr>
          <p:cNvPr id="7" name="Title 1"/>
          <p:cNvSpPr txBox="1">
            <a:spLocks/>
          </p:cNvSpPr>
          <p:nvPr/>
        </p:nvSpPr>
        <p:spPr>
          <a:xfrm>
            <a:off x="215900" y="88900"/>
            <a:ext cx="11772900" cy="143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dirty="0" smtClean="0">
                <a:latin typeface="Franklin Gothic Demi Cond" panose="020B0706030402020204" pitchFamily="34" charset="0"/>
              </a:rPr>
              <a:t>Roma Gypsies</a:t>
            </a:r>
            <a:endParaRPr lang="en-GB" sz="6000" dirty="0">
              <a:latin typeface="Franklin Gothic Demi Cond" panose="020B0706030402020204" pitchFamily="34" charset="0"/>
            </a:endParaRPr>
          </a:p>
        </p:txBody>
      </p:sp>
    </p:spTree>
    <p:extLst>
      <p:ext uri="{BB962C8B-B14F-4D97-AF65-F5344CB8AC3E}">
        <p14:creationId xmlns:p14="http://schemas.microsoft.com/office/powerpoint/2010/main" val="3901194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744</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Franklin Gothic Demi Cond</vt:lpstr>
      <vt:lpstr>Office Theme</vt:lpstr>
      <vt:lpstr>How were minority groups treated in Nazi Germany?</vt:lpstr>
      <vt:lpstr>What is the difference between interpretations 1 and 2 on the impact of Nazi policies on working conditions?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2019-07-09T08:09:25Z</dcterms:created>
  <dcterms:modified xsi:type="dcterms:W3CDTF">2019-07-10T09:06:46Z</dcterms:modified>
</cp:coreProperties>
</file>