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68" r:id="rId4"/>
    <p:sldId id="260" r:id="rId5"/>
    <p:sldId id="263" r:id="rId6"/>
    <p:sldId id="264" r:id="rId7"/>
    <p:sldId id="265" r:id="rId8"/>
    <p:sldId id="269" r:id="rId9"/>
    <p:sldId id="259" r:id="rId10"/>
    <p:sldId id="271" r:id="rId11"/>
    <p:sldId id="270"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5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EB3DEC3-82EB-463E-A60C-76776F704E9F}" type="datetimeFigureOut">
              <a:rPr lang="en-GB" smtClean="0"/>
              <a:t>11/07/2019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8FF6EF-8347-4F14-9D04-EFFE7EE86124}" type="slidenum">
              <a:rPr lang="en-GB" smtClean="0"/>
              <a:t>‹#›</a:t>
            </a:fld>
            <a:endParaRPr lang="en-GB"/>
          </a:p>
        </p:txBody>
      </p:sp>
    </p:spTree>
    <p:extLst>
      <p:ext uri="{BB962C8B-B14F-4D97-AF65-F5344CB8AC3E}">
        <p14:creationId xmlns:p14="http://schemas.microsoft.com/office/powerpoint/2010/main" val="4243390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B3DEC3-82EB-463E-A60C-76776F704E9F}" type="datetimeFigureOut">
              <a:rPr lang="en-GB" smtClean="0"/>
              <a:t>11/07/2019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8FF6EF-8347-4F14-9D04-EFFE7EE86124}" type="slidenum">
              <a:rPr lang="en-GB" smtClean="0"/>
              <a:t>‹#›</a:t>
            </a:fld>
            <a:endParaRPr lang="en-GB"/>
          </a:p>
        </p:txBody>
      </p:sp>
    </p:spTree>
    <p:extLst>
      <p:ext uri="{BB962C8B-B14F-4D97-AF65-F5344CB8AC3E}">
        <p14:creationId xmlns:p14="http://schemas.microsoft.com/office/powerpoint/2010/main" val="3240822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B3DEC3-82EB-463E-A60C-76776F704E9F}" type="datetimeFigureOut">
              <a:rPr lang="en-GB" smtClean="0"/>
              <a:t>11/07/2019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8FF6EF-8347-4F14-9D04-EFFE7EE86124}" type="slidenum">
              <a:rPr lang="en-GB" smtClean="0"/>
              <a:t>‹#›</a:t>
            </a:fld>
            <a:endParaRPr lang="en-GB"/>
          </a:p>
        </p:txBody>
      </p:sp>
    </p:spTree>
    <p:extLst>
      <p:ext uri="{BB962C8B-B14F-4D97-AF65-F5344CB8AC3E}">
        <p14:creationId xmlns:p14="http://schemas.microsoft.com/office/powerpoint/2010/main" val="3100326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B3DEC3-82EB-463E-A60C-76776F704E9F}" type="datetimeFigureOut">
              <a:rPr lang="en-GB" smtClean="0"/>
              <a:t>11/07/2019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8FF6EF-8347-4F14-9D04-EFFE7EE86124}" type="slidenum">
              <a:rPr lang="en-GB" smtClean="0"/>
              <a:t>‹#›</a:t>
            </a:fld>
            <a:endParaRPr lang="en-GB"/>
          </a:p>
        </p:txBody>
      </p:sp>
    </p:spTree>
    <p:extLst>
      <p:ext uri="{BB962C8B-B14F-4D97-AF65-F5344CB8AC3E}">
        <p14:creationId xmlns:p14="http://schemas.microsoft.com/office/powerpoint/2010/main" val="2176642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B3DEC3-82EB-463E-A60C-76776F704E9F}" type="datetimeFigureOut">
              <a:rPr lang="en-GB" smtClean="0"/>
              <a:t>11/07/2019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8FF6EF-8347-4F14-9D04-EFFE7EE86124}" type="slidenum">
              <a:rPr lang="en-GB" smtClean="0"/>
              <a:t>‹#›</a:t>
            </a:fld>
            <a:endParaRPr lang="en-GB"/>
          </a:p>
        </p:txBody>
      </p:sp>
    </p:spTree>
    <p:extLst>
      <p:ext uri="{BB962C8B-B14F-4D97-AF65-F5344CB8AC3E}">
        <p14:creationId xmlns:p14="http://schemas.microsoft.com/office/powerpoint/2010/main" val="232904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EB3DEC3-82EB-463E-A60C-76776F704E9F}" type="datetimeFigureOut">
              <a:rPr lang="en-GB" smtClean="0"/>
              <a:t>11/07/2019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8FF6EF-8347-4F14-9D04-EFFE7EE86124}" type="slidenum">
              <a:rPr lang="en-GB" smtClean="0"/>
              <a:t>‹#›</a:t>
            </a:fld>
            <a:endParaRPr lang="en-GB"/>
          </a:p>
        </p:txBody>
      </p:sp>
    </p:spTree>
    <p:extLst>
      <p:ext uri="{BB962C8B-B14F-4D97-AF65-F5344CB8AC3E}">
        <p14:creationId xmlns:p14="http://schemas.microsoft.com/office/powerpoint/2010/main" val="214190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EB3DEC3-82EB-463E-A60C-76776F704E9F}" type="datetimeFigureOut">
              <a:rPr lang="en-GB" smtClean="0"/>
              <a:t>11/07/2019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8FF6EF-8347-4F14-9D04-EFFE7EE86124}" type="slidenum">
              <a:rPr lang="en-GB" smtClean="0"/>
              <a:t>‹#›</a:t>
            </a:fld>
            <a:endParaRPr lang="en-GB"/>
          </a:p>
        </p:txBody>
      </p:sp>
    </p:spTree>
    <p:extLst>
      <p:ext uri="{BB962C8B-B14F-4D97-AF65-F5344CB8AC3E}">
        <p14:creationId xmlns:p14="http://schemas.microsoft.com/office/powerpoint/2010/main" val="1858619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EB3DEC3-82EB-463E-A60C-76776F704E9F}" type="datetimeFigureOut">
              <a:rPr lang="en-GB" smtClean="0"/>
              <a:t>11/07/2019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8FF6EF-8347-4F14-9D04-EFFE7EE86124}" type="slidenum">
              <a:rPr lang="en-GB" smtClean="0"/>
              <a:t>‹#›</a:t>
            </a:fld>
            <a:endParaRPr lang="en-GB"/>
          </a:p>
        </p:txBody>
      </p:sp>
    </p:spTree>
    <p:extLst>
      <p:ext uri="{BB962C8B-B14F-4D97-AF65-F5344CB8AC3E}">
        <p14:creationId xmlns:p14="http://schemas.microsoft.com/office/powerpoint/2010/main" val="32643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3DEC3-82EB-463E-A60C-76776F704E9F}" type="datetimeFigureOut">
              <a:rPr lang="en-GB" smtClean="0"/>
              <a:t>11/07/2019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8FF6EF-8347-4F14-9D04-EFFE7EE86124}" type="slidenum">
              <a:rPr lang="en-GB" smtClean="0"/>
              <a:t>‹#›</a:t>
            </a:fld>
            <a:endParaRPr lang="en-GB"/>
          </a:p>
        </p:txBody>
      </p:sp>
    </p:spTree>
    <p:extLst>
      <p:ext uri="{BB962C8B-B14F-4D97-AF65-F5344CB8AC3E}">
        <p14:creationId xmlns:p14="http://schemas.microsoft.com/office/powerpoint/2010/main" val="1595773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B3DEC3-82EB-463E-A60C-76776F704E9F}" type="datetimeFigureOut">
              <a:rPr lang="en-GB" smtClean="0"/>
              <a:t>11/07/2019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8FF6EF-8347-4F14-9D04-EFFE7EE86124}" type="slidenum">
              <a:rPr lang="en-GB" smtClean="0"/>
              <a:t>‹#›</a:t>
            </a:fld>
            <a:endParaRPr lang="en-GB"/>
          </a:p>
        </p:txBody>
      </p:sp>
    </p:spTree>
    <p:extLst>
      <p:ext uri="{BB962C8B-B14F-4D97-AF65-F5344CB8AC3E}">
        <p14:creationId xmlns:p14="http://schemas.microsoft.com/office/powerpoint/2010/main" val="402659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B3DEC3-82EB-463E-A60C-76776F704E9F}" type="datetimeFigureOut">
              <a:rPr lang="en-GB" smtClean="0"/>
              <a:t>11/07/2019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8FF6EF-8347-4F14-9D04-EFFE7EE86124}" type="slidenum">
              <a:rPr lang="en-GB" smtClean="0"/>
              <a:t>‹#›</a:t>
            </a:fld>
            <a:endParaRPr lang="en-GB"/>
          </a:p>
        </p:txBody>
      </p:sp>
    </p:spTree>
    <p:extLst>
      <p:ext uri="{BB962C8B-B14F-4D97-AF65-F5344CB8AC3E}">
        <p14:creationId xmlns:p14="http://schemas.microsoft.com/office/powerpoint/2010/main" val="3165925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3DEC3-82EB-463E-A60C-76776F704E9F}" type="datetimeFigureOut">
              <a:rPr lang="en-GB" smtClean="0"/>
              <a:t>11/07/2019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8FF6EF-8347-4F14-9D04-EFFE7EE86124}" type="slidenum">
              <a:rPr lang="en-GB" smtClean="0"/>
              <a:t>‹#›</a:t>
            </a:fld>
            <a:endParaRPr lang="en-GB"/>
          </a:p>
        </p:txBody>
      </p:sp>
    </p:spTree>
    <p:extLst>
      <p:ext uri="{BB962C8B-B14F-4D97-AF65-F5344CB8AC3E}">
        <p14:creationId xmlns:p14="http://schemas.microsoft.com/office/powerpoint/2010/main" val="234748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663" y="737480"/>
            <a:ext cx="7109326" cy="1765299"/>
          </a:xfrm>
        </p:spPr>
        <p:txBody>
          <a:bodyPr>
            <a:noAutofit/>
          </a:bodyPr>
          <a:lstStyle/>
          <a:p>
            <a:pPr algn="l"/>
            <a:r>
              <a:rPr lang="en-GB" u="sng" dirty="0" smtClean="0">
                <a:latin typeface="Franklin Gothic Demi Cond" panose="020B0706030402020204" pitchFamily="34" charset="0"/>
              </a:rPr>
              <a:t>How were Jewish Germans treated under Nazi rule?</a:t>
            </a:r>
            <a:endParaRPr lang="en-GB" u="sng" dirty="0">
              <a:latin typeface="Franklin Gothic Demi Cond" panose="020B0706030402020204" pitchFamily="34" charset="0"/>
            </a:endParaRPr>
          </a:p>
        </p:txBody>
      </p:sp>
      <p:sp>
        <p:nvSpPr>
          <p:cNvPr id="3" name="Subtitle 2"/>
          <p:cNvSpPr>
            <a:spLocks noGrp="1"/>
          </p:cNvSpPr>
          <p:nvPr>
            <p:ph type="subTitle" idx="1"/>
          </p:nvPr>
        </p:nvSpPr>
        <p:spPr>
          <a:xfrm>
            <a:off x="215900" y="2571918"/>
            <a:ext cx="6261100" cy="1627020"/>
          </a:xfrm>
          <a:solidFill>
            <a:schemeClr val="accent1">
              <a:lumMod val="20000"/>
              <a:lumOff val="80000"/>
            </a:schemeClr>
          </a:solidFill>
        </p:spPr>
        <p:txBody>
          <a:bodyPr>
            <a:noAutofit/>
          </a:bodyPr>
          <a:lstStyle/>
          <a:p>
            <a:pPr algn="l"/>
            <a:r>
              <a:rPr lang="en-GB" sz="3200" dirty="0" smtClean="0"/>
              <a:t>In this lesson, we will:</a:t>
            </a:r>
            <a:endParaRPr lang="en-GB" sz="3200" dirty="0"/>
          </a:p>
          <a:p>
            <a:pPr marL="342900" indent="-342900" algn="l">
              <a:buFont typeface="Arial" panose="020B0604020202020204" pitchFamily="34" charset="0"/>
              <a:buChar char="•"/>
            </a:pPr>
            <a:r>
              <a:rPr lang="en-GB" sz="3200" dirty="0" smtClean="0">
                <a:latin typeface="Franklin Gothic Demi Cond" panose="020B0706030402020204" pitchFamily="34" charset="0"/>
              </a:rPr>
              <a:t>Describe the process of persecution against German Jews in the 1930s.</a:t>
            </a:r>
            <a:endParaRPr lang="en-GB" sz="3200" dirty="0">
              <a:latin typeface="Franklin Gothic Demi Cond" panose="020B0706030402020204" pitchFamily="34" charset="0"/>
            </a:endParaRPr>
          </a:p>
        </p:txBody>
      </p:sp>
      <p:sp>
        <p:nvSpPr>
          <p:cNvPr id="4" name="Subtitle 2"/>
          <p:cNvSpPr txBox="1">
            <a:spLocks/>
          </p:cNvSpPr>
          <p:nvPr/>
        </p:nvSpPr>
        <p:spPr>
          <a:xfrm>
            <a:off x="215900" y="4198938"/>
            <a:ext cx="6261100" cy="2405062"/>
          </a:xfrm>
          <a:prstGeom prst="rect">
            <a:avLst/>
          </a:prstGeom>
          <a:solidFill>
            <a:schemeClr val="accent4">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000" dirty="0" smtClean="0"/>
              <a:t>Starter:</a:t>
            </a:r>
          </a:p>
          <a:p>
            <a:pPr algn="l"/>
            <a:r>
              <a:rPr lang="en-GB" sz="4000" dirty="0" smtClean="0">
                <a:latin typeface="Franklin Gothic Demi Cond" panose="020B0706030402020204" pitchFamily="34" charset="0"/>
              </a:rPr>
              <a:t>What evidence is there in this cartoon that the Nazis were anti-Semitic?</a:t>
            </a:r>
            <a:endParaRPr lang="en-GB" sz="4000" dirty="0">
              <a:latin typeface="Franklin Gothic Demi Cond" panose="020B0706030402020204" pitchFamily="34" charset="0"/>
            </a:endParaRPr>
          </a:p>
        </p:txBody>
      </p:sp>
      <p:pic>
        <p:nvPicPr>
          <p:cNvPr id="1026" name="Picture 2" descr="Image result for Nazi anti semitic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4989" y="61321"/>
            <a:ext cx="4753811" cy="6653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198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0" y="2042969"/>
            <a:ext cx="12192000" cy="1684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046615" y="3521204"/>
            <a:ext cx="3232485" cy="2569170"/>
          </a:xfrm>
          <a:prstGeom prst="rect">
            <a:avLst/>
          </a:prstGeom>
          <a:noFill/>
        </p:spPr>
        <p:txBody>
          <a:bodyPr wrap="square" rtlCol="0">
            <a:spAutoFit/>
          </a:bodyPr>
          <a:lstStyle/>
          <a:p>
            <a:r>
              <a:rPr lang="en-GB" sz="3200" dirty="0" smtClean="0">
                <a:latin typeface="Franklin Gothic Demi Cond" panose="020B0706030402020204" pitchFamily="34" charset="0"/>
              </a:rPr>
              <a:t>April 1933</a:t>
            </a:r>
          </a:p>
          <a:p>
            <a:r>
              <a:rPr lang="en-GB" sz="3200" dirty="0" smtClean="0"/>
              <a:t>Jews banned from government jobs. Civil servants and teachers sacked.</a:t>
            </a:r>
            <a:endParaRPr lang="en-GB" sz="3200" dirty="0"/>
          </a:p>
        </p:txBody>
      </p:sp>
      <p:sp>
        <p:nvSpPr>
          <p:cNvPr id="3" name="TextBox 2"/>
          <p:cNvSpPr txBox="1"/>
          <p:nvPr/>
        </p:nvSpPr>
        <p:spPr>
          <a:xfrm>
            <a:off x="8035087" y="3583176"/>
            <a:ext cx="3400926" cy="2062103"/>
          </a:xfrm>
          <a:prstGeom prst="rect">
            <a:avLst/>
          </a:prstGeom>
          <a:noFill/>
        </p:spPr>
        <p:txBody>
          <a:bodyPr wrap="square" rtlCol="0">
            <a:spAutoFit/>
          </a:bodyPr>
          <a:lstStyle/>
          <a:p>
            <a:r>
              <a:rPr lang="en-GB" sz="3200" dirty="0" smtClean="0">
                <a:latin typeface="Franklin Gothic Demi Cond" panose="020B0706030402020204" pitchFamily="34" charset="0"/>
              </a:rPr>
              <a:t>September 1933</a:t>
            </a:r>
          </a:p>
          <a:p>
            <a:r>
              <a:rPr lang="en-GB" sz="3200" dirty="0" smtClean="0"/>
              <a:t>Jews banned from inheriting land.</a:t>
            </a:r>
            <a:endParaRPr lang="en-GB" sz="3200" dirty="0" smtClean="0">
              <a:latin typeface="Franklin Gothic Demi Cond" panose="020B0706030402020204" pitchFamily="34" charset="0"/>
            </a:endParaRPr>
          </a:p>
          <a:p>
            <a:endParaRPr lang="en-GB" sz="3200" dirty="0"/>
          </a:p>
        </p:txBody>
      </p:sp>
      <p:sp>
        <p:nvSpPr>
          <p:cNvPr id="7" name="TextBox 6"/>
          <p:cNvSpPr txBox="1"/>
          <p:nvPr/>
        </p:nvSpPr>
        <p:spPr>
          <a:xfrm>
            <a:off x="152399" y="3528517"/>
            <a:ext cx="3232485" cy="2554545"/>
          </a:xfrm>
          <a:prstGeom prst="rect">
            <a:avLst/>
          </a:prstGeom>
          <a:noFill/>
        </p:spPr>
        <p:txBody>
          <a:bodyPr wrap="square" rtlCol="0">
            <a:spAutoFit/>
          </a:bodyPr>
          <a:lstStyle/>
          <a:p>
            <a:r>
              <a:rPr lang="en-GB" sz="3200" dirty="0" smtClean="0">
                <a:latin typeface="Franklin Gothic Demi Cond" panose="020B0706030402020204" pitchFamily="34" charset="0"/>
              </a:rPr>
              <a:t>March 1933</a:t>
            </a:r>
          </a:p>
          <a:p>
            <a:r>
              <a:rPr lang="en-GB" sz="3200" dirty="0" smtClean="0"/>
              <a:t>Boycott of Jewish businesses, doctors and lawyers.</a:t>
            </a:r>
            <a:endParaRPr lang="en-GB" sz="3200" dirty="0"/>
          </a:p>
        </p:txBody>
      </p:sp>
    </p:spTree>
    <p:extLst>
      <p:ext uri="{BB962C8B-B14F-4D97-AF65-F5344CB8AC3E}">
        <p14:creationId xmlns:p14="http://schemas.microsoft.com/office/powerpoint/2010/main" val="2205143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0" y="2042969"/>
            <a:ext cx="12192000" cy="1684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098757" y="3532341"/>
            <a:ext cx="3400926" cy="2062103"/>
          </a:xfrm>
          <a:prstGeom prst="rect">
            <a:avLst/>
          </a:prstGeom>
          <a:noFill/>
        </p:spPr>
        <p:txBody>
          <a:bodyPr wrap="square" rtlCol="0">
            <a:spAutoFit/>
          </a:bodyPr>
          <a:lstStyle/>
          <a:p>
            <a:r>
              <a:rPr lang="en-GB" sz="3200" dirty="0" smtClean="0">
                <a:latin typeface="Franklin Gothic Demi Cond" panose="020B0706030402020204" pitchFamily="34" charset="0"/>
              </a:rPr>
              <a:t>May 1935</a:t>
            </a:r>
          </a:p>
          <a:p>
            <a:r>
              <a:rPr lang="en-GB" sz="3200" dirty="0" smtClean="0"/>
              <a:t>Jews banned from serving the armed forces.</a:t>
            </a:r>
            <a:endParaRPr lang="en-GB" sz="3200" dirty="0" smtClean="0">
              <a:latin typeface="Franklin Gothic Demi Cond" panose="020B0706030402020204" pitchFamily="34" charset="0"/>
            </a:endParaRPr>
          </a:p>
        </p:txBody>
      </p:sp>
      <p:sp>
        <p:nvSpPr>
          <p:cNvPr id="8" name="TextBox 7"/>
          <p:cNvSpPr txBox="1"/>
          <p:nvPr/>
        </p:nvSpPr>
        <p:spPr>
          <a:xfrm>
            <a:off x="208546" y="3532341"/>
            <a:ext cx="3890211" cy="2554545"/>
          </a:xfrm>
          <a:prstGeom prst="rect">
            <a:avLst/>
          </a:prstGeom>
          <a:noFill/>
        </p:spPr>
        <p:txBody>
          <a:bodyPr wrap="square" rtlCol="0">
            <a:spAutoFit/>
          </a:bodyPr>
          <a:lstStyle/>
          <a:p>
            <a:r>
              <a:rPr lang="en-GB" sz="3200" dirty="0" smtClean="0">
                <a:latin typeface="Franklin Gothic Demi Cond" panose="020B0706030402020204" pitchFamily="34" charset="0"/>
              </a:rPr>
              <a:t>1934</a:t>
            </a:r>
          </a:p>
          <a:p>
            <a:r>
              <a:rPr lang="en-GB" sz="3200" dirty="0" smtClean="0"/>
              <a:t>Some local councils banned Jews from public places (parks and pools).</a:t>
            </a:r>
          </a:p>
        </p:txBody>
      </p:sp>
      <p:sp>
        <p:nvSpPr>
          <p:cNvPr id="9" name="TextBox 8"/>
          <p:cNvSpPr txBox="1"/>
          <p:nvPr/>
        </p:nvSpPr>
        <p:spPr>
          <a:xfrm>
            <a:off x="8145378" y="3473215"/>
            <a:ext cx="3400926" cy="3046988"/>
          </a:xfrm>
          <a:prstGeom prst="rect">
            <a:avLst/>
          </a:prstGeom>
          <a:noFill/>
        </p:spPr>
        <p:txBody>
          <a:bodyPr wrap="square" rtlCol="0">
            <a:spAutoFit/>
          </a:bodyPr>
          <a:lstStyle/>
          <a:p>
            <a:r>
              <a:rPr lang="en-GB" sz="3200" dirty="0" smtClean="0">
                <a:latin typeface="Franklin Gothic Demi Cond" panose="020B0706030402020204" pitchFamily="34" charset="0"/>
              </a:rPr>
              <a:t>September 1935</a:t>
            </a:r>
          </a:p>
          <a:p>
            <a:r>
              <a:rPr lang="en-GB" sz="3200" dirty="0" smtClean="0"/>
              <a:t>Nuremberg Laws introduced. Jews banned from marrying Germans, also lost citizenship</a:t>
            </a:r>
            <a:endParaRPr lang="en-GB" sz="3200" dirty="0" smtClean="0">
              <a:latin typeface="Franklin Gothic Demi Cond" panose="020B0706030402020204" pitchFamily="34" charset="0"/>
            </a:endParaRPr>
          </a:p>
        </p:txBody>
      </p:sp>
    </p:spTree>
    <p:extLst>
      <p:ext uri="{BB962C8B-B14F-4D97-AF65-F5344CB8AC3E}">
        <p14:creationId xmlns:p14="http://schemas.microsoft.com/office/powerpoint/2010/main" val="56443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0" y="2042969"/>
            <a:ext cx="12192000" cy="1684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098757" y="3532341"/>
            <a:ext cx="3400926" cy="2554545"/>
          </a:xfrm>
          <a:prstGeom prst="rect">
            <a:avLst/>
          </a:prstGeom>
          <a:noFill/>
        </p:spPr>
        <p:txBody>
          <a:bodyPr wrap="square" rtlCol="0">
            <a:spAutoFit/>
          </a:bodyPr>
          <a:lstStyle/>
          <a:p>
            <a:r>
              <a:rPr lang="en-GB" sz="3200" dirty="0" smtClean="0">
                <a:latin typeface="Franklin Gothic Demi Cond" panose="020B0706030402020204" pitchFamily="34" charset="0"/>
              </a:rPr>
              <a:t>May 1938</a:t>
            </a:r>
          </a:p>
          <a:p>
            <a:r>
              <a:rPr lang="en-GB" sz="3200" dirty="0" smtClean="0"/>
              <a:t>Jews ordered to carry identity cards to prove they were Jewish.</a:t>
            </a:r>
            <a:endParaRPr lang="en-GB" sz="3200" dirty="0" smtClean="0">
              <a:latin typeface="Franklin Gothic Demi Cond" panose="020B0706030402020204" pitchFamily="34" charset="0"/>
            </a:endParaRPr>
          </a:p>
        </p:txBody>
      </p:sp>
      <p:sp>
        <p:nvSpPr>
          <p:cNvPr id="8" name="TextBox 7"/>
          <p:cNvSpPr txBox="1"/>
          <p:nvPr/>
        </p:nvSpPr>
        <p:spPr>
          <a:xfrm>
            <a:off x="208546" y="3532341"/>
            <a:ext cx="3890211" cy="2554545"/>
          </a:xfrm>
          <a:prstGeom prst="rect">
            <a:avLst/>
          </a:prstGeom>
          <a:noFill/>
        </p:spPr>
        <p:txBody>
          <a:bodyPr wrap="square" rtlCol="0">
            <a:spAutoFit/>
          </a:bodyPr>
          <a:lstStyle/>
          <a:p>
            <a:r>
              <a:rPr lang="en-GB" sz="3200" dirty="0" smtClean="0">
                <a:latin typeface="Franklin Gothic Demi Cond" panose="020B0706030402020204" pitchFamily="34" charset="0"/>
              </a:rPr>
              <a:t>March 1938</a:t>
            </a:r>
          </a:p>
          <a:p>
            <a:r>
              <a:rPr lang="en-GB" sz="3200" dirty="0" smtClean="0"/>
              <a:t>All Jews had to register their belongings with the government.</a:t>
            </a:r>
          </a:p>
        </p:txBody>
      </p:sp>
    </p:spTree>
    <p:extLst>
      <p:ext uri="{BB962C8B-B14F-4D97-AF65-F5344CB8AC3E}">
        <p14:creationId xmlns:p14="http://schemas.microsoft.com/office/powerpoint/2010/main" val="1265026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200" y="419100"/>
            <a:ext cx="6324600" cy="6001643"/>
          </a:xfrm>
          <a:prstGeom prst="rect">
            <a:avLst/>
          </a:prstGeom>
          <a:noFill/>
        </p:spPr>
        <p:txBody>
          <a:bodyPr wrap="square" rtlCol="0">
            <a:spAutoFit/>
          </a:bodyPr>
          <a:lstStyle/>
          <a:p>
            <a:r>
              <a:rPr lang="en-GB" sz="3200" dirty="0" smtClean="0"/>
              <a:t>“If I am ever in power, the destruction of the Jews will be my first and most important job. I shall have gallows after gallows erected in Munich. Then the Jews will be hanged one after another, and they will stay hanging until they stink…Exactly the same procedure will be followed in other cities until Germany is </a:t>
            </a:r>
            <a:r>
              <a:rPr lang="en-GB" sz="3200" dirty="0" smtClean="0">
                <a:solidFill>
                  <a:srgbClr val="FF0000"/>
                </a:solidFill>
              </a:rPr>
              <a:t>cleansed</a:t>
            </a:r>
            <a:r>
              <a:rPr lang="en-GB" sz="3200" dirty="0" smtClean="0"/>
              <a:t> of the last Jew”</a:t>
            </a:r>
          </a:p>
          <a:p>
            <a:endParaRPr lang="en-GB" sz="3200" dirty="0"/>
          </a:p>
          <a:p>
            <a:r>
              <a:rPr lang="en-GB" sz="3200" b="1" dirty="0" smtClean="0"/>
              <a:t>- Conversation to Josef Hell, 1922</a:t>
            </a:r>
            <a:endParaRPr lang="en-GB" sz="3200" b="1" dirty="0"/>
          </a:p>
        </p:txBody>
      </p:sp>
      <p:pic>
        <p:nvPicPr>
          <p:cNvPr id="3" name="Picture 2"/>
          <p:cNvPicPr>
            <a:picLocks noChangeAspect="1"/>
          </p:cNvPicPr>
          <p:nvPr/>
        </p:nvPicPr>
        <p:blipFill>
          <a:blip r:embed="rId2"/>
          <a:stretch>
            <a:fillRect/>
          </a:stretch>
        </p:blipFill>
        <p:spPr>
          <a:xfrm>
            <a:off x="6972300" y="46801"/>
            <a:ext cx="4978400" cy="6554894"/>
          </a:xfrm>
          <a:prstGeom prst="rect">
            <a:avLst/>
          </a:prstGeom>
        </p:spPr>
      </p:pic>
    </p:spTree>
    <p:extLst>
      <p:ext uri="{BB962C8B-B14F-4D97-AF65-F5344CB8AC3E}">
        <p14:creationId xmlns:p14="http://schemas.microsoft.com/office/powerpoint/2010/main" val="2536331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900" y="1041400"/>
            <a:ext cx="6946900" cy="5632311"/>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sz="2400" dirty="0" smtClean="0"/>
              <a:t>Germany had been unified into one country in 1871 – to achieve this nationalism attacked Germany’s ‘enemies’ including the Jews.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Most of Germany was Christian (Catholic or Protestant), Jews were seen as different.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In Christianity, Jews were blamed for the Crucifixion of Christ.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Jews often got involved in money lending and finance, so there was a lot of jealously.</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Historically, Jews were the scapegoat of Europe (e.g. during outbreaks of plague)</a:t>
            </a:r>
            <a:endParaRPr lang="en-GB" sz="2400" dirty="0"/>
          </a:p>
        </p:txBody>
      </p:sp>
      <p:pic>
        <p:nvPicPr>
          <p:cNvPr id="3" name="Picture 2"/>
          <p:cNvPicPr>
            <a:picLocks noChangeAspect="1"/>
          </p:cNvPicPr>
          <p:nvPr/>
        </p:nvPicPr>
        <p:blipFill>
          <a:blip r:embed="rId2"/>
          <a:stretch>
            <a:fillRect/>
          </a:stretch>
        </p:blipFill>
        <p:spPr>
          <a:xfrm>
            <a:off x="7296150" y="128587"/>
            <a:ext cx="4762500" cy="6829425"/>
          </a:xfrm>
          <a:prstGeom prst="rect">
            <a:avLst/>
          </a:prstGeom>
        </p:spPr>
      </p:pic>
      <p:sp>
        <p:nvSpPr>
          <p:cNvPr id="4" name="TextBox 3"/>
          <p:cNvSpPr txBox="1"/>
          <p:nvPr/>
        </p:nvSpPr>
        <p:spPr>
          <a:xfrm>
            <a:off x="215900" y="0"/>
            <a:ext cx="7073234" cy="830997"/>
          </a:xfrm>
          <a:prstGeom prst="rect">
            <a:avLst/>
          </a:prstGeom>
          <a:noFill/>
        </p:spPr>
        <p:txBody>
          <a:bodyPr wrap="square" rtlCol="0">
            <a:spAutoFit/>
          </a:bodyPr>
          <a:lstStyle/>
          <a:p>
            <a:r>
              <a:rPr lang="en-GB" sz="4800" dirty="0" smtClean="0">
                <a:solidFill>
                  <a:srgbClr val="FF0000"/>
                </a:solidFill>
                <a:latin typeface="Franklin Gothic Demi Cond" panose="020B0706030402020204" pitchFamily="34" charset="0"/>
              </a:rPr>
              <a:t>Why</a:t>
            </a:r>
            <a:r>
              <a:rPr lang="en-GB" sz="4800" dirty="0" smtClean="0">
                <a:latin typeface="Franklin Gothic Demi Cond" panose="020B0706030402020204" pitchFamily="34" charset="0"/>
              </a:rPr>
              <a:t> were the Jews disliked?</a:t>
            </a:r>
            <a:endParaRPr lang="en-GB" sz="4800" dirty="0">
              <a:solidFill>
                <a:srgbClr val="FF0000"/>
              </a:solidFill>
              <a:latin typeface="Franklin Gothic Demi Cond" panose="020B0706030402020204" pitchFamily="34" charset="0"/>
            </a:endParaRPr>
          </a:p>
        </p:txBody>
      </p:sp>
    </p:spTree>
    <p:extLst>
      <p:ext uri="{BB962C8B-B14F-4D97-AF65-F5344CB8AC3E}">
        <p14:creationId xmlns:p14="http://schemas.microsoft.com/office/powerpoint/2010/main" val="3100458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082" y="1024791"/>
            <a:ext cx="5966460" cy="5632311"/>
          </a:xfrm>
          <a:prstGeom prst="rect">
            <a:avLst/>
          </a:prstGeom>
          <a:solidFill>
            <a:schemeClr val="accent6">
              <a:lumMod val="20000"/>
              <a:lumOff val="80000"/>
            </a:schemeClr>
          </a:solidFill>
        </p:spPr>
        <p:txBody>
          <a:bodyPr wrap="square" rtlCol="0">
            <a:spAutoFit/>
          </a:bodyPr>
          <a:lstStyle/>
          <a:p>
            <a:r>
              <a:rPr lang="en-GB" dirty="0" smtClean="0"/>
              <a:t>German was flooded with anti-Semitic propaganda after 1933. Posters, textbooks and signs called them “vermin” and “filth”. </a:t>
            </a:r>
          </a:p>
          <a:p>
            <a:endParaRPr lang="en-GB" dirty="0"/>
          </a:p>
          <a:p>
            <a:r>
              <a:rPr lang="en-GB" dirty="0" smtClean="0"/>
              <a:t>It began with slowly excluding Jews from positions of power. E.g. Between 1933 and 1935, Jews were banned from jobs in government and teaching, owning land or serving in the army. </a:t>
            </a:r>
            <a:endParaRPr lang="en-GB" dirty="0"/>
          </a:p>
          <a:p>
            <a:endParaRPr lang="en-GB" dirty="0" smtClean="0"/>
          </a:p>
          <a:p>
            <a:r>
              <a:rPr lang="en-GB" dirty="0" smtClean="0"/>
              <a:t>Some councils also began to follow this by banning them from parks, swimming pools and separate benches. </a:t>
            </a:r>
          </a:p>
          <a:p>
            <a:endParaRPr lang="en-GB" dirty="0"/>
          </a:p>
          <a:p>
            <a:r>
              <a:rPr lang="en-GB" dirty="0" smtClean="0"/>
              <a:t>In 1933 Hitler announced a boycott of Jewish businesses, doctors and lawyers. SA painted Jewish stars or JUDE on all businesses and would stand outside stopping people from going inside. </a:t>
            </a:r>
          </a:p>
          <a:p>
            <a:endParaRPr lang="en-GB" dirty="0"/>
          </a:p>
          <a:p>
            <a:r>
              <a:rPr lang="en-GB" dirty="0" smtClean="0"/>
              <a:t>In 1935, the Nuremberg Laws were passed. These stopped all Jews from being German citizens (so they couldn’t vote, or have a passport) and made them wear a yellow star. They also prevented Jews from marrying or having sex with Germans..</a:t>
            </a:r>
            <a:endParaRPr lang="en-GB" dirty="0"/>
          </a:p>
        </p:txBody>
      </p:sp>
      <p:pic>
        <p:nvPicPr>
          <p:cNvPr id="4" name="Picture 3"/>
          <p:cNvPicPr>
            <a:picLocks noChangeAspect="1"/>
          </p:cNvPicPr>
          <p:nvPr/>
        </p:nvPicPr>
        <p:blipFill rotWithShape="1">
          <a:blip r:embed="rId2"/>
          <a:srcRect t="13776" b="29395"/>
          <a:stretch/>
        </p:blipFill>
        <p:spPr>
          <a:xfrm>
            <a:off x="6433820" y="127000"/>
            <a:ext cx="5542280" cy="3456673"/>
          </a:xfrm>
          <a:prstGeom prst="rect">
            <a:avLst/>
          </a:prstGeom>
        </p:spPr>
      </p:pic>
      <p:pic>
        <p:nvPicPr>
          <p:cNvPr id="5" name="Picture 2" descr="Image result for nazi germany anti jewish"/>
          <p:cNvPicPr>
            <a:picLocks noChangeAspect="1" noChangeArrowheads="1"/>
          </p:cNvPicPr>
          <p:nvPr/>
        </p:nvPicPr>
        <p:blipFill rotWithShape="1">
          <a:blip r:embed="rId3">
            <a:extLst>
              <a:ext uri="{28A0092B-C50C-407E-A947-70E740481C1C}">
                <a14:useLocalDpi xmlns:a14="http://schemas.microsoft.com/office/drawing/2010/main" val="0"/>
              </a:ext>
            </a:extLst>
          </a:blip>
          <a:srcRect r="28222"/>
          <a:stretch/>
        </p:blipFill>
        <p:spPr bwMode="auto">
          <a:xfrm>
            <a:off x="6433820" y="3697973"/>
            <a:ext cx="2644142" cy="28131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9141462" y="3710673"/>
            <a:ext cx="2966641" cy="2813194"/>
          </a:xfrm>
          <a:prstGeom prst="rect">
            <a:avLst/>
          </a:prstGeom>
        </p:spPr>
      </p:pic>
      <p:sp>
        <p:nvSpPr>
          <p:cNvPr id="7" name="TextBox 6"/>
          <p:cNvSpPr txBox="1"/>
          <p:nvPr/>
        </p:nvSpPr>
        <p:spPr>
          <a:xfrm>
            <a:off x="94804" y="0"/>
            <a:ext cx="6382196" cy="923330"/>
          </a:xfrm>
          <a:prstGeom prst="rect">
            <a:avLst/>
          </a:prstGeom>
          <a:noFill/>
        </p:spPr>
        <p:txBody>
          <a:bodyPr wrap="square" rtlCol="0">
            <a:spAutoFit/>
          </a:bodyPr>
          <a:lstStyle/>
          <a:p>
            <a:r>
              <a:rPr lang="en-GB" sz="5400" dirty="0" smtClean="0">
                <a:latin typeface="Franklin Gothic Demi Cond" panose="020B0706030402020204" pitchFamily="34" charset="0"/>
              </a:rPr>
              <a:t>Phase One: </a:t>
            </a:r>
            <a:r>
              <a:rPr lang="en-GB" sz="5400" dirty="0" smtClean="0">
                <a:solidFill>
                  <a:srgbClr val="FF0000"/>
                </a:solidFill>
                <a:latin typeface="Franklin Gothic Demi Cond" panose="020B0706030402020204" pitchFamily="34" charset="0"/>
              </a:rPr>
              <a:t>Persecution</a:t>
            </a:r>
            <a:endParaRPr lang="en-GB" sz="5400" dirty="0">
              <a:solidFill>
                <a:srgbClr val="FF0000"/>
              </a:solidFill>
              <a:latin typeface="Franklin Gothic Demi Cond" panose="020B0706030402020204" pitchFamily="34" charset="0"/>
            </a:endParaRPr>
          </a:p>
        </p:txBody>
      </p:sp>
    </p:spTree>
    <p:extLst>
      <p:ext uri="{BB962C8B-B14F-4D97-AF65-F5344CB8AC3E}">
        <p14:creationId xmlns:p14="http://schemas.microsoft.com/office/powerpoint/2010/main" val="3869787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5250"/>
            <a:ext cx="4762500" cy="6667500"/>
          </a:xfrm>
          <a:prstGeom prst="rect">
            <a:avLst/>
          </a:prstGeom>
        </p:spPr>
      </p:pic>
      <p:pic>
        <p:nvPicPr>
          <p:cNvPr id="3" name="Picture 2"/>
          <p:cNvPicPr>
            <a:picLocks noChangeAspect="1"/>
          </p:cNvPicPr>
          <p:nvPr/>
        </p:nvPicPr>
        <p:blipFill>
          <a:blip r:embed="rId3"/>
          <a:stretch>
            <a:fillRect/>
          </a:stretch>
        </p:blipFill>
        <p:spPr>
          <a:xfrm>
            <a:off x="5584825" y="95250"/>
            <a:ext cx="6000750" cy="8848725"/>
          </a:xfrm>
          <a:prstGeom prst="rect">
            <a:avLst/>
          </a:prstGeom>
        </p:spPr>
      </p:pic>
    </p:spTree>
    <p:extLst>
      <p:ext uri="{BB962C8B-B14F-4D97-AF65-F5344CB8AC3E}">
        <p14:creationId xmlns:p14="http://schemas.microsoft.com/office/powerpoint/2010/main" val="2076310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700"/>
            <a:ext cx="6284084" cy="9145587"/>
          </a:xfrm>
          <a:prstGeom prst="rect">
            <a:avLst/>
          </a:prstGeom>
        </p:spPr>
      </p:pic>
      <p:pic>
        <p:nvPicPr>
          <p:cNvPr id="3" name="Picture 2"/>
          <p:cNvPicPr>
            <a:picLocks noChangeAspect="1"/>
          </p:cNvPicPr>
          <p:nvPr/>
        </p:nvPicPr>
        <p:blipFill>
          <a:blip r:embed="rId3"/>
          <a:stretch>
            <a:fillRect/>
          </a:stretch>
        </p:blipFill>
        <p:spPr>
          <a:xfrm>
            <a:off x="6284084" y="12700"/>
            <a:ext cx="5819016" cy="8088432"/>
          </a:xfrm>
          <a:prstGeom prst="rect">
            <a:avLst/>
          </a:prstGeom>
        </p:spPr>
      </p:pic>
    </p:spTree>
    <p:extLst>
      <p:ext uri="{BB962C8B-B14F-4D97-AF65-F5344CB8AC3E}">
        <p14:creationId xmlns:p14="http://schemas.microsoft.com/office/powerpoint/2010/main" val="1316868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4900" y="26644"/>
            <a:ext cx="9080500" cy="6831356"/>
          </a:xfrm>
          <a:prstGeom prst="rect">
            <a:avLst/>
          </a:prstGeom>
        </p:spPr>
      </p:pic>
    </p:spTree>
    <p:extLst>
      <p:ext uri="{BB962C8B-B14F-4D97-AF65-F5344CB8AC3E}">
        <p14:creationId xmlns:p14="http://schemas.microsoft.com/office/powerpoint/2010/main" val="82077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084" y="-866273"/>
            <a:ext cx="12192000" cy="8900160"/>
          </a:xfrm>
          <a:prstGeom prst="rect">
            <a:avLst/>
          </a:prstGeom>
        </p:spPr>
      </p:pic>
    </p:spTree>
    <p:extLst>
      <p:ext uri="{BB962C8B-B14F-4D97-AF65-F5344CB8AC3E}">
        <p14:creationId xmlns:p14="http://schemas.microsoft.com/office/powerpoint/2010/main" val="2947727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804" y="0"/>
            <a:ext cx="6382196" cy="923330"/>
          </a:xfrm>
          <a:prstGeom prst="rect">
            <a:avLst/>
          </a:prstGeom>
          <a:noFill/>
        </p:spPr>
        <p:txBody>
          <a:bodyPr wrap="square" rtlCol="0">
            <a:spAutoFit/>
          </a:bodyPr>
          <a:lstStyle/>
          <a:p>
            <a:r>
              <a:rPr lang="en-GB" sz="5400" dirty="0" smtClean="0">
                <a:latin typeface="Franklin Gothic Demi Cond" panose="020B0706030402020204" pitchFamily="34" charset="0"/>
              </a:rPr>
              <a:t>Learning Task </a:t>
            </a:r>
            <a:r>
              <a:rPr lang="en-GB" sz="5400" dirty="0" smtClean="0">
                <a:solidFill>
                  <a:srgbClr val="FF0000"/>
                </a:solidFill>
                <a:latin typeface="Franklin Gothic Demi Cond" panose="020B0706030402020204" pitchFamily="34" charset="0"/>
              </a:rPr>
              <a:t>One</a:t>
            </a:r>
            <a:endParaRPr lang="en-GB" sz="5400" dirty="0">
              <a:solidFill>
                <a:srgbClr val="FF0000"/>
              </a:solidFill>
              <a:latin typeface="Franklin Gothic Demi Cond" panose="020B0706030402020204" pitchFamily="34" charset="0"/>
            </a:endParaRPr>
          </a:p>
        </p:txBody>
      </p:sp>
      <p:sp>
        <p:nvSpPr>
          <p:cNvPr id="3" name="TextBox 2"/>
          <p:cNvSpPr txBox="1"/>
          <p:nvPr/>
        </p:nvSpPr>
        <p:spPr>
          <a:xfrm>
            <a:off x="279399" y="1016000"/>
            <a:ext cx="6908801" cy="3016210"/>
          </a:xfrm>
          <a:prstGeom prst="rect">
            <a:avLst/>
          </a:prstGeom>
          <a:noFill/>
          <a:ln>
            <a:solidFill>
              <a:srgbClr val="FF0000"/>
            </a:solidFill>
          </a:ln>
        </p:spPr>
        <p:txBody>
          <a:bodyPr wrap="square" rtlCol="0">
            <a:spAutoFit/>
          </a:bodyPr>
          <a:lstStyle/>
          <a:p>
            <a:r>
              <a:rPr lang="en-GB" sz="3200" b="1" u="sng" dirty="0" smtClean="0"/>
              <a:t>All targets</a:t>
            </a:r>
          </a:p>
          <a:p>
            <a:endParaRPr lang="en-GB" dirty="0"/>
          </a:p>
          <a:p>
            <a:pPr marL="457200" indent="-457200">
              <a:buFont typeface="Arial" panose="020B0604020202020204" pitchFamily="34" charset="0"/>
              <a:buChar char="•"/>
            </a:pPr>
            <a:r>
              <a:rPr lang="en-GB" sz="2800" dirty="0" smtClean="0"/>
              <a:t>As a class, read through pp.134-135</a:t>
            </a:r>
            <a:endParaRPr lang="en-GB" sz="2800" dirty="0"/>
          </a:p>
          <a:p>
            <a:pPr marL="457200" indent="-457200">
              <a:buFont typeface="Arial" panose="020B0604020202020204" pitchFamily="34" charset="0"/>
              <a:buChar char="•"/>
            </a:pPr>
            <a:r>
              <a:rPr lang="en-GB" sz="2800" dirty="0" smtClean="0"/>
              <a:t>As we read, highlight key words, dates and examples.</a:t>
            </a:r>
          </a:p>
          <a:p>
            <a:pPr marL="457200" indent="-457200">
              <a:buFont typeface="Arial" panose="020B0604020202020204" pitchFamily="34" charset="0"/>
              <a:buChar char="•"/>
            </a:pPr>
            <a:r>
              <a:rPr lang="en-GB" sz="2800" dirty="0" smtClean="0"/>
              <a:t>Use this information to create a timeline on Nazi persecution against the Jews.</a:t>
            </a:r>
            <a:endParaRPr lang="en-GB" sz="2800" dirty="0"/>
          </a:p>
        </p:txBody>
      </p:sp>
      <p:sp>
        <p:nvSpPr>
          <p:cNvPr id="5" name="TextBox 4"/>
          <p:cNvSpPr txBox="1"/>
          <p:nvPr/>
        </p:nvSpPr>
        <p:spPr>
          <a:xfrm>
            <a:off x="279399" y="4127500"/>
            <a:ext cx="4902201" cy="2246769"/>
          </a:xfrm>
          <a:prstGeom prst="rect">
            <a:avLst/>
          </a:prstGeom>
          <a:solidFill>
            <a:srgbClr val="FFFF00"/>
          </a:solidFill>
        </p:spPr>
        <p:txBody>
          <a:bodyPr wrap="square" rtlCol="0">
            <a:spAutoFit/>
          </a:bodyPr>
          <a:lstStyle/>
          <a:p>
            <a:r>
              <a:rPr lang="en-GB" sz="2800" dirty="0" smtClean="0">
                <a:latin typeface="Franklin Gothic Demi Cond" panose="020B0706030402020204" pitchFamily="34" charset="0"/>
              </a:rPr>
              <a:t>Topical thought:</a:t>
            </a:r>
          </a:p>
          <a:p>
            <a:r>
              <a:rPr lang="en-GB" sz="2800" dirty="0" smtClean="0"/>
              <a:t>By passing all of these laws – what were the Nazis trying to achieve? What was their desired outcome?</a:t>
            </a:r>
            <a:endParaRPr lang="en-GB" sz="2800" dirty="0"/>
          </a:p>
        </p:txBody>
      </p:sp>
      <p:pic>
        <p:nvPicPr>
          <p:cNvPr id="6" name="Picture 5"/>
          <p:cNvPicPr>
            <a:picLocks noChangeAspect="1"/>
          </p:cNvPicPr>
          <p:nvPr/>
        </p:nvPicPr>
        <p:blipFill>
          <a:blip r:embed="rId2"/>
          <a:stretch>
            <a:fillRect/>
          </a:stretch>
        </p:blipFill>
        <p:spPr>
          <a:xfrm>
            <a:off x="7424486" y="203283"/>
            <a:ext cx="4446671" cy="5592544"/>
          </a:xfrm>
          <a:prstGeom prst="rect">
            <a:avLst/>
          </a:prstGeom>
        </p:spPr>
      </p:pic>
      <p:pic>
        <p:nvPicPr>
          <p:cNvPr id="2050" name="Picture 2" descr="Image result for clipart reading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789" y="4023376"/>
            <a:ext cx="3318711" cy="2632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856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533</Words>
  <Application>Microsoft Office PowerPoint</Application>
  <PresentationFormat>Widescreen</PresentationFormat>
  <Paragraphs>52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Franklin Gothic Demi Cond</vt:lpstr>
      <vt:lpstr>Office Theme</vt:lpstr>
      <vt:lpstr>How were Jewish Germans treated under Nazi rule?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Caldew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were Jewish Germans treated under Nazi rule?</dc:title>
  <dc:creator>User</dc:creator>
  <cp:lastModifiedBy>User</cp:lastModifiedBy>
  <cp:revision>10</cp:revision>
  <dcterms:created xsi:type="dcterms:W3CDTF">2019-04-27T14:54:19Z</dcterms:created>
  <dcterms:modified xsi:type="dcterms:W3CDTF">2019-07-11T14:09:46Z</dcterms:modified>
</cp:coreProperties>
</file>