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A236-09E2-416D-91A9-A1256BDAB277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1666-5A58-4786-A240-8D457BB59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49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A236-09E2-416D-91A9-A1256BDAB277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1666-5A58-4786-A240-8D457BB59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96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A236-09E2-416D-91A9-A1256BDAB277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1666-5A58-4786-A240-8D457BB59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4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A236-09E2-416D-91A9-A1256BDAB277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1666-5A58-4786-A240-8D457BB59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59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A236-09E2-416D-91A9-A1256BDAB277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1666-5A58-4786-A240-8D457BB59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50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A236-09E2-416D-91A9-A1256BDAB277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1666-5A58-4786-A240-8D457BB59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92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A236-09E2-416D-91A9-A1256BDAB277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1666-5A58-4786-A240-8D457BB59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57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A236-09E2-416D-91A9-A1256BDAB277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1666-5A58-4786-A240-8D457BB59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73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A236-09E2-416D-91A9-A1256BDAB277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1666-5A58-4786-A240-8D457BB59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43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A236-09E2-416D-91A9-A1256BDAB277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1666-5A58-4786-A240-8D457BB59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7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A236-09E2-416D-91A9-A1256BDAB277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1666-5A58-4786-A240-8D457BB59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5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2A236-09E2-416D-91A9-A1256BDAB277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71666-5A58-4786-A240-8D457BB59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3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.uk/url?sa=i&amp;rct=j&amp;q=&amp;source=imgres&amp;cd=&amp;ved=0ahUKEwiGt7jq1e_MAhWjDsAKHfbsAkIQjRwIBw&amp;url=http://www.petewhitaker.karoo.net/page4.html&amp;psig=AFQjCNFNvWFhHJHqDaxLuma75y-16j8AhQ&amp;ust=146407481150530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m9NdbxQWdJ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1900" y="-46831"/>
            <a:ext cx="9144000" cy="1312863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 smtClean="0"/>
              <a:t>How vulnerable was Harold’s Kingdom by September 1066?</a:t>
            </a:r>
            <a:endParaRPr lang="en-GB" sz="4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15900" y="1816100"/>
            <a:ext cx="67564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In this lesson, we will: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Describe</a:t>
            </a:r>
            <a:r>
              <a:rPr lang="en-GB" sz="2400" dirty="0" smtClean="0">
                <a:latin typeface="Franklin Gothic Demi Cond" panose="020B0706030402020204" pitchFamily="34" charset="0"/>
              </a:rPr>
              <a:t> the preparations made by both Harold and William.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Explain</a:t>
            </a:r>
            <a:r>
              <a:rPr lang="en-GB" sz="2400" dirty="0" smtClean="0">
                <a:latin typeface="Franklin Gothic Demi Cond" panose="020B0706030402020204" pitchFamily="34" charset="0"/>
              </a:rPr>
              <a:t> why English forces were defeated at Gate </a:t>
            </a:r>
            <a:r>
              <a:rPr lang="en-GB" sz="2400" dirty="0" err="1" smtClean="0">
                <a:latin typeface="Franklin Gothic Demi Cond" panose="020B0706030402020204" pitchFamily="34" charset="0"/>
              </a:rPr>
              <a:t>Fulford</a:t>
            </a:r>
            <a:r>
              <a:rPr lang="en-GB" sz="2400" dirty="0" smtClean="0">
                <a:latin typeface="Franklin Gothic Demi Cond" panose="020B0706030402020204" pitchFamily="34" charset="0"/>
              </a:rPr>
              <a:t>.</a:t>
            </a:r>
            <a:endParaRPr lang="en-GB" sz="24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00" y="3971370"/>
            <a:ext cx="67564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</a:rPr>
              <a:t>Starter: </a:t>
            </a:r>
            <a:r>
              <a:rPr lang="en-GB" sz="2400" dirty="0" smtClean="0"/>
              <a:t>What do you think is happening in this scene from the Bayeux Tapestry?</a:t>
            </a:r>
          </a:p>
          <a:p>
            <a:r>
              <a:rPr lang="en-GB" sz="2400" dirty="0" smtClean="0"/>
              <a:t>Provide contextual knowledge to explain why this may have been happening. </a:t>
            </a:r>
            <a:endParaRPr lang="en-GB" sz="2400" dirty="0">
              <a:latin typeface="Franklin Gothic Demi Cond" panose="020B07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678" r="13088"/>
          <a:stretch/>
        </p:blipFill>
        <p:spPr>
          <a:xfrm>
            <a:off x="7137400" y="1598613"/>
            <a:ext cx="4838700" cy="36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034157"/>
            <a:ext cx="62865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When William heard of the news, he became enraged. He used Harold’s holy oath to convince the Pope to give him a papal banner.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William immediately began gathering an invasion force to take England by force.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He used his papal banner to recruit mercenaries from France, Breton and Belgium.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At the mouth of the Dives, he gathered between 5,000 and 10,000 men by August.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However, the winds were unfavourable and his armada remained trapped all summer.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" y="195916"/>
            <a:ext cx="665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How did William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react</a:t>
            </a:r>
            <a:r>
              <a:rPr lang="en-GB" sz="4000" dirty="0" smtClean="0">
                <a:latin typeface="Franklin Gothic Demi Cond" panose="020B0706030402020204" pitchFamily="34" charset="0"/>
              </a:rPr>
              <a:t>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822" y="3987800"/>
            <a:ext cx="5102578" cy="287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2769" b="9024"/>
          <a:stretch/>
        </p:blipFill>
        <p:spPr>
          <a:xfrm>
            <a:off x="6733822" y="95301"/>
            <a:ext cx="4912078" cy="37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163697"/>
            <a:ext cx="58928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King Harold and the Witan knew that Duke William would act on his claim.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He immediately raised the </a:t>
            </a:r>
            <a:r>
              <a:rPr lang="en-GB" sz="2400" dirty="0" err="1" smtClean="0"/>
              <a:t>Fyrd</a:t>
            </a:r>
            <a:r>
              <a:rPr lang="en-GB" sz="2400" dirty="0" smtClean="0"/>
              <a:t> and positioned the army and fleet on the south coast of England.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Harold’s forces numbered 7,000 to 8,000.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After two months of waiting, food reserves had become low.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By September Harold was forced to disband the </a:t>
            </a:r>
            <a:r>
              <a:rPr lang="en-GB" sz="2400" dirty="0" err="1" smtClean="0"/>
              <a:t>fyrd</a:t>
            </a:r>
            <a:r>
              <a:rPr lang="en-GB" sz="2400" dirty="0"/>
              <a:t> </a:t>
            </a:r>
            <a:r>
              <a:rPr lang="en-GB" sz="2400" dirty="0" smtClean="0"/>
              <a:t>as William’s armada didn’t come.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" y="195916"/>
            <a:ext cx="665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How did Harold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react</a:t>
            </a:r>
            <a:r>
              <a:rPr lang="en-GB" sz="4000" dirty="0" smtClean="0">
                <a:latin typeface="Franklin Gothic Demi Cond" panose="020B0706030402020204" pitchFamily="34" charset="0"/>
              </a:rPr>
              <a:t>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386" y="195916"/>
            <a:ext cx="5729827" cy="3223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386" y="3526971"/>
            <a:ext cx="5729827" cy="32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0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0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500" y="1193800"/>
            <a:ext cx="5130800" cy="4555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Green Groups</a:t>
            </a:r>
          </a:p>
          <a:p>
            <a:endParaRPr lang="en-GB" dirty="0"/>
          </a:p>
          <a:p>
            <a:r>
              <a:rPr lang="en-GB" sz="2400" dirty="0" smtClean="0"/>
              <a:t>Divide your book page into sections: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William’s preparations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Harold’s preparations.</a:t>
            </a:r>
          </a:p>
          <a:p>
            <a:endParaRPr lang="en-GB" sz="2400" dirty="0"/>
          </a:p>
          <a:p>
            <a:r>
              <a:rPr lang="en-GB" sz="2400" dirty="0" smtClean="0"/>
              <a:t>Make a list of what each man did to prepare for war in 1066.</a:t>
            </a:r>
          </a:p>
          <a:p>
            <a:endParaRPr lang="en-GB" sz="2400" dirty="0"/>
          </a:p>
          <a:p>
            <a:r>
              <a:rPr lang="en-GB" sz="2400" dirty="0" smtClean="0"/>
              <a:t>Below – who do you think was in the better position by September 1066?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46800" y="1193799"/>
            <a:ext cx="5130800" cy="34470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Orange and blue Groups</a:t>
            </a:r>
          </a:p>
          <a:p>
            <a:endParaRPr lang="en-GB" dirty="0"/>
          </a:p>
          <a:p>
            <a:r>
              <a:rPr lang="en-GB" sz="2800" dirty="0" smtClean="0"/>
              <a:t>Your teacher will give you a list of preparations made by either Harold or William in 1066.</a:t>
            </a:r>
          </a:p>
          <a:p>
            <a:endParaRPr lang="en-GB" sz="2800" dirty="0"/>
          </a:p>
          <a:p>
            <a:r>
              <a:rPr lang="en-GB" sz="2800" dirty="0" smtClean="0"/>
              <a:t>In your book, categorise the into who did what!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343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" y="1453216"/>
            <a:ext cx="68961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10 days after disbanding his </a:t>
            </a:r>
            <a:r>
              <a:rPr lang="en-GB" sz="2400" dirty="0" err="1" smtClean="0"/>
              <a:t>fyrd</a:t>
            </a:r>
            <a:r>
              <a:rPr lang="en-GB" sz="2400" dirty="0" smtClean="0"/>
              <a:t>, a large force attacked England to claim the throne.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They sailed from Norway, down the east coast of England and began to raid Scarborough. They then sailed up the Mouth of the Humber and landed 10 miles outside York.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Earl </a:t>
            </a:r>
            <a:r>
              <a:rPr lang="en-GB" sz="2400" dirty="0" err="1" smtClean="0"/>
              <a:t>Morcar</a:t>
            </a:r>
            <a:r>
              <a:rPr lang="en-GB" sz="2400" dirty="0" smtClean="0"/>
              <a:t> of Northumbria, and Edwin of Mercia raised an army to meet them at Gate </a:t>
            </a:r>
            <a:r>
              <a:rPr lang="en-GB" sz="2400" dirty="0" err="1" smtClean="0"/>
              <a:t>Fulford</a:t>
            </a:r>
            <a:r>
              <a:rPr lang="en-GB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This invasion force consisted of 10,000 Viking and Belgian soldiers. They were led by King Harald </a:t>
            </a:r>
            <a:r>
              <a:rPr lang="en-GB" sz="2400" dirty="0" err="1" smtClean="0"/>
              <a:t>Hardara</a:t>
            </a:r>
            <a:r>
              <a:rPr lang="en-GB" sz="2400" dirty="0" smtClean="0"/>
              <a:t> and </a:t>
            </a:r>
            <a:r>
              <a:rPr lang="en-GB" sz="2400" dirty="0" err="1" smtClean="0"/>
              <a:t>Tostig</a:t>
            </a:r>
            <a:r>
              <a:rPr lang="en-GB" sz="2400" dirty="0" smtClean="0"/>
              <a:t> Godwinson.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460" y="193277"/>
            <a:ext cx="4944285" cy="6242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" y="30816"/>
            <a:ext cx="6657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Who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attacked</a:t>
            </a:r>
            <a:r>
              <a:rPr lang="en-GB" sz="4000" dirty="0" smtClean="0">
                <a:latin typeface="Franklin Gothic Demi Cond" panose="020B0706030402020204" pitchFamily="34" charset="0"/>
              </a:rPr>
              <a:t> England first in 1066?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8" t="14286" r="13770" b="952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1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tewhitaker.karoo.net/wpimages/wp80ab1536_0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37"/>
            <a:ext cx="12192000" cy="68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2219" y="62012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https://www.youtube.com/watch?v=m9NdbxQWdJ8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21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0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0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Two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100" y="1612900"/>
            <a:ext cx="525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Write down three reasons why </a:t>
            </a:r>
            <a:r>
              <a:rPr lang="en-GB" sz="2800" dirty="0" err="1" smtClean="0"/>
              <a:t>Hardrada</a:t>
            </a:r>
            <a:r>
              <a:rPr lang="en-GB" sz="2800" dirty="0" smtClean="0"/>
              <a:t> won the Battle of Gate </a:t>
            </a:r>
            <a:r>
              <a:rPr lang="en-GB" sz="2800" dirty="0" err="1" smtClean="0"/>
              <a:t>Fulford</a:t>
            </a:r>
            <a:r>
              <a:rPr lang="en-GB" sz="28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For each, explain clearly </a:t>
            </a:r>
            <a:r>
              <a:rPr lang="en-GB" sz="2800" dirty="0" smtClean="0"/>
              <a:t>how this would have helped him achieve a victory! </a:t>
            </a:r>
            <a:r>
              <a:rPr lang="en-GB" sz="2800" dirty="0" smtClean="0">
                <a:solidFill>
                  <a:srgbClr val="FF0000"/>
                </a:solidFill>
              </a:rPr>
              <a:t>(A02)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1528" y="2254001"/>
            <a:ext cx="3597672" cy="28997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Franklin Gothic Demi Cond" panose="020B0706030402020204" pitchFamily="34" charset="0"/>
              </a:rPr>
              <a:t>Why did </a:t>
            </a:r>
            <a:r>
              <a:rPr lang="en-GB" sz="3200" dirty="0" err="1">
                <a:latin typeface="Franklin Gothic Demi Cond" panose="020B0706030402020204" pitchFamily="34" charset="0"/>
              </a:rPr>
              <a:t>Hardrada</a:t>
            </a:r>
            <a:r>
              <a:rPr lang="en-GB" sz="3200" dirty="0">
                <a:latin typeface="Franklin Gothic Demi Cond" panose="020B0706030402020204" pitchFamily="34" charset="0"/>
              </a:rPr>
              <a:t> and </a:t>
            </a:r>
            <a:r>
              <a:rPr lang="en-GB" sz="3200" dirty="0" err="1">
                <a:latin typeface="Franklin Gothic Demi Cond" panose="020B0706030402020204" pitchFamily="34" charset="0"/>
              </a:rPr>
              <a:t>Tostig</a:t>
            </a:r>
            <a:r>
              <a:rPr lang="en-GB" sz="3200" dirty="0">
                <a:latin typeface="Franklin Gothic Demi Cond" panose="020B0706030402020204" pitchFamily="34" charset="0"/>
              </a:rPr>
              <a:t> win at </a:t>
            </a:r>
            <a:r>
              <a:rPr lang="en-GB" sz="3200" dirty="0" err="1">
                <a:latin typeface="Franklin Gothic Demi Cond" panose="020B0706030402020204" pitchFamily="34" charset="0"/>
              </a:rPr>
              <a:t>Fulford</a:t>
            </a:r>
            <a:r>
              <a:rPr lang="en-GB" sz="3200" dirty="0">
                <a:latin typeface="Franklin Gothic Demi Cond" panose="020B0706030402020204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2712" y="269847"/>
            <a:ext cx="5103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Numerical advantage</a:t>
            </a:r>
          </a:p>
          <a:p>
            <a:endParaRPr lang="en-GB" sz="2400" dirty="0"/>
          </a:p>
          <a:p>
            <a:r>
              <a:rPr lang="en-GB" sz="2400" i="1" dirty="0">
                <a:solidFill>
                  <a:srgbClr val="FF0000"/>
                </a:solidFill>
              </a:rPr>
              <a:t>Edwin and </a:t>
            </a:r>
            <a:r>
              <a:rPr lang="en-GB" sz="2400" i="1" dirty="0" err="1">
                <a:solidFill>
                  <a:srgbClr val="FF0000"/>
                </a:solidFill>
              </a:rPr>
              <a:t>Morcar</a:t>
            </a:r>
            <a:r>
              <a:rPr lang="en-GB" sz="2400" i="1" dirty="0">
                <a:solidFill>
                  <a:srgbClr val="FF0000"/>
                </a:solidFill>
              </a:rPr>
              <a:t> were outnumbered – </a:t>
            </a:r>
            <a:r>
              <a:rPr lang="en-GB" sz="2400" i="1" dirty="0" err="1">
                <a:solidFill>
                  <a:srgbClr val="FF0000"/>
                </a:solidFill>
              </a:rPr>
              <a:t>Hardrada</a:t>
            </a:r>
            <a:r>
              <a:rPr lang="en-GB" sz="2400" i="1" dirty="0">
                <a:solidFill>
                  <a:srgbClr val="FF0000"/>
                </a:solidFill>
              </a:rPr>
              <a:t> had 3,000 more men. This would mean that they couldn’t afford to take as much damage as the Viking forces.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660" y="3630215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Hardrada’s</a:t>
            </a:r>
            <a:r>
              <a:rPr lang="en-GB" sz="2400" dirty="0"/>
              <a:t> clever strategy</a:t>
            </a:r>
          </a:p>
          <a:p>
            <a:endParaRPr lang="en-GB" sz="2400" dirty="0"/>
          </a:p>
          <a:p>
            <a:r>
              <a:rPr lang="en-GB" sz="2400" i="1" dirty="0" err="1">
                <a:solidFill>
                  <a:srgbClr val="FF0000"/>
                </a:solidFill>
              </a:rPr>
              <a:t>Hardrada</a:t>
            </a:r>
            <a:r>
              <a:rPr lang="en-GB" sz="2400" i="1" dirty="0">
                <a:solidFill>
                  <a:srgbClr val="FF0000"/>
                </a:solidFill>
              </a:rPr>
              <a:t> and his </a:t>
            </a:r>
            <a:r>
              <a:rPr lang="en-GB" sz="2400" i="1" dirty="0" err="1">
                <a:solidFill>
                  <a:srgbClr val="FF0000"/>
                </a:solidFill>
              </a:rPr>
              <a:t>housecarls</a:t>
            </a:r>
            <a:r>
              <a:rPr lang="en-GB" sz="2400" i="1" dirty="0">
                <a:solidFill>
                  <a:srgbClr val="FF0000"/>
                </a:solidFill>
              </a:rPr>
              <a:t> positioned </a:t>
            </a:r>
            <a:r>
              <a:rPr lang="en-GB" sz="2400" i="1" dirty="0" err="1">
                <a:solidFill>
                  <a:srgbClr val="FF0000"/>
                </a:solidFill>
              </a:rPr>
              <a:t>Tostig’s</a:t>
            </a:r>
            <a:r>
              <a:rPr lang="en-GB" sz="2400" i="1" dirty="0">
                <a:solidFill>
                  <a:srgbClr val="FF0000"/>
                </a:solidFill>
              </a:rPr>
              <a:t> weaker troops on one wing. This encourage the Saxons to attack there first, allowing his men to attack them from the side. This allowed him to defeat the Saxons.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6732" y="3137773"/>
            <a:ext cx="51051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Tactical mistakes by </a:t>
            </a:r>
            <a:r>
              <a:rPr lang="en-GB" sz="2800" dirty="0" err="1"/>
              <a:t>Morcar</a:t>
            </a:r>
            <a:r>
              <a:rPr lang="en-GB" sz="2800" dirty="0"/>
              <a:t> &amp; Edwin</a:t>
            </a:r>
          </a:p>
          <a:p>
            <a:endParaRPr lang="en-GB" sz="2800" dirty="0"/>
          </a:p>
          <a:p>
            <a:r>
              <a:rPr lang="en-GB" sz="2800" i="1" dirty="0">
                <a:solidFill>
                  <a:srgbClr val="FF0000"/>
                </a:solidFill>
              </a:rPr>
              <a:t>They positioned their army with a marsh to their backs. This meant their troops had nowhere to go when they were pushed back. This made them easy to kill.</a:t>
            </a:r>
          </a:p>
        </p:txBody>
      </p:sp>
    </p:spTree>
    <p:extLst>
      <p:ext uri="{BB962C8B-B14F-4D97-AF65-F5344CB8AC3E}">
        <p14:creationId xmlns:p14="http://schemas.microsoft.com/office/powerpoint/2010/main" val="34469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562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Franklin Gothic Demi Cond</vt:lpstr>
      <vt:lpstr>Office Theme</vt:lpstr>
      <vt:lpstr>How vulnerable was Harold’s Kingdom by September 1066?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2018-09-21T18:41:56Z</dcterms:created>
  <dcterms:modified xsi:type="dcterms:W3CDTF">2018-09-26T09:29:38Z</dcterms:modified>
</cp:coreProperties>
</file>