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228DEE-4FCA-488D-BD86-AFFF797261C4}"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D0C72F-3DCD-45F7-988F-12A4425E7AAA}" type="slidenum">
              <a:rPr lang="en-GB" smtClean="0"/>
              <a:t>‹#›</a:t>
            </a:fld>
            <a:endParaRPr lang="en-GB"/>
          </a:p>
        </p:txBody>
      </p:sp>
    </p:spTree>
    <p:extLst>
      <p:ext uri="{BB962C8B-B14F-4D97-AF65-F5344CB8AC3E}">
        <p14:creationId xmlns:p14="http://schemas.microsoft.com/office/powerpoint/2010/main" val="376766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228DEE-4FCA-488D-BD86-AFFF797261C4}"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D0C72F-3DCD-45F7-988F-12A4425E7AAA}" type="slidenum">
              <a:rPr lang="en-GB" smtClean="0"/>
              <a:t>‹#›</a:t>
            </a:fld>
            <a:endParaRPr lang="en-GB"/>
          </a:p>
        </p:txBody>
      </p:sp>
    </p:spTree>
    <p:extLst>
      <p:ext uri="{BB962C8B-B14F-4D97-AF65-F5344CB8AC3E}">
        <p14:creationId xmlns:p14="http://schemas.microsoft.com/office/powerpoint/2010/main" val="88399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228DEE-4FCA-488D-BD86-AFFF797261C4}"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D0C72F-3DCD-45F7-988F-12A4425E7AAA}" type="slidenum">
              <a:rPr lang="en-GB" smtClean="0"/>
              <a:t>‹#›</a:t>
            </a:fld>
            <a:endParaRPr lang="en-GB"/>
          </a:p>
        </p:txBody>
      </p:sp>
    </p:spTree>
    <p:extLst>
      <p:ext uri="{BB962C8B-B14F-4D97-AF65-F5344CB8AC3E}">
        <p14:creationId xmlns:p14="http://schemas.microsoft.com/office/powerpoint/2010/main" val="103121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228DEE-4FCA-488D-BD86-AFFF797261C4}"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D0C72F-3DCD-45F7-988F-12A4425E7AAA}" type="slidenum">
              <a:rPr lang="en-GB" smtClean="0"/>
              <a:t>‹#›</a:t>
            </a:fld>
            <a:endParaRPr lang="en-GB"/>
          </a:p>
        </p:txBody>
      </p:sp>
    </p:spTree>
    <p:extLst>
      <p:ext uri="{BB962C8B-B14F-4D97-AF65-F5344CB8AC3E}">
        <p14:creationId xmlns:p14="http://schemas.microsoft.com/office/powerpoint/2010/main" val="227717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228DEE-4FCA-488D-BD86-AFFF797261C4}"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D0C72F-3DCD-45F7-988F-12A4425E7AAA}" type="slidenum">
              <a:rPr lang="en-GB" smtClean="0"/>
              <a:t>‹#›</a:t>
            </a:fld>
            <a:endParaRPr lang="en-GB"/>
          </a:p>
        </p:txBody>
      </p:sp>
    </p:spTree>
    <p:extLst>
      <p:ext uri="{BB962C8B-B14F-4D97-AF65-F5344CB8AC3E}">
        <p14:creationId xmlns:p14="http://schemas.microsoft.com/office/powerpoint/2010/main" val="92577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228DEE-4FCA-488D-BD86-AFFF797261C4}"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D0C72F-3DCD-45F7-988F-12A4425E7AAA}" type="slidenum">
              <a:rPr lang="en-GB" smtClean="0"/>
              <a:t>‹#›</a:t>
            </a:fld>
            <a:endParaRPr lang="en-GB"/>
          </a:p>
        </p:txBody>
      </p:sp>
    </p:spTree>
    <p:extLst>
      <p:ext uri="{BB962C8B-B14F-4D97-AF65-F5344CB8AC3E}">
        <p14:creationId xmlns:p14="http://schemas.microsoft.com/office/powerpoint/2010/main" val="208177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228DEE-4FCA-488D-BD86-AFFF797261C4}" type="datetimeFigureOut">
              <a:rPr lang="en-GB" smtClean="0"/>
              <a:t>11/10/2018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D0C72F-3DCD-45F7-988F-12A4425E7AAA}" type="slidenum">
              <a:rPr lang="en-GB" smtClean="0"/>
              <a:t>‹#›</a:t>
            </a:fld>
            <a:endParaRPr lang="en-GB"/>
          </a:p>
        </p:txBody>
      </p:sp>
    </p:spTree>
    <p:extLst>
      <p:ext uri="{BB962C8B-B14F-4D97-AF65-F5344CB8AC3E}">
        <p14:creationId xmlns:p14="http://schemas.microsoft.com/office/powerpoint/2010/main" val="53480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228DEE-4FCA-488D-BD86-AFFF797261C4}" type="datetimeFigureOut">
              <a:rPr lang="en-GB" smtClean="0"/>
              <a:t>11/10/2018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D0C72F-3DCD-45F7-988F-12A4425E7AAA}" type="slidenum">
              <a:rPr lang="en-GB" smtClean="0"/>
              <a:t>‹#›</a:t>
            </a:fld>
            <a:endParaRPr lang="en-GB"/>
          </a:p>
        </p:txBody>
      </p:sp>
    </p:spTree>
    <p:extLst>
      <p:ext uri="{BB962C8B-B14F-4D97-AF65-F5344CB8AC3E}">
        <p14:creationId xmlns:p14="http://schemas.microsoft.com/office/powerpoint/2010/main" val="173317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28DEE-4FCA-488D-BD86-AFFF797261C4}" type="datetimeFigureOut">
              <a:rPr lang="en-GB" smtClean="0"/>
              <a:t>11/10/2018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D0C72F-3DCD-45F7-988F-12A4425E7AAA}" type="slidenum">
              <a:rPr lang="en-GB" smtClean="0"/>
              <a:t>‹#›</a:t>
            </a:fld>
            <a:endParaRPr lang="en-GB"/>
          </a:p>
        </p:txBody>
      </p:sp>
    </p:spTree>
    <p:extLst>
      <p:ext uri="{BB962C8B-B14F-4D97-AF65-F5344CB8AC3E}">
        <p14:creationId xmlns:p14="http://schemas.microsoft.com/office/powerpoint/2010/main" val="86314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228DEE-4FCA-488D-BD86-AFFF797261C4}"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D0C72F-3DCD-45F7-988F-12A4425E7AAA}" type="slidenum">
              <a:rPr lang="en-GB" smtClean="0"/>
              <a:t>‹#›</a:t>
            </a:fld>
            <a:endParaRPr lang="en-GB"/>
          </a:p>
        </p:txBody>
      </p:sp>
    </p:spTree>
    <p:extLst>
      <p:ext uri="{BB962C8B-B14F-4D97-AF65-F5344CB8AC3E}">
        <p14:creationId xmlns:p14="http://schemas.microsoft.com/office/powerpoint/2010/main" val="423196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228DEE-4FCA-488D-BD86-AFFF797261C4}"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D0C72F-3DCD-45F7-988F-12A4425E7AAA}" type="slidenum">
              <a:rPr lang="en-GB" smtClean="0"/>
              <a:t>‹#›</a:t>
            </a:fld>
            <a:endParaRPr lang="en-GB"/>
          </a:p>
        </p:txBody>
      </p:sp>
    </p:spTree>
    <p:extLst>
      <p:ext uri="{BB962C8B-B14F-4D97-AF65-F5344CB8AC3E}">
        <p14:creationId xmlns:p14="http://schemas.microsoft.com/office/powerpoint/2010/main" val="336269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28DEE-4FCA-488D-BD86-AFFF797261C4}" type="datetimeFigureOut">
              <a:rPr lang="en-GB" smtClean="0"/>
              <a:t>11/10/2018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0C72F-3DCD-45F7-988F-12A4425E7AAA}" type="slidenum">
              <a:rPr lang="en-GB" smtClean="0"/>
              <a:t>‹#›</a:t>
            </a:fld>
            <a:endParaRPr lang="en-GB"/>
          </a:p>
        </p:txBody>
      </p:sp>
    </p:spTree>
    <p:extLst>
      <p:ext uri="{BB962C8B-B14F-4D97-AF65-F5344CB8AC3E}">
        <p14:creationId xmlns:p14="http://schemas.microsoft.com/office/powerpoint/2010/main" val="101895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88130" y="48126"/>
            <a:ext cx="9144000" cy="662623"/>
          </a:xfrm>
        </p:spPr>
        <p:txBody>
          <a:bodyPr>
            <a:normAutofit fontScale="90000"/>
          </a:bodyPr>
          <a:lstStyle/>
          <a:p>
            <a:pPr algn="l"/>
            <a:r>
              <a:rPr lang="en-GB" sz="4400" u="sng" dirty="0" smtClean="0"/>
              <a:t>How secure was Anglo-Saxon England?</a:t>
            </a:r>
            <a:endParaRPr lang="en-GB" sz="4400" u="sng" dirty="0"/>
          </a:p>
        </p:txBody>
      </p:sp>
      <p:sp>
        <p:nvSpPr>
          <p:cNvPr id="3" name="Subtitle 2"/>
          <p:cNvSpPr>
            <a:spLocks noGrp="1"/>
          </p:cNvSpPr>
          <p:nvPr>
            <p:ph type="subTitle" idx="1"/>
          </p:nvPr>
        </p:nvSpPr>
        <p:spPr>
          <a:xfrm>
            <a:off x="256673" y="1901574"/>
            <a:ext cx="5759116" cy="2157079"/>
          </a:xfrm>
          <a:solidFill>
            <a:schemeClr val="accent1">
              <a:lumMod val="40000"/>
              <a:lumOff val="60000"/>
            </a:schemeClr>
          </a:solidFill>
        </p:spPr>
        <p:txBody>
          <a:bodyPr>
            <a:normAutofit/>
          </a:bodyPr>
          <a:lstStyle/>
          <a:p>
            <a:pPr algn="l"/>
            <a:r>
              <a:rPr lang="en-GB" sz="2600" b="1" i="1" dirty="0" smtClean="0"/>
              <a:t>In this lesson, we will:</a:t>
            </a:r>
          </a:p>
          <a:p>
            <a:pPr marL="342900" indent="-342900" algn="l">
              <a:buFont typeface="Arial" panose="020B0604020202020204" pitchFamily="34" charset="0"/>
              <a:buChar char="•"/>
            </a:pPr>
            <a:r>
              <a:rPr lang="en-GB" sz="2600" dirty="0" smtClean="0">
                <a:solidFill>
                  <a:srgbClr val="FF0000"/>
                </a:solidFill>
                <a:latin typeface="Franklin Gothic Demi Cond" panose="020B0706030402020204" pitchFamily="34" charset="0"/>
              </a:rPr>
              <a:t>Describe</a:t>
            </a:r>
            <a:r>
              <a:rPr lang="en-GB" sz="2600" dirty="0" smtClean="0">
                <a:latin typeface="Franklin Gothic Demi Cond" panose="020B0706030402020204" pitchFamily="34" charset="0"/>
              </a:rPr>
              <a:t> what happened in various rebellions between 1066 and 1070.</a:t>
            </a:r>
          </a:p>
          <a:p>
            <a:pPr marL="342900" indent="-342900" algn="l">
              <a:buFont typeface="Arial" panose="020B0604020202020204" pitchFamily="34" charset="0"/>
              <a:buChar char="•"/>
            </a:pPr>
            <a:r>
              <a:rPr lang="en-GB" sz="2600" dirty="0" smtClean="0">
                <a:solidFill>
                  <a:srgbClr val="FF0000"/>
                </a:solidFill>
                <a:latin typeface="Franklin Gothic Demi Cond" panose="020B0706030402020204" pitchFamily="34" charset="0"/>
              </a:rPr>
              <a:t>Explain </a:t>
            </a:r>
            <a:r>
              <a:rPr lang="en-GB" sz="2600" dirty="0" smtClean="0">
                <a:latin typeface="Franklin Gothic Demi Cond" panose="020B0706030402020204" pitchFamily="34" charset="0"/>
              </a:rPr>
              <a:t>how William dealt with these rebellions.</a:t>
            </a:r>
          </a:p>
          <a:p>
            <a:pPr marL="342900" indent="-342900" algn="l">
              <a:buFont typeface="Arial" panose="020B0604020202020204" pitchFamily="34" charset="0"/>
              <a:buChar char="•"/>
            </a:pPr>
            <a:endParaRPr lang="en-GB" dirty="0"/>
          </a:p>
        </p:txBody>
      </p:sp>
      <p:sp>
        <p:nvSpPr>
          <p:cNvPr id="4" name="Subtitle 2"/>
          <p:cNvSpPr txBox="1">
            <a:spLocks/>
          </p:cNvSpPr>
          <p:nvPr/>
        </p:nvSpPr>
        <p:spPr>
          <a:xfrm>
            <a:off x="64167" y="4303578"/>
            <a:ext cx="5951622" cy="945900"/>
          </a:xfrm>
          <a:prstGeom prst="rect">
            <a:avLst/>
          </a:prstGeom>
          <a:solidFill>
            <a:schemeClr val="accent4">
              <a:lumMod val="40000"/>
              <a:lumOff val="6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smtClean="0">
                <a:latin typeface="Franklin Gothic Demi Cond" panose="020B0706030402020204" pitchFamily="34" charset="0"/>
              </a:rPr>
              <a:t>Starter: How did the marcher earldoms help William govern England?</a:t>
            </a:r>
          </a:p>
          <a:p>
            <a:pPr marL="342900" indent="-342900" algn="l">
              <a:buFont typeface="Arial" panose="020B0604020202020204" pitchFamily="34" charset="0"/>
              <a:buChar char="•"/>
            </a:pPr>
            <a:endParaRPr lang="en-GB" dirty="0"/>
          </a:p>
        </p:txBody>
      </p:sp>
      <p:pic>
        <p:nvPicPr>
          <p:cNvPr id="5" name="Picture 4"/>
          <p:cNvPicPr>
            <a:picLocks noChangeAspect="1"/>
          </p:cNvPicPr>
          <p:nvPr/>
        </p:nvPicPr>
        <p:blipFill>
          <a:blip r:embed="rId3"/>
          <a:stretch>
            <a:fillRect/>
          </a:stretch>
        </p:blipFill>
        <p:spPr>
          <a:xfrm>
            <a:off x="6270707" y="1644901"/>
            <a:ext cx="5585210" cy="4194426"/>
          </a:xfrm>
          <a:prstGeom prst="rect">
            <a:avLst/>
          </a:prstGeom>
        </p:spPr>
      </p:pic>
    </p:spTree>
    <p:extLst>
      <p:ext uri="{BB962C8B-B14F-4D97-AF65-F5344CB8AC3E}">
        <p14:creationId xmlns:p14="http://schemas.microsoft.com/office/powerpoint/2010/main" val="3502553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757712"/>
            <a:ext cx="6441574" cy="5632311"/>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sz="2000" dirty="0"/>
              <a:t>Resentment against William </a:t>
            </a:r>
            <a:r>
              <a:rPr lang="en-GB" sz="2000" dirty="0" smtClean="0"/>
              <a:t>caused </a:t>
            </a:r>
            <a:r>
              <a:rPr lang="en-GB" sz="2000" dirty="0" err="1"/>
              <a:t>Morcar</a:t>
            </a:r>
            <a:r>
              <a:rPr lang="en-GB" sz="2000" dirty="0"/>
              <a:t> and Edwin to </a:t>
            </a:r>
            <a:r>
              <a:rPr lang="en-GB" sz="2000" dirty="0" smtClean="0"/>
              <a:t>rebel</a:t>
            </a:r>
            <a:r>
              <a:rPr lang="en-GB" sz="2000" dirty="0"/>
              <a:t> </a:t>
            </a:r>
            <a:r>
              <a:rPr lang="en-GB" sz="2000" dirty="0" smtClean="0"/>
              <a:t>in 1068.</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They resented the high taxation, mass building of castles and the illegal land grabs committed by Normans (e.g. </a:t>
            </a:r>
            <a:r>
              <a:rPr lang="en-GB" sz="2000" dirty="0" err="1" smtClean="0"/>
              <a:t>Odo</a:t>
            </a:r>
            <a:r>
              <a:rPr lang="en-GB" sz="2000" dirty="0" smtClean="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Edwin </a:t>
            </a:r>
            <a:r>
              <a:rPr lang="en-GB" sz="2000" dirty="0"/>
              <a:t>was angry that William went back on his word to allow him to marry his </a:t>
            </a:r>
            <a:r>
              <a:rPr lang="en-GB" sz="2000" dirty="0" smtClean="0"/>
              <a:t>daughter. William </a:t>
            </a:r>
            <a:r>
              <a:rPr lang="en-GB" sz="2000" dirty="0"/>
              <a:t>had made his earldom </a:t>
            </a:r>
            <a:r>
              <a:rPr lang="en-GB" sz="2000" dirty="0" smtClean="0"/>
              <a:t>smaller.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They </a:t>
            </a:r>
            <a:r>
              <a:rPr lang="en-GB" sz="2000" dirty="0"/>
              <a:t>were supported by </a:t>
            </a:r>
            <a:r>
              <a:rPr lang="en-GB" sz="2000" dirty="0" err="1"/>
              <a:t>Bleddyn</a:t>
            </a:r>
            <a:r>
              <a:rPr lang="en-GB" sz="2000" dirty="0"/>
              <a:t> of Wales and the Sheriff of Yorkshire. Also from Earls </a:t>
            </a:r>
            <a:r>
              <a:rPr lang="en-GB" sz="2000" dirty="0" err="1"/>
              <a:t>Walteheof</a:t>
            </a:r>
            <a:r>
              <a:rPr lang="en-GB" sz="2000" dirty="0"/>
              <a:t> and </a:t>
            </a:r>
            <a:r>
              <a:rPr lang="en-GB" sz="2000" dirty="0" err="1"/>
              <a:t>Gospatric</a:t>
            </a:r>
            <a:r>
              <a:rPr lang="en-GB" sz="2000" dirty="0"/>
              <a:t> of Northumbria and Edgar </a:t>
            </a:r>
            <a:r>
              <a:rPr lang="en-GB" sz="2000" dirty="0" err="1"/>
              <a:t>Aethling</a:t>
            </a:r>
            <a:r>
              <a:rPr lang="en-GB" sz="2000" dirty="0"/>
              <a:t>. </a:t>
            </a:r>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William </a:t>
            </a:r>
            <a:r>
              <a:rPr lang="en-GB" sz="2000" dirty="0"/>
              <a:t>marched north with an army, building castles as he went. Rebels quickly surrendered. Edgar fled to Scotland.</a:t>
            </a:r>
            <a:endParaRPr lang="en-GB" sz="2000" dirty="0"/>
          </a:p>
        </p:txBody>
      </p:sp>
      <p:sp>
        <p:nvSpPr>
          <p:cNvPr id="3" name="TextBox 2"/>
          <p:cNvSpPr txBox="1"/>
          <p:nvPr/>
        </p:nvSpPr>
        <p:spPr>
          <a:xfrm>
            <a:off x="215900" y="0"/>
            <a:ext cx="6312568" cy="584775"/>
          </a:xfrm>
          <a:prstGeom prst="rect">
            <a:avLst/>
          </a:prstGeom>
          <a:noFill/>
        </p:spPr>
        <p:txBody>
          <a:bodyPr wrap="square" rtlCol="0">
            <a:spAutoFit/>
          </a:bodyPr>
          <a:lstStyle/>
          <a:p>
            <a:r>
              <a:rPr lang="en-GB" sz="3200" dirty="0" smtClean="0">
                <a:latin typeface="Franklin Gothic Demi Cond" panose="020B0706030402020204" pitchFamily="34" charset="0"/>
              </a:rPr>
              <a:t>Why did Saxon England rebel in </a:t>
            </a:r>
            <a:r>
              <a:rPr lang="en-GB" sz="3200" dirty="0" smtClean="0">
                <a:solidFill>
                  <a:srgbClr val="FF0000"/>
                </a:solidFill>
                <a:latin typeface="Franklin Gothic Demi Cond" panose="020B0706030402020204" pitchFamily="34" charset="0"/>
              </a:rPr>
              <a:t>1068</a:t>
            </a:r>
            <a:r>
              <a:rPr lang="en-GB" sz="3200" dirty="0" smtClean="0">
                <a:latin typeface="Franklin Gothic Demi Cond" panose="020B0706030402020204" pitchFamily="34" charset="0"/>
              </a:rPr>
              <a:t>?</a:t>
            </a:r>
            <a:endParaRPr lang="en-GB" sz="3200" dirty="0">
              <a:latin typeface="Franklin Gothic Demi Cond" panose="020B0706030402020204" pitchFamily="34" charset="0"/>
            </a:endParaRPr>
          </a:p>
        </p:txBody>
      </p:sp>
      <p:pic>
        <p:nvPicPr>
          <p:cNvPr id="4" name="Picture 3"/>
          <p:cNvPicPr>
            <a:picLocks noChangeAspect="1"/>
          </p:cNvPicPr>
          <p:nvPr/>
        </p:nvPicPr>
        <p:blipFill>
          <a:blip r:embed="rId2"/>
          <a:stretch>
            <a:fillRect/>
          </a:stretch>
        </p:blipFill>
        <p:spPr>
          <a:xfrm>
            <a:off x="6934578" y="177800"/>
            <a:ext cx="4865698" cy="6094663"/>
          </a:xfrm>
          <a:prstGeom prst="rect">
            <a:avLst/>
          </a:prstGeom>
        </p:spPr>
      </p:pic>
    </p:spTree>
    <p:extLst>
      <p:ext uri="{BB962C8B-B14F-4D97-AF65-F5344CB8AC3E}">
        <p14:creationId xmlns:p14="http://schemas.microsoft.com/office/powerpoint/2010/main" val="2644326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55018"/>
            <a:ext cx="5435600" cy="5355312"/>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dirty="0"/>
              <a:t>In </a:t>
            </a:r>
            <a:r>
              <a:rPr lang="en-GB" dirty="0" smtClean="0"/>
              <a:t>Spring</a:t>
            </a:r>
            <a:r>
              <a:rPr lang="en-GB" dirty="0"/>
              <a:t>, a series of rebellions erupted in the north. Rebels from Northumbria had slaughtered William’s new Earl of Northumbria Robert </a:t>
            </a:r>
            <a:r>
              <a:rPr lang="en-GB" dirty="0" smtClean="0"/>
              <a:t>Cumin.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Another </a:t>
            </a:r>
            <a:r>
              <a:rPr lang="en-GB" dirty="0"/>
              <a:t>outburst happened in York which killed many Norman troops.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These </a:t>
            </a:r>
            <a:r>
              <a:rPr lang="en-GB" dirty="0"/>
              <a:t>rebels were united and joined by Edgar </a:t>
            </a:r>
            <a:r>
              <a:rPr lang="en-GB" dirty="0" err="1"/>
              <a:t>Aethling</a:t>
            </a:r>
            <a:r>
              <a:rPr lang="en-GB" dirty="0"/>
              <a:t> and his army from Scotland. The clashed with William’s army at York and were quickly defeated by burning York to the ground.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William </a:t>
            </a:r>
            <a:r>
              <a:rPr lang="en-GB" dirty="0"/>
              <a:t>had a castle built and granted it to William </a:t>
            </a:r>
            <a:r>
              <a:rPr lang="en-GB" dirty="0" err="1"/>
              <a:t>FitzObern</a:t>
            </a:r>
            <a:r>
              <a:rPr lang="en-GB" dirty="0"/>
              <a:t>.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In </a:t>
            </a:r>
            <a:r>
              <a:rPr lang="en-GB" dirty="0"/>
              <a:t>summer the Danes attacked the east coast and were joined again by Edgar. Again he marched north with army to destroy the rebellion.  William responds with paying off Danish and Harrying the North.</a:t>
            </a:r>
            <a:endParaRPr lang="en-GB" dirty="0"/>
          </a:p>
        </p:txBody>
      </p:sp>
      <p:sp>
        <p:nvSpPr>
          <p:cNvPr id="3" name="TextBox 2"/>
          <p:cNvSpPr txBox="1"/>
          <p:nvPr/>
        </p:nvSpPr>
        <p:spPr>
          <a:xfrm>
            <a:off x="152400" y="177800"/>
            <a:ext cx="5816600" cy="1077218"/>
          </a:xfrm>
          <a:prstGeom prst="rect">
            <a:avLst/>
          </a:prstGeom>
          <a:noFill/>
        </p:spPr>
        <p:txBody>
          <a:bodyPr wrap="square" rtlCol="0">
            <a:spAutoFit/>
          </a:bodyPr>
          <a:lstStyle/>
          <a:p>
            <a:r>
              <a:rPr lang="en-GB" sz="3200" dirty="0" smtClean="0">
                <a:latin typeface="Franklin Gothic Demi Cond" panose="020B0706030402020204" pitchFamily="34" charset="0"/>
              </a:rPr>
              <a:t>Why did Saxon England rebel in </a:t>
            </a:r>
            <a:r>
              <a:rPr lang="en-GB" sz="3200" dirty="0" smtClean="0">
                <a:solidFill>
                  <a:srgbClr val="FF0000"/>
                </a:solidFill>
                <a:latin typeface="Franklin Gothic Demi Cond" panose="020B0706030402020204" pitchFamily="34" charset="0"/>
              </a:rPr>
              <a:t>1069</a:t>
            </a:r>
            <a:r>
              <a:rPr lang="en-GB" sz="3200" dirty="0" smtClean="0">
                <a:latin typeface="Franklin Gothic Demi Cond" panose="020B0706030402020204" pitchFamily="34" charset="0"/>
              </a:rPr>
              <a:t>?</a:t>
            </a:r>
            <a:endParaRPr lang="en-GB" sz="3200" dirty="0">
              <a:latin typeface="Franklin Gothic Demi Cond" panose="020B0706030402020204" pitchFamily="34" charset="0"/>
            </a:endParaRPr>
          </a:p>
        </p:txBody>
      </p:sp>
      <p:pic>
        <p:nvPicPr>
          <p:cNvPr id="4" name="Picture 3"/>
          <p:cNvPicPr>
            <a:picLocks noChangeAspect="1"/>
          </p:cNvPicPr>
          <p:nvPr/>
        </p:nvPicPr>
        <p:blipFill>
          <a:blip r:embed="rId2"/>
          <a:stretch>
            <a:fillRect/>
          </a:stretch>
        </p:blipFill>
        <p:spPr>
          <a:xfrm>
            <a:off x="5969000" y="0"/>
            <a:ext cx="5854716" cy="3572878"/>
          </a:xfrm>
          <a:prstGeom prst="rect">
            <a:avLst/>
          </a:prstGeom>
        </p:spPr>
      </p:pic>
      <p:pic>
        <p:nvPicPr>
          <p:cNvPr id="5" name="Picture 4"/>
          <p:cNvPicPr>
            <a:picLocks noChangeAspect="1"/>
          </p:cNvPicPr>
          <p:nvPr/>
        </p:nvPicPr>
        <p:blipFill rotWithShape="1">
          <a:blip r:embed="rId3"/>
          <a:srcRect t="29700"/>
          <a:stretch/>
        </p:blipFill>
        <p:spPr>
          <a:xfrm>
            <a:off x="5968999" y="3740789"/>
            <a:ext cx="5929001" cy="2467505"/>
          </a:xfrm>
          <a:prstGeom prst="rect">
            <a:avLst/>
          </a:prstGeom>
        </p:spPr>
      </p:pic>
    </p:spTree>
    <p:extLst>
      <p:ext uri="{BB962C8B-B14F-4D97-AF65-F5344CB8AC3E}">
        <p14:creationId xmlns:p14="http://schemas.microsoft.com/office/powerpoint/2010/main" val="3605636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55018"/>
            <a:ext cx="5446295" cy="5078313"/>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dirty="0"/>
              <a:t>A Danish fleet returned to England led by King </a:t>
            </a:r>
            <a:r>
              <a:rPr lang="en-GB" dirty="0" err="1"/>
              <a:t>Sweyn</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 </a:t>
            </a:r>
            <a:r>
              <a:rPr lang="en-GB" dirty="0"/>
              <a:t>They set up their base on the Isle of Ely due to its marchland.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a:t>
            </a:r>
            <a:r>
              <a:rPr lang="en-GB" dirty="0"/>
              <a:t>Danish made an alliance with a Saxon rebel called Hereward the Wake who had been fighting a guerrilla campaign against William’s forces for years</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After raiding Peterborough Abbey, the Danes abandoned Hereward.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He </a:t>
            </a:r>
            <a:r>
              <a:rPr lang="en-GB" dirty="0"/>
              <a:t>was later joined by </a:t>
            </a:r>
            <a:r>
              <a:rPr lang="en-GB" dirty="0" err="1"/>
              <a:t>Morcar</a:t>
            </a:r>
            <a:r>
              <a:rPr lang="en-GB" dirty="0"/>
              <a:t> and his men. William marched north with an army and bribed local monks to show them a safe way through the marshes.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They </a:t>
            </a:r>
            <a:r>
              <a:rPr lang="en-GB" dirty="0"/>
              <a:t>easily retook Ely and captured </a:t>
            </a:r>
            <a:r>
              <a:rPr lang="en-GB" dirty="0" err="1"/>
              <a:t>Morcar</a:t>
            </a:r>
            <a:r>
              <a:rPr lang="en-GB" dirty="0" smtClean="0"/>
              <a:t>.</a:t>
            </a:r>
            <a:endParaRPr lang="en-GB" dirty="0"/>
          </a:p>
        </p:txBody>
      </p:sp>
      <p:sp>
        <p:nvSpPr>
          <p:cNvPr id="3" name="TextBox 2"/>
          <p:cNvSpPr txBox="1"/>
          <p:nvPr/>
        </p:nvSpPr>
        <p:spPr>
          <a:xfrm>
            <a:off x="152400" y="177800"/>
            <a:ext cx="5816600" cy="1077218"/>
          </a:xfrm>
          <a:prstGeom prst="rect">
            <a:avLst/>
          </a:prstGeom>
          <a:noFill/>
        </p:spPr>
        <p:txBody>
          <a:bodyPr wrap="square" rtlCol="0">
            <a:spAutoFit/>
          </a:bodyPr>
          <a:lstStyle/>
          <a:p>
            <a:r>
              <a:rPr lang="en-GB" sz="3200" dirty="0" smtClean="0">
                <a:latin typeface="Franklin Gothic Demi Cond" panose="020B0706030402020204" pitchFamily="34" charset="0"/>
              </a:rPr>
              <a:t>Why did Saxon England rebel in </a:t>
            </a:r>
            <a:r>
              <a:rPr lang="en-GB" sz="3200" dirty="0" smtClean="0">
                <a:solidFill>
                  <a:srgbClr val="FF0000"/>
                </a:solidFill>
                <a:latin typeface="Franklin Gothic Demi Cond" panose="020B0706030402020204" pitchFamily="34" charset="0"/>
              </a:rPr>
              <a:t>1070</a:t>
            </a:r>
            <a:r>
              <a:rPr lang="en-GB" sz="3200" dirty="0" smtClean="0">
                <a:latin typeface="Franklin Gothic Demi Cond" panose="020B0706030402020204" pitchFamily="34" charset="0"/>
              </a:rPr>
              <a:t>?</a:t>
            </a:r>
            <a:endParaRPr lang="en-GB" sz="3200" dirty="0">
              <a:latin typeface="Franklin Gothic Demi Cond" panose="020B0706030402020204" pitchFamily="34" charset="0"/>
            </a:endParaRPr>
          </a:p>
        </p:txBody>
      </p:sp>
      <p:pic>
        <p:nvPicPr>
          <p:cNvPr id="5" name="Picture 4"/>
          <p:cNvPicPr>
            <a:picLocks noChangeAspect="1"/>
          </p:cNvPicPr>
          <p:nvPr/>
        </p:nvPicPr>
        <p:blipFill rotWithShape="1">
          <a:blip r:embed="rId2"/>
          <a:srcRect b="21556"/>
          <a:stretch/>
        </p:blipFill>
        <p:spPr>
          <a:xfrm>
            <a:off x="5723874" y="177800"/>
            <a:ext cx="6230652" cy="3060700"/>
          </a:xfrm>
          <a:prstGeom prst="rect">
            <a:avLst/>
          </a:prstGeom>
        </p:spPr>
      </p:pic>
      <p:pic>
        <p:nvPicPr>
          <p:cNvPr id="6" name="Picture 5"/>
          <p:cNvPicPr>
            <a:picLocks noChangeAspect="1"/>
          </p:cNvPicPr>
          <p:nvPr/>
        </p:nvPicPr>
        <p:blipFill rotWithShape="1">
          <a:blip r:embed="rId3"/>
          <a:srcRect t="12486" r="6605" b="41690"/>
          <a:stretch/>
        </p:blipFill>
        <p:spPr>
          <a:xfrm>
            <a:off x="5723875" y="3361763"/>
            <a:ext cx="6228640" cy="3267638"/>
          </a:xfrm>
          <a:prstGeom prst="rect">
            <a:avLst/>
          </a:prstGeom>
        </p:spPr>
      </p:pic>
    </p:spTree>
    <p:extLst>
      <p:ext uri="{BB962C8B-B14F-4D97-AF65-F5344CB8AC3E}">
        <p14:creationId xmlns:p14="http://schemas.microsoft.com/office/powerpoint/2010/main" val="381579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3883069"/>
              </p:ext>
            </p:extLst>
          </p:nvPr>
        </p:nvGraphicFramePr>
        <p:xfrm>
          <a:off x="114300" y="122766"/>
          <a:ext cx="11912600" cy="6303351"/>
        </p:xfrm>
        <a:graphic>
          <a:graphicData uri="http://schemas.openxmlformats.org/drawingml/2006/table">
            <a:tbl>
              <a:tblPr firstRow="1" bandRow="1">
                <a:tableStyleId>{5940675A-B579-460E-94D1-54222C63F5DA}</a:tableStyleId>
              </a:tblPr>
              <a:tblGrid>
                <a:gridCol w="1092200">
                  <a:extLst>
                    <a:ext uri="{9D8B030D-6E8A-4147-A177-3AD203B41FA5}">
                      <a16:colId xmlns:a16="http://schemas.microsoft.com/office/drawing/2014/main" val="4150576607"/>
                    </a:ext>
                  </a:extLst>
                </a:gridCol>
                <a:gridCol w="5379841">
                  <a:extLst>
                    <a:ext uri="{9D8B030D-6E8A-4147-A177-3AD203B41FA5}">
                      <a16:colId xmlns:a16="http://schemas.microsoft.com/office/drawing/2014/main" val="1460871142"/>
                    </a:ext>
                  </a:extLst>
                </a:gridCol>
                <a:gridCol w="5440559">
                  <a:extLst>
                    <a:ext uri="{9D8B030D-6E8A-4147-A177-3AD203B41FA5}">
                      <a16:colId xmlns:a16="http://schemas.microsoft.com/office/drawing/2014/main" val="2561000689"/>
                    </a:ext>
                  </a:extLst>
                </a:gridCol>
              </a:tblGrid>
              <a:tr h="385234">
                <a:tc>
                  <a:txBody>
                    <a:bodyPr/>
                    <a:lstStyle/>
                    <a:p>
                      <a:r>
                        <a:rPr lang="en-GB" sz="1600" dirty="0" smtClean="0"/>
                        <a:t>Rebellion</a:t>
                      </a:r>
                      <a:endParaRPr lang="en-GB" sz="1600" dirty="0"/>
                    </a:p>
                  </a:txBody>
                  <a:tcPr>
                    <a:solidFill>
                      <a:schemeClr val="accent3">
                        <a:lumMod val="40000"/>
                        <a:lumOff val="60000"/>
                      </a:schemeClr>
                    </a:solidFill>
                  </a:tcPr>
                </a:tc>
                <a:tc>
                  <a:txBody>
                    <a:bodyPr/>
                    <a:lstStyle/>
                    <a:p>
                      <a:r>
                        <a:rPr lang="en-GB" sz="1600" dirty="0" smtClean="0"/>
                        <a:t>Why</a:t>
                      </a:r>
                      <a:r>
                        <a:rPr lang="en-GB" sz="1600" baseline="0" dirty="0" smtClean="0"/>
                        <a:t> did it happen?</a:t>
                      </a:r>
                      <a:endParaRPr lang="en-GB" sz="1600" dirty="0"/>
                    </a:p>
                  </a:txBody>
                  <a:tcPr>
                    <a:solidFill>
                      <a:schemeClr val="accent3">
                        <a:lumMod val="40000"/>
                        <a:lumOff val="60000"/>
                      </a:schemeClr>
                    </a:solidFill>
                  </a:tcPr>
                </a:tc>
                <a:tc>
                  <a:txBody>
                    <a:bodyPr/>
                    <a:lstStyle/>
                    <a:p>
                      <a:r>
                        <a:rPr lang="en-GB" sz="1600" dirty="0" smtClean="0"/>
                        <a:t>How did William deal with the rebellion?</a:t>
                      </a:r>
                      <a:endParaRPr lang="en-GB" sz="1600" dirty="0"/>
                    </a:p>
                  </a:txBody>
                  <a:tcPr>
                    <a:solidFill>
                      <a:schemeClr val="accent3">
                        <a:lumMod val="40000"/>
                        <a:lumOff val="60000"/>
                      </a:schemeClr>
                    </a:solidFill>
                  </a:tcPr>
                </a:tc>
                <a:extLst>
                  <a:ext uri="{0D108BD9-81ED-4DB2-BD59-A6C34878D82A}">
                    <a16:rowId xmlns:a16="http://schemas.microsoft.com/office/drawing/2014/main" val="1918311905"/>
                  </a:ext>
                </a:extLst>
              </a:tr>
              <a:tr h="1683982">
                <a:tc>
                  <a:txBody>
                    <a:bodyPr/>
                    <a:lstStyle/>
                    <a:p>
                      <a:r>
                        <a:rPr lang="en-GB" sz="1200" b="1" dirty="0" smtClean="0"/>
                        <a:t>1068, </a:t>
                      </a:r>
                      <a:r>
                        <a:rPr lang="en-GB" sz="1200" b="1" dirty="0" err="1" smtClean="0"/>
                        <a:t>Morcar</a:t>
                      </a:r>
                      <a:r>
                        <a:rPr lang="en-GB" sz="1200" b="1" dirty="0" smtClean="0"/>
                        <a:t> and Edwin rebel against William</a:t>
                      </a:r>
                      <a:r>
                        <a:rPr lang="en-GB" sz="1200" b="1" baseline="0" dirty="0" smtClean="0"/>
                        <a:t> in the North.</a:t>
                      </a:r>
                      <a:endParaRPr lang="en-GB" sz="1200" b="1" dirty="0"/>
                    </a:p>
                  </a:txBody>
                  <a:tcPr/>
                </a:tc>
                <a:tc>
                  <a:txBody>
                    <a:bodyPr/>
                    <a:lstStyle/>
                    <a:p>
                      <a:endParaRPr lang="en-GB" sz="1600" dirty="0"/>
                    </a:p>
                  </a:txBody>
                  <a:tcPr/>
                </a:tc>
                <a:tc>
                  <a:txBody>
                    <a:bodyPr/>
                    <a:lstStyle/>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a:p>
                  </a:txBody>
                  <a:tcPr/>
                </a:tc>
                <a:extLst>
                  <a:ext uri="{0D108BD9-81ED-4DB2-BD59-A6C34878D82A}">
                    <a16:rowId xmlns:a16="http://schemas.microsoft.com/office/drawing/2014/main" val="4158666869"/>
                  </a:ext>
                </a:extLst>
              </a:tr>
              <a:tr h="1948135">
                <a:tc>
                  <a:txBody>
                    <a:bodyPr/>
                    <a:lstStyle/>
                    <a:p>
                      <a:r>
                        <a:rPr lang="en-GB" sz="1200" b="1" dirty="0" smtClean="0"/>
                        <a:t>1069, the north rebels again</a:t>
                      </a:r>
                      <a:r>
                        <a:rPr lang="en-GB" sz="1200" b="1" baseline="0" dirty="0" smtClean="0"/>
                        <a:t> and rallies behind Edgar the </a:t>
                      </a:r>
                      <a:r>
                        <a:rPr lang="en-GB" sz="1200" b="1" baseline="0" dirty="0" err="1" smtClean="0"/>
                        <a:t>Aethling</a:t>
                      </a:r>
                      <a:endParaRPr lang="en-GB" sz="1200" b="1" dirty="0"/>
                    </a:p>
                  </a:txBody>
                  <a:tcPr/>
                </a:tc>
                <a:tc>
                  <a:txBody>
                    <a:bodyPr/>
                    <a:lstStyle/>
                    <a:p>
                      <a:endParaRPr lang="en-GB" sz="1600" dirty="0"/>
                    </a:p>
                  </a:txBody>
                  <a:tcPr/>
                </a:tc>
                <a:tc>
                  <a:txBody>
                    <a:bodyPr/>
                    <a:lstStyle/>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a:p>
                  </a:txBody>
                  <a:tcPr/>
                </a:tc>
                <a:extLst>
                  <a:ext uri="{0D108BD9-81ED-4DB2-BD59-A6C34878D82A}">
                    <a16:rowId xmlns:a16="http://schemas.microsoft.com/office/drawing/2014/main" val="2078501748"/>
                  </a:ext>
                </a:extLst>
              </a:tr>
              <a:tr h="1948135">
                <a:tc>
                  <a:txBody>
                    <a:bodyPr/>
                    <a:lstStyle/>
                    <a:p>
                      <a:r>
                        <a:rPr lang="en-GB" sz="1200" b="1" dirty="0" smtClean="0"/>
                        <a:t>1070, the Danes</a:t>
                      </a:r>
                      <a:r>
                        <a:rPr lang="en-GB" sz="1200" b="1" baseline="0" dirty="0" smtClean="0"/>
                        <a:t> team up </a:t>
                      </a:r>
                      <a:r>
                        <a:rPr lang="en-GB" sz="1200" b="1" baseline="0" dirty="0" err="1" smtClean="0"/>
                        <a:t>Morcar</a:t>
                      </a:r>
                      <a:r>
                        <a:rPr lang="en-GB" sz="1200" b="1" baseline="0" dirty="0" smtClean="0"/>
                        <a:t> to take England at Ely.</a:t>
                      </a:r>
                      <a:endParaRPr lang="en-GB" sz="1200" b="1" dirty="0"/>
                    </a:p>
                  </a:txBody>
                  <a:tcPr/>
                </a:tc>
                <a:tc>
                  <a:txBody>
                    <a:bodyPr/>
                    <a:lstStyle/>
                    <a:p>
                      <a:endParaRPr lang="en-GB" sz="1600" dirty="0"/>
                    </a:p>
                  </a:txBody>
                  <a:tcPr/>
                </a:tc>
                <a:tc>
                  <a:txBody>
                    <a:bodyPr/>
                    <a:lstStyle/>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a:p>
                  </a:txBody>
                  <a:tcPr/>
                </a:tc>
                <a:extLst>
                  <a:ext uri="{0D108BD9-81ED-4DB2-BD59-A6C34878D82A}">
                    <a16:rowId xmlns:a16="http://schemas.microsoft.com/office/drawing/2014/main" val="693112786"/>
                  </a:ext>
                </a:extLst>
              </a:tr>
            </a:tbl>
          </a:graphicData>
        </a:graphic>
      </p:graphicFrame>
    </p:spTree>
    <p:extLst>
      <p:ext uri="{BB962C8B-B14F-4D97-AF65-F5344CB8AC3E}">
        <p14:creationId xmlns:p14="http://schemas.microsoft.com/office/powerpoint/2010/main" val="1233993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9819009"/>
              </p:ext>
            </p:extLst>
          </p:nvPr>
        </p:nvGraphicFramePr>
        <p:xfrm>
          <a:off x="114300" y="122766"/>
          <a:ext cx="11912600" cy="6905369"/>
        </p:xfrm>
        <a:graphic>
          <a:graphicData uri="http://schemas.openxmlformats.org/drawingml/2006/table">
            <a:tbl>
              <a:tblPr firstRow="1" bandRow="1">
                <a:tableStyleId>{5940675A-B579-460E-94D1-54222C63F5DA}</a:tableStyleId>
              </a:tblPr>
              <a:tblGrid>
                <a:gridCol w="1092200">
                  <a:extLst>
                    <a:ext uri="{9D8B030D-6E8A-4147-A177-3AD203B41FA5}">
                      <a16:colId xmlns:a16="http://schemas.microsoft.com/office/drawing/2014/main" val="4150576607"/>
                    </a:ext>
                  </a:extLst>
                </a:gridCol>
                <a:gridCol w="5379841">
                  <a:extLst>
                    <a:ext uri="{9D8B030D-6E8A-4147-A177-3AD203B41FA5}">
                      <a16:colId xmlns:a16="http://schemas.microsoft.com/office/drawing/2014/main" val="1460871142"/>
                    </a:ext>
                  </a:extLst>
                </a:gridCol>
                <a:gridCol w="5440559">
                  <a:extLst>
                    <a:ext uri="{9D8B030D-6E8A-4147-A177-3AD203B41FA5}">
                      <a16:colId xmlns:a16="http://schemas.microsoft.com/office/drawing/2014/main" val="2561000689"/>
                    </a:ext>
                  </a:extLst>
                </a:gridCol>
              </a:tblGrid>
              <a:tr h="385234">
                <a:tc>
                  <a:txBody>
                    <a:bodyPr/>
                    <a:lstStyle/>
                    <a:p>
                      <a:r>
                        <a:rPr lang="en-GB" sz="1600" dirty="0" smtClean="0"/>
                        <a:t>Rebellion</a:t>
                      </a:r>
                      <a:endParaRPr lang="en-GB" sz="1600" dirty="0"/>
                    </a:p>
                  </a:txBody>
                  <a:tcPr>
                    <a:solidFill>
                      <a:schemeClr val="accent3">
                        <a:lumMod val="40000"/>
                        <a:lumOff val="60000"/>
                      </a:schemeClr>
                    </a:solidFill>
                  </a:tcPr>
                </a:tc>
                <a:tc>
                  <a:txBody>
                    <a:bodyPr/>
                    <a:lstStyle/>
                    <a:p>
                      <a:r>
                        <a:rPr lang="en-GB" sz="1600" dirty="0" smtClean="0"/>
                        <a:t>Why</a:t>
                      </a:r>
                      <a:r>
                        <a:rPr lang="en-GB" sz="1600" baseline="0" dirty="0" smtClean="0"/>
                        <a:t> did it happen?</a:t>
                      </a:r>
                      <a:endParaRPr lang="en-GB" sz="1600" dirty="0"/>
                    </a:p>
                  </a:txBody>
                  <a:tcPr>
                    <a:solidFill>
                      <a:schemeClr val="accent3">
                        <a:lumMod val="40000"/>
                        <a:lumOff val="60000"/>
                      </a:schemeClr>
                    </a:solidFill>
                  </a:tcPr>
                </a:tc>
                <a:tc>
                  <a:txBody>
                    <a:bodyPr/>
                    <a:lstStyle/>
                    <a:p>
                      <a:r>
                        <a:rPr lang="en-GB" sz="1600" dirty="0" smtClean="0"/>
                        <a:t>How did William deal with the rebellion?</a:t>
                      </a:r>
                      <a:endParaRPr lang="en-GB" sz="1600" dirty="0"/>
                    </a:p>
                  </a:txBody>
                  <a:tcPr>
                    <a:solidFill>
                      <a:schemeClr val="accent3">
                        <a:lumMod val="40000"/>
                        <a:lumOff val="60000"/>
                      </a:schemeClr>
                    </a:solidFill>
                  </a:tcPr>
                </a:tc>
                <a:extLst>
                  <a:ext uri="{0D108BD9-81ED-4DB2-BD59-A6C34878D82A}">
                    <a16:rowId xmlns:a16="http://schemas.microsoft.com/office/drawing/2014/main" val="1918311905"/>
                  </a:ext>
                </a:extLst>
              </a:tr>
              <a:tr h="1683982">
                <a:tc>
                  <a:txBody>
                    <a:bodyPr/>
                    <a:lstStyle/>
                    <a:p>
                      <a:r>
                        <a:rPr lang="en-GB" sz="1200" b="1" dirty="0" smtClean="0"/>
                        <a:t>1068, </a:t>
                      </a:r>
                      <a:r>
                        <a:rPr lang="en-GB" sz="1200" b="1" dirty="0" err="1" smtClean="0"/>
                        <a:t>Morcar</a:t>
                      </a:r>
                      <a:r>
                        <a:rPr lang="en-GB" sz="1200" b="1" dirty="0" smtClean="0"/>
                        <a:t> and Edwin rebel against William</a:t>
                      </a:r>
                      <a:r>
                        <a:rPr lang="en-GB" sz="1200" b="1" baseline="0" dirty="0" smtClean="0"/>
                        <a:t> in the North.</a:t>
                      </a:r>
                      <a:endParaRPr lang="en-GB" sz="1200" b="1" dirty="0"/>
                    </a:p>
                  </a:txBody>
                  <a:tcPr/>
                </a:tc>
                <a:tc>
                  <a:txBody>
                    <a:bodyPr/>
                    <a:lstStyle/>
                    <a:p>
                      <a:pPr marL="285750" indent="-285750">
                        <a:buFont typeface="Arial" panose="020B0604020202020204" pitchFamily="34" charset="0"/>
                        <a:buChar char="•"/>
                      </a:pPr>
                      <a:r>
                        <a:rPr lang="en-GB" sz="1600" dirty="0" smtClean="0"/>
                        <a:t>Edwin</a:t>
                      </a:r>
                      <a:r>
                        <a:rPr lang="en-GB" sz="1600" baseline="0" dirty="0" smtClean="0"/>
                        <a:t> hated William for refusing marriage to his daughter.</a:t>
                      </a:r>
                    </a:p>
                    <a:p>
                      <a:pPr marL="285750" indent="-285750">
                        <a:buFont typeface="Arial" panose="020B0604020202020204" pitchFamily="34" charset="0"/>
                        <a:buChar char="•"/>
                      </a:pPr>
                      <a:r>
                        <a:rPr lang="en-GB" sz="1600" baseline="0" dirty="0" err="1" smtClean="0"/>
                        <a:t>Odo</a:t>
                      </a:r>
                      <a:r>
                        <a:rPr lang="en-GB" sz="1600" baseline="0" dirty="0" smtClean="0"/>
                        <a:t> and </a:t>
                      </a:r>
                      <a:r>
                        <a:rPr lang="en-GB" sz="1600" baseline="0" dirty="0" err="1" smtClean="0"/>
                        <a:t>Fitzoebern</a:t>
                      </a:r>
                      <a:r>
                        <a:rPr lang="en-GB" sz="1600" baseline="0" dirty="0" smtClean="0"/>
                        <a:t> were illegally </a:t>
                      </a:r>
                      <a:r>
                        <a:rPr lang="en-GB" sz="1600" baseline="0" dirty="0" err="1" smtClean="0"/>
                        <a:t>sieing</a:t>
                      </a:r>
                      <a:r>
                        <a:rPr lang="en-GB" sz="1600" baseline="0" dirty="0" smtClean="0"/>
                        <a:t> land from Saxons.</a:t>
                      </a:r>
                    </a:p>
                    <a:p>
                      <a:pPr marL="285750" indent="-285750">
                        <a:buFont typeface="Arial" panose="020B0604020202020204" pitchFamily="34" charset="0"/>
                        <a:buChar char="•"/>
                      </a:pPr>
                      <a:r>
                        <a:rPr lang="en-GB" sz="1600" baseline="0" dirty="0" err="1" smtClean="0"/>
                        <a:t>Morcar’s</a:t>
                      </a:r>
                      <a:r>
                        <a:rPr lang="en-GB" sz="1600" baseline="0" dirty="0" smtClean="0"/>
                        <a:t> earldom had been reduced in size by William. </a:t>
                      </a:r>
                    </a:p>
                    <a:p>
                      <a:pPr marL="285750" indent="-285750">
                        <a:buFont typeface="Arial" panose="020B0604020202020204" pitchFamily="34" charset="0"/>
                        <a:buChar char="•"/>
                      </a:pPr>
                      <a:r>
                        <a:rPr lang="en-GB" sz="1600" baseline="0" dirty="0" smtClean="0"/>
                        <a:t>Castles were seen as a symbol of Norman rule, they were hated by the </a:t>
                      </a:r>
                      <a:r>
                        <a:rPr lang="en-GB" sz="1600" baseline="0" dirty="0" err="1" smtClean="0"/>
                        <a:t>Sazons</a:t>
                      </a:r>
                      <a:r>
                        <a:rPr lang="en-GB" sz="1600" baseline="0" dirty="0" smtClean="0"/>
                        <a:t>.</a:t>
                      </a:r>
                    </a:p>
                    <a:p>
                      <a:pPr marL="285750" indent="-285750">
                        <a:buFont typeface="Arial" panose="020B0604020202020204" pitchFamily="34" charset="0"/>
                        <a:buChar char="•"/>
                      </a:pPr>
                      <a:r>
                        <a:rPr lang="en-GB" sz="1600" baseline="0" dirty="0" smtClean="0"/>
                        <a:t>Geld tax was increased far too much, they hated that all this money was going to Normandy. William was using England like a ban.</a:t>
                      </a:r>
                    </a:p>
                    <a:p>
                      <a:pPr marL="285750" indent="-285750">
                        <a:buFont typeface="Arial" panose="020B0604020202020204" pitchFamily="34" charset="0"/>
                        <a:buChar char="•"/>
                      </a:pPr>
                      <a:endParaRPr lang="en-GB" sz="1600" dirty="0"/>
                    </a:p>
                  </a:txBody>
                  <a:tcPr/>
                </a:tc>
                <a:tc>
                  <a:txBody>
                    <a:bodyPr/>
                    <a:lstStyle/>
                    <a:p>
                      <a:pPr marL="285750" indent="-285750">
                        <a:buFont typeface="Arial" panose="020B0604020202020204" pitchFamily="34" charset="0"/>
                        <a:buChar char="•"/>
                      </a:pPr>
                      <a:r>
                        <a:rPr lang="en-GB" sz="1600" dirty="0" smtClean="0"/>
                        <a:t>He quickly gathered an army and marched North.</a:t>
                      </a:r>
                    </a:p>
                    <a:p>
                      <a:pPr marL="285750" indent="-285750">
                        <a:buFont typeface="Arial" panose="020B0604020202020204" pitchFamily="34" charset="0"/>
                        <a:buChar char="•"/>
                      </a:pPr>
                      <a:r>
                        <a:rPr lang="en-GB" sz="1600" dirty="0" smtClean="0"/>
                        <a:t>They</a:t>
                      </a:r>
                      <a:r>
                        <a:rPr lang="en-GB" sz="1600" baseline="0" dirty="0" smtClean="0"/>
                        <a:t> built castles as they went. </a:t>
                      </a:r>
                    </a:p>
                    <a:p>
                      <a:pPr marL="285750" indent="-285750">
                        <a:buFont typeface="Arial" panose="020B0604020202020204" pitchFamily="34" charset="0"/>
                        <a:buChar char="•"/>
                      </a:pPr>
                      <a:r>
                        <a:rPr lang="en-GB" sz="1600" baseline="0" dirty="0" smtClean="0"/>
                        <a:t>They captured Warwick in Mercia.</a:t>
                      </a:r>
                    </a:p>
                    <a:p>
                      <a:pPr marL="285750" indent="-285750">
                        <a:buFont typeface="Arial" panose="020B0604020202020204" pitchFamily="34" charset="0"/>
                        <a:buChar char="•"/>
                      </a:pPr>
                      <a:r>
                        <a:rPr lang="en-GB" sz="1600" baseline="0" dirty="0" smtClean="0"/>
                        <a:t>He gathered hostages in York and used that to get </a:t>
                      </a:r>
                      <a:r>
                        <a:rPr lang="en-GB" sz="1600" baseline="0" dirty="0" err="1" smtClean="0"/>
                        <a:t>Morcar</a:t>
                      </a:r>
                      <a:r>
                        <a:rPr lang="en-GB" sz="1600" baseline="0" dirty="0" smtClean="0"/>
                        <a:t> and Edwin to surrender.</a:t>
                      </a:r>
                    </a:p>
                    <a:p>
                      <a:pPr marL="285750" indent="-285750">
                        <a:buFont typeface="Arial" panose="020B0604020202020204" pitchFamily="34" charset="0"/>
                        <a:buChar char="•"/>
                      </a:pPr>
                      <a:r>
                        <a:rPr lang="en-GB" sz="1600" baseline="0" dirty="0" smtClean="0"/>
                        <a:t>Edwin and </a:t>
                      </a:r>
                      <a:r>
                        <a:rPr lang="en-GB" sz="1600" baseline="0" dirty="0" err="1" smtClean="0"/>
                        <a:t>Morcar</a:t>
                      </a:r>
                      <a:r>
                        <a:rPr lang="en-GB" sz="1600" baseline="0" dirty="0" smtClean="0"/>
                        <a:t> were kept as prisoners by William.</a:t>
                      </a:r>
                      <a:endParaRPr lang="en-GB" sz="1600" dirty="0" smtClean="0"/>
                    </a:p>
                    <a:p>
                      <a:endParaRPr lang="en-GB" sz="1600" dirty="0" smtClean="0"/>
                    </a:p>
                  </a:txBody>
                  <a:tcPr/>
                </a:tc>
                <a:extLst>
                  <a:ext uri="{0D108BD9-81ED-4DB2-BD59-A6C34878D82A}">
                    <a16:rowId xmlns:a16="http://schemas.microsoft.com/office/drawing/2014/main" val="4158666869"/>
                  </a:ext>
                </a:extLst>
              </a:tr>
              <a:tr h="1948135">
                <a:tc>
                  <a:txBody>
                    <a:bodyPr/>
                    <a:lstStyle/>
                    <a:p>
                      <a:r>
                        <a:rPr lang="en-GB" sz="1200" b="1" dirty="0" smtClean="0"/>
                        <a:t>1069, the north rebels again</a:t>
                      </a:r>
                      <a:r>
                        <a:rPr lang="en-GB" sz="1200" b="1" baseline="0" dirty="0" smtClean="0"/>
                        <a:t> and rallies behind Edgar the </a:t>
                      </a:r>
                      <a:r>
                        <a:rPr lang="en-GB" sz="1200" b="1" baseline="0" dirty="0" err="1" smtClean="0"/>
                        <a:t>Aethling</a:t>
                      </a:r>
                      <a:endParaRPr lang="en-GB" sz="1200" b="1" dirty="0"/>
                    </a:p>
                  </a:txBody>
                  <a:tcPr/>
                </a:tc>
                <a:tc>
                  <a:txBody>
                    <a:bodyPr/>
                    <a:lstStyle/>
                    <a:p>
                      <a:pPr marL="285750" indent="-285750">
                        <a:buFont typeface="Arial" panose="020B0604020202020204" pitchFamily="34" charset="0"/>
                        <a:buChar char="•"/>
                      </a:pPr>
                      <a:r>
                        <a:rPr lang="en-GB" sz="1600" dirty="0" err="1" smtClean="0"/>
                        <a:t>Rober</a:t>
                      </a:r>
                      <a:r>
                        <a:rPr lang="en-GB" sz="1600" dirty="0" smtClean="0"/>
                        <a:t> Cumin,</a:t>
                      </a:r>
                      <a:r>
                        <a:rPr lang="en-GB" sz="1600" baseline="0" dirty="0" smtClean="0"/>
                        <a:t> the new Earl of Northumbria began attacking towns in the North to punish them for 1068. </a:t>
                      </a:r>
                    </a:p>
                    <a:p>
                      <a:pPr marL="285750" indent="-285750">
                        <a:buFont typeface="Arial" panose="020B0604020202020204" pitchFamily="34" charset="0"/>
                        <a:buChar char="•"/>
                      </a:pPr>
                      <a:r>
                        <a:rPr lang="en-GB" sz="1600" baseline="0" dirty="0" smtClean="0"/>
                        <a:t>This was a mistake as the rebels began to fight back.</a:t>
                      </a:r>
                    </a:p>
                    <a:p>
                      <a:pPr marL="285750" indent="-285750">
                        <a:buFont typeface="Arial" panose="020B0604020202020204" pitchFamily="34" charset="0"/>
                        <a:buChar char="•"/>
                      </a:pPr>
                      <a:r>
                        <a:rPr lang="en-GB" sz="1600" baseline="0" dirty="0" smtClean="0"/>
                        <a:t>Cumin was slaughtered in his sleep. </a:t>
                      </a:r>
                    </a:p>
                    <a:p>
                      <a:pPr marL="285750" indent="-285750">
                        <a:buFont typeface="Arial" panose="020B0604020202020204" pitchFamily="34" charset="0"/>
                        <a:buChar char="•"/>
                      </a:pPr>
                      <a:r>
                        <a:rPr lang="en-GB" sz="1600" baseline="0" dirty="0" smtClean="0"/>
                        <a:t>Uprisings began in York.</a:t>
                      </a:r>
                    </a:p>
                    <a:p>
                      <a:pPr marL="285750" indent="-285750">
                        <a:buFont typeface="Arial" panose="020B0604020202020204" pitchFamily="34" charset="0"/>
                        <a:buChar char="•"/>
                      </a:pPr>
                      <a:r>
                        <a:rPr lang="en-GB" sz="1600" baseline="0" dirty="0" smtClean="0"/>
                        <a:t>Edgar had an army and was keen to take England.</a:t>
                      </a:r>
                    </a:p>
                    <a:p>
                      <a:pPr marL="285750" indent="-285750">
                        <a:buFont typeface="Arial" panose="020B0604020202020204" pitchFamily="34" charset="0"/>
                        <a:buChar char="•"/>
                      </a:pPr>
                      <a:r>
                        <a:rPr lang="en-GB" sz="1600" baseline="0" dirty="0" smtClean="0"/>
                        <a:t>The Danish Vikings were keen to join this rebellion and capture key areas of England.</a:t>
                      </a:r>
                      <a:endParaRPr lang="en-GB" sz="1600" dirty="0"/>
                    </a:p>
                  </a:txBody>
                  <a:tcPr/>
                </a:tc>
                <a:tc>
                  <a:txBody>
                    <a:bodyPr/>
                    <a:lstStyle/>
                    <a:p>
                      <a:endParaRPr lang="en-GB" sz="1600" dirty="0" smtClean="0"/>
                    </a:p>
                    <a:p>
                      <a:pPr marL="285750" indent="-285750">
                        <a:buFont typeface="Arial" panose="020B0604020202020204" pitchFamily="34" charset="0"/>
                        <a:buChar char="•"/>
                      </a:pPr>
                      <a:r>
                        <a:rPr lang="en-GB" sz="1600" dirty="0" smtClean="0"/>
                        <a:t>William sent troops north, to crush the rebellion,</a:t>
                      </a:r>
                      <a:r>
                        <a:rPr lang="en-GB" sz="1600" baseline="0" dirty="0" smtClean="0"/>
                        <a:t> but when his army arrived, the rebels would scatter.</a:t>
                      </a:r>
                    </a:p>
                    <a:p>
                      <a:pPr marL="285750" indent="-285750">
                        <a:buFont typeface="Arial" panose="020B0604020202020204" pitchFamily="34" charset="0"/>
                        <a:buChar char="•"/>
                      </a:pPr>
                      <a:endParaRPr lang="en-GB" sz="1600" baseline="0" dirty="0" smtClean="0"/>
                    </a:p>
                    <a:p>
                      <a:pPr marL="285750" indent="-285750">
                        <a:buFont typeface="Arial" panose="020B0604020202020204" pitchFamily="34" charset="0"/>
                        <a:buChar char="•"/>
                      </a:pPr>
                      <a:r>
                        <a:rPr lang="en-GB" sz="1600" baseline="0" dirty="0" smtClean="0"/>
                        <a:t>To crush them, he Harried the North – causing a famine of 100,000 deaths. </a:t>
                      </a:r>
                    </a:p>
                    <a:p>
                      <a:pPr marL="285750" indent="-285750">
                        <a:buFont typeface="Arial" panose="020B0604020202020204" pitchFamily="34" charset="0"/>
                        <a:buChar char="•"/>
                      </a:pPr>
                      <a:endParaRPr lang="en-GB" sz="1600" baseline="0" dirty="0" smtClean="0"/>
                    </a:p>
                    <a:p>
                      <a:pPr marL="285750" indent="-285750">
                        <a:buFont typeface="Arial" panose="020B0604020202020204" pitchFamily="34" charset="0"/>
                        <a:buChar char="•"/>
                      </a:pPr>
                      <a:r>
                        <a:rPr lang="en-GB" sz="1600" baseline="0" dirty="0" smtClean="0"/>
                        <a:t>Bribed the Danes to abandon the cause and leave England.</a:t>
                      </a:r>
                      <a:endParaRPr lang="en-GB" sz="1600" dirty="0" smtClean="0"/>
                    </a:p>
                    <a:p>
                      <a:endParaRPr lang="en-GB" sz="1600" dirty="0"/>
                    </a:p>
                  </a:txBody>
                  <a:tcPr/>
                </a:tc>
                <a:extLst>
                  <a:ext uri="{0D108BD9-81ED-4DB2-BD59-A6C34878D82A}">
                    <a16:rowId xmlns:a16="http://schemas.microsoft.com/office/drawing/2014/main" val="2078501748"/>
                  </a:ext>
                </a:extLst>
              </a:tr>
              <a:tr h="1948135">
                <a:tc>
                  <a:txBody>
                    <a:bodyPr/>
                    <a:lstStyle/>
                    <a:p>
                      <a:r>
                        <a:rPr lang="en-GB" sz="1200" b="1" dirty="0" smtClean="0"/>
                        <a:t>1070, the Danes</a:t>
                      </a:r>
                      <a:r>
                        <a:rPr lang="en-GB" sz="1200" b="1" baseline="0" dirty="0" smtClean="0"/>
                        <a:t> team up </a:t>
                      </a:r>
                      <a:r>
                        <a:rPr lang="en-GB" sz="1200" b="1" baseline="0" dirty="0" err="1" smtClean="0"/>
                        <a:t>Morcar</a:t>
                      </a:r>
                      <a:r>
                        <a:rPr lang="en-GB" sz="1200" b="1" baseline="0" dirty="0" smtClean="0"/>
                        <a:t> to take England at Ely.</a:t>
                      </a:r>
                      <a:endParaRPr lang="en-GB" sz="1200" b="1" dirty="0"/>
                    </a:p>
                  </a:txBody>
                  <a:tcPr/>
                </a:tc>
                <a:tc>
                  <a:txBody>
                    <a:bodyPr/>
                    <a:lstStyle/>
                    <a:p>
                      <a:pPr marL="285750" indent="-285750">
                        <a:buFont typeface="Arial" panose="020B0604020202020204" pitchFamily="34" charset="0"/>
                        <a:buChar char="•"/>
                      </a:pPr>
                      <a:r>
                        <a:rPr lang="en-GB" sz="1600" dirty="0" smtClean="0"/>
                        <a:t>Danes were extremely</a:t>
                      </a:r>
                      <a:r>
                        <a:rPr lang="en-GB" sz="1600" baseline="0" dirty="0" smtClean="0"/>
                        <a:t> keen to gain territory in England and seek revenge for </a:t>
                      </a:r>
                      <a:r>
                        <a:rPr lang="en-GB" sz="1600" baseline="0" dirty="0" err="1" smtClean="0"/>
                        <a:t>Hardrada</a:t>
                      </a:r>
                      <a:r>
                        <a:rPr lang="en-GB" sz="1600" baseline="0" dirty="0" smtClean="0"/>
                        <a:t>; death. </a:t>
                      </a:r>
                    </a:p>
                    <a:p>
                      <a:pPr marL="285750" indent="-285750">
                        <a:buFont typeface="Arial" panose="020B0604020202020204" pitchFamily="34" charset="0"/>
                        <a:buChar char="•"/>
                      </a:pPr>
                      <a:r>
                        <a:rPr lang="en-GB" sz="1600" baseline="0" dirty="0" smtClean="0"/>
                        <a:t>Hereward wanted his land back that had been seized. </a:t>
                      </a:r>
                    </a:p>
                    <a:p>
                      <a:pPr marL="285750" indent="-285750">
                        <a:buFont typeface="Arial" panose="020B0604020202020204" pitchFamily="34" charset="0"/>
                        <a:buChar char="•"/>
                      </a:pPr>
                      <a:r>
                        <a:rPr lang="en-GB" sz="1600" baseline="0" dirty="0" err="1" smtClean="0"/>
                        <a:t>Morcar</a:t>
                      </a:r>
                      <a:r>
                        <a:rPr lang="en-GB" sz="1600" baseline="0" dirty="0" smtClean="0"/>
                        <a:t> saw a chance to restore Anglo-Saxon customs</a:t>
                      </a:r>
                      <a:endParaRPr lang="en-GB" sz="1600" dirty="0"/>
                    </a:p>
                  </a:txBody>
                  <a:tcPr/>
                </a:tc>
                <a:tc>
                  <a:txBody>
                    <a:bodyPr/>
                    <a:lstStyle/>
                    <a:p>
                      <a:pPr marL="285750" indent="-285750">
                        <a:buFont typeface="Arial" panose="020B0604020202020204" pitchFamily="34" charset="0"/>
                        <a:buChar char="•"/>
                      </a:pPr>
                      <a:r>
                        <a:rPr lang="en-GB" sz="1600" dirty="0" smtClean="0"/>
                        <a:t>William raised an army and marched to Ely.</a:t>
                      </a:r>
                    </a:p>
                    <a:p>
                      <a:pPr marL="285750" indent="-285750">
                        <a:buFont typeface="Arial" panose="020B0604020202020204" pitchFamily="34" charset="0"/>
                        <a:buChar char="•"/>
                      </a:pPr>
                      <a:r>
                        <a:rPr lang="en-GB" sz="1600" dirty="0" smtClean="0"/>
                        <a:t>He paid the local</a:t>
                      </a:r>
                      <a:r>
                        <a:rPr lang="en-GB" sz="1600" baseline="0" dirty="0" smtClean="0"/>
                        <a:t>  monks to show him a way across the marshes. </a:t>
                      </a:r>
                    </a:p>
                    <a:p>
                      <a:pPr marL="285750" indent="-285750">
                        <a:buFont typeface="Arial" panose="020B0604020202020204" pitchFamily="34" charset="0"/>
                        <a:buChar char="•"/>
                      </a:pPr>
                      <a:r>
                        <a:rPr lang="en-GB" sz="1600" baseline="0" dirty="0" smtClean="0"/>
                        <a:t>He captured Ely.</a:t>
                      </a:r>
                    </a:p>
                    <a:p>
                      <a:pPr marL="285750" indent="-285750">
                        <a:buFont typeface="Arial" panose="020B0604020202020204" pitchFamily="34" charset="0"/>
                        <a:buChar char="•"/>
                      </a:pPr>
                      <a:r>
                        <a:rPr lang="en-GB" sz="1600" baseline="0" dirty="0" err="1" smtClean="0"/>
                        <a:t>Morcar</a:t>
                      </a:r>
                      <a:r>
                        <a:rPr lang="en-GB" sz="1600" baseline="0" dirty="0" smtClean="0"/>
                        <a:t> was arrested and imprisoned</a:t>
                      </a:r>
                      <a:endParaRPr lang="en-GB" sz="1600" dirty="0" smtClean="0"/>
                    </a:p>
                  </a:txBody>
                  <a:tcPr/>
                </a:tc>
                <a:extLst>
                  <a:ext uri="{0D108BD9-81ED-4DB2-BD59-A6C34878D82A}">
                    <a16:rowId xmlns:a16="http://schemas.microsoft.com/office/drawing/2014/main" val="693112786"/>
                  </a:ext>
                </a:extLst>
              </a:tr>
            </a:tbl>
          </a:graphicData>
        </a:graphic>
      </p:graphicFrame>
    </p:spTree>
    <p:extLst>
      <p:ext uri="{BB962C8B-B14F-4D97-AF65-F5344CB8AC3E}">
        <p14:creationId xmlns:p14="http://schemas.microsoft.com/office/powerpoint/2010/main" val="390445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804</Words>
  <Application>Microsoft Office PowerPoint</Application>
  <PresentationFormat>Widescreen</PresentationFormat>
  <Paragraphs>94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Franklin Gothic Demi Cond</vt:lpstr>
      <vt:lpstr>Office Theme</vt:lpstr>
      <vt:lpstr>How secure was Anglo-Saxon England?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secure was Anglo-Saxon England?</dc:title>
  <dc:creator>User</dc:creator>
  <cp:lastModifiedBy>User</cp:lastModifiedBy>
  <cp:revision>8</cp:revision>
  <cp:lastPrinted>2018-10-11T11:56:13Z</cp:lastPrinted>
  <dcterms:created xsi:type="dcterms:W3CDTF">2018-10-11T11:35:34Z</dcterms:created>
  <dcterms:modified xsi:type="dcterms:W3CDTF">2018-10-11T15:20:21Z</dcterms:modified>
</cp:coreProperties>
</file>