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140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14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7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08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98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80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1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689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8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13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832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1B8B3-1064-4325-AF9A-40F5BD833B73}" type="datetimeFigureOut">
              <a:rPr lang="en-GB" smtClean="0"/>
              <a:t>12/09/2019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6AC12-C1D4-40EE-8C3D-222C06863F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120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00" y="0"/>
            <a:ext cx="12344400" cy="1011237"/>
          </a:xfrm>
        </p:spPr>
        <p:txBody>
          <a:bodyPr/>
          <a:lstStyle/>
          <a:p>
            <a:pPr algn="l"/>
            <a:r>
              <a:rPr lang="en-GB" u="sng" dirty="0" smtClean="0">
                <a:latin typeface="Franklin Gothic Demi Cond" panose="020B0706030402020204" pitchFamily="34" charset="0"/>
              </a:rPr>
              <a:t>How powerful were Anglo-Saxon Earls?</a:t>
            </a:r>
            <a:endParaRPr lang="en-GB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100" y="1760538"/>
            <a:ext cx="6324600" cy="1719262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l"/>
            <a:r>
              <a:rPr lang="en-GB" sz="4000" dirty="0" smtClean="0">
                <a:latin typeface="Franklin Gothic Demi Cond" panose="020B0706030402020204" pitchFamily="34" charset="0"/>
              </a:rPr>
              <a:t>Starter: </a:t>
            </a:r>
            <a:r>
              <a:rPr lang="en-GB" sz="4000" dirty="0" smtClean="0"/>
              <a:t>Describe two key features of the Anglo-Saxon monarchy (4 marks)</a:t>
            </a:r>
            <a:endParaRPr lang="en-GB" sz="40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5100" y="3767138"/>
            <a:ext cx="6324600" cy="25574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4000" dirty="0" smtClean="0">
                <a:latin typeface="Franklin Gothic Demi Cond" panose="020B0706030402020204" pitchFamily="34" charset="0"/>
              </a:rPr>
              <a:t>In this lesson, we will: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Assess </a:t>
            </a:r>
            <a:r>
              <a:rPr lang="en-GB" sz="4000" dirty="0" smtClean="0">
                <a:latin typeface="Franklin Gothic Demi Cond" panose="020B0706030402020204" pitchFamily="34" charset="0"/>
              </a:rPr>
              <a:t>how powerful Earls were.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 smtClean="0">
                <a:latin typeface="Franklin Gothic Demi Cond" panose="020B0706030402020204" pitchFamily="34" charset="0"/>
              </a:rPr>
              <a:t>Describe key features of Earldoms.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7233"/>
          <a:stretch/>
        </p:blipFill>
        <p:spPr>
          <a:xfrm>
            <a:off x="6944727" y="1011237"/>
            <a:ext cx="4591050" cy="566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77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34" y="838200"/>
            <a:ext cx="581660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Edward spent most of his time focussing on religious matters (e.g. the construction of Westminster Abbey)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He relied heavily on his Witan to help run the kingdom.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This was a council of earls and bishops that advised the king on important issues.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Advised on threats from foreign powers, religion and land disputes.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/>
              <a:t>The monarch did not have to listen to the Witan.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47637"/>
            <a:ext cx="5651500" cy="37198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5100" y="0"/>
            <a:ext cx="6299868" cy="1676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Franklin Gothic Demi Cond" panose="020B0706030402020204" pitchFamily="34" charset="0"/>
              </a:rPr>
              <a:t>What was the Witan?</a:t>
            </a:r>
            <a:endParaRPr lang="en-GB" sz="6000" dirty="0">
              <a:latin typeface="Franklin Gothic Demi Cond" panose="020B0706030402020204" pitchFamily="34" charset="0"/>
            </a:endParaRPr>
          </a:p>
        </p:txBody>
      </p:sp>
      <p:pic>
        <p:nvPicPr>
          <p:cNvPr id="1026" name="Picture 2" descr="Image result for anglo-saxon mon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35"/>
          <a:stretch/>
        </p:blipFill>
        <p:spPr bwMode="auto">
          <a:xfrm>
            <a:off x="6324600" y="3966983"/>
            <a:ext cx="5651500" cy="27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7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953"/>
          <a:stretch/>
        </p:blipFill>
        <p:spPr>
          <a:xfrm>
            <a:off x="3816415" y="1574565"/>
            <a:ext cx="4448045" cy="45479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" y="241300"/>
            <a:ext cx="349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Collected tax, took 1/3 of it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2300089"/>
            <a:ext cx="3492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Had to ensure their earldom was well defended.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0200" y="5028679"/>
            <a:ext cx="3492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Oversaw criminal trials and punishments.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584700" y="87625"/>
            <a:ext cx="3492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They ruled over all </a:t>
            </a:r>
            <a:r>
              <a:rPr lang="en-GB" sz="2800" dirty="0" err="1" smtClean="0"/>
              <a:t>thegns</a:t>
            </a:r>
            <a:r>
              <a:rPr lang="en-GB" sz="2800" dirty="0" smtClean="0"/>
              <a:t> within their Earldom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537576" y="1195407"/>
            <a:ext cx="3492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Acted as military leaders for the king (e.g. raising an army)</a:t>
            </a:r>
            <a:endParaRPr lang="en-GB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537576" y="4809077"/>
            <a:ext cx="3492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Their huge earldoms meant they were extremely rich and powerful.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29263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4026" y="1487488"/>
            <a:ext cx="5206332" cy="50167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When a king was strong, earls were often kept in check – they would be punished if they were not obedient.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Earls could be overthrown by their </a:t>
            </a:r>
            <a:r>
              <a:rPr lang="en-GB" sz="3200" dirty="0" err="1" smtClean="0"/>
              <a:t>thegns</a:t>
            </a:r>
            <a:r>
              <a:rPr lang="en-GB" sz="3200" dirty="0" smtClean="0"/>
              <a:t> (e.g. Earl </a:t>
            </a:r>
            <a:r>
              <a:rPr lang="en-GB" sz="3200" dirty="0" err="1" smtClean="0"/>
              <a:t>Tostig</a:t>
            </a:r>
            <a:r>
              <a:rPr lang="en-GB" sz="3200" dirty="0" smtClean="0"/>
              <a:t> Godwinson of Northumbria in 1065)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15789" y="1487488"/>
            <a:ext cx="5839995" cy="501675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Earls could challenge a weak king e.g. Edward’s decision to bring Normans to the English court.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 king could not raise an army without their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 smtClean="0"/>
              <a:t>Their earldoms gave them so much power and wealth.</a:t>
            </a:r>
            <a:endParaRPr lang="en-GB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8437" y="460793"/>
            <a:ext cx="4365458" cy="850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WEAKNESS</a:t>
            </a:r>
            <a:endParaRPr lang="en-GB" sz="7200" dirty="0">
              <a:solidFill>
                <a:srgbClr val="FF000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03189" y="460793"/>
            <a:ext cx="4265193" cy="8502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solidFill>
                  <a:srgbClr val="00B050"/>
                </a:solidFill>
                <a:latin typeface="Franklin Gothic Demi Cond" panose="020B0706030402020204" pitchFamily="34" charset="0"/>
              </a:rPr>
              <a:t>STRENGTH</a:t>
            </a:r>
            <a:endParaRPr lang="en-GB" sz="7200" dirty="0">
              <a:solidFill>
                <a:srgbClr val="00B050"/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49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99" y="898358"/>
            <a:ext cx="11582401" cy="43088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Your teacher will split you up into small groups.</a:t>
            </a:r>
          </a:p>
          <a:p>
            <a:endParaRPr lang="en-GB" sz="3200" dirty="0"/>
          </a:p>
          <a:p>
            <a:r>
              <a:rPr lang="en-GB" sz="3200" dirty="0" smtClean="0"/>
              <a:t>On the large piece of A3 paper, draw the outlines of: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A king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An Earl</a:t>
            </a:r>
          </a:p>
          <a:p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Two of you write down examples of strengths.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/>
              <a:t>Two of you write down examples of weakness.</a:t>
            </a:r>
            <a:endParaRPr lang="en-GB" sz="2800" dirty="0" smtClean="0"/>
          </a:p>
          <a:p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5099" y="0"/>
            <a:ext cx="11337090" cy="898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 smtClean="0">
                <a:latin typeface="Franklin Gothic Demi Cond" panose="020B0706030402020204" pitchFamily="34" charset="0"/>
              </a:rPr>
              <a:t>Learning Task One – Group work!</a:t>
            </a:r>
            <a:endParaRPr lang="en-GB" sz="60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099" y="4884820"/>
            <a:ext cx="11582401" cy="175432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Stretch challenge:</a:t>
            </a:r>
          </a:p>
          <a:p>
            <a:r>
              <a:rPr lang="en-GB" sz="3600" dirty="0" smtClean="0"/>
              <a:t>As a group, decide who held the most power during the reign of Edward the Confessor!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5752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00" y="0"/>
            <a:ext cx="5829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How were earldoms organised?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511300"/>
            <a:ext cx="5981700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Earldoms was divided into shires – they had courts, provided troops for the </a:t>
            </a:r>
            <a:r>
              <a:rPr lang="en-GB" sz="2000" dirty="0" err="1" smtClean="0"/>
              <a:t>fyrd</a:t>
            </a:r>
            <a:r>
              <a:rPr lang="en-GB" sz="2000" dirty="0"/>
              <a:t> </a:t>
            </a:r>
            <a:r>
              <a:rPr lang="en-GB" sz="2000" dirty="0" smtClean="0"/>
              <a:t>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At the centre of each shire there was a burh (fortified town). Burhs had strong walls which had to be maintained by the </a:t>
            </a:r>
            <a:r>
              <a:rPr lang="en-GB" sz="2000" dirty="0" err="1" smtClean="0"/>
              <a:t>thegn</a:t>
            </a:r>
            <a:r>
              <a:rPr lang="en-GB" sz="2000" dirty="0" smtClean="0"/>
              <a:t> who lived there.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Each shire had a sheriff who worked for the king, they would carry out various tasks like collecting tax, fines and maintaining the </a:t>
            </a:r>
            <a:r>
              <a:rPr lang="en-GB" sz="2000" dirty="0" err="1" smtClean="0"/>
              <a:t>fyrd</a:t>
            </a:r>
            <a:r>
              <a:rPr lang="en-GB" sz="2000" dirty="0" smtClean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It had an army (</a:t>
            </a:r>
            <a:r>
              <a:rPr lang="en-GB" sz="2000" dirty="0" err="1" smtClean="0"/>
              <a:t>fyrd</a:t>
            </a:r>
            <a:r>
              <a:rPr lang="en-GB" sz="2000" dirty="0" smtClean="0"/>
              <a:t>). Every man had to fight for </a:t>
            </a:r>
            <a:r>
              <a:rPr lang="en-GB" sz="2000" dirty="0" err="1" smtClean="0"/>
              <a:t>upto</a:t>
            </a:r>
            <a:r>
              <a:rPr lang="en-GB" sz="2000" dirty="0" smtClean="0"/>
              <a:t> 40 days.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Burhs were also trading hubs. Trade had to take place here so tax could be paid to the sheriff. 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528"/>
          <a:stretch/>
        </p:blipFill>
        <p:spPr>
          <a:xfrm>
            <a:off x="6225591" y="3797300"/>
            <a:ext cx="2888651" cy="2860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9482"/>
          <a:stretch/>
        </p:blipFill>
        <p:spPr>
          <a:xfrm>
            <a:off x="6225591" y="65936"/>
            <a:ext cx="5770296" cy="3637073"/>
          </a:xfrm>
          <a:prstGeom prst="rect">
            <a:avLst/>
          </a:prstGeom>
        </p:spPr>
      </p:pic>
      <p:sp>
        <p:nvSpPr>
          <p:cNvPr id="7" name="AutoShape 2" descr="Image result for medieval market tradi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1237"/>
          <a:stretch/>
        </p:blipFill>
        <p:spPr>
          <a:xfrm>
            <a:off x="9182100" y="3797300"/>
            <a:ext cx="2813787" cy="286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5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2925316"/>
            <a:ext cx="6032500" cy="38394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900" y="152400"/>
            <a:ext cx="582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3600" dirty="0" smtClean="0">
                <a:solidFill>
                  <a:srgbClr val="0070C0"/>
                </a:solidFill>
                <a:latin typeface="Franklin Gothic Demi Cond" panose="020B0706030402020204" pitchFamily="34" charset="0"/>
              </a:rPr>
              <a:t>One</a:t>
            </a:r>
            <a:endParaRPr lang="en-GB" sz="3600" dirty="0">
              <a:solidFill>
                <a:srgbClr val="0070C0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100" y="1005750"/>
            <a:ext cx="56769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All groups</a:t>
            </a:r>
          </a:p>
          <a:p>
            <a:endParaRPr lang="en-GB" sz="2000" dirty="0"/>
          </a:p>
          <a:p>
            <a:r>
              <a:rPr lang="en-GB" sz="2000" dirty="0" smtClean="0"/>
              <a:t>For each of the following key words, describe </a:t>
            </a:r>
            <a:r>
              <a:rPr lang="en-GB" sz="2000" b="1" u="sng" dirty="0" smtClean="0"/>
              <a:t>two key </a:t>
            </a:r>
            <a:r>
              <a:rPr lang="en-GB" sz="2000" dirty="0" smtClean="0"/>
              <a:t>features of it:</a:t>
            </a:r>
          </a:p>
          <a:p>
            <a:endParaRPr lang="en-GB" sz="2000" dirty="0"/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Shire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Burh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Sheriff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err="1" smtClean="0"/>
              <a:t>Fyrd</a:t>
            </a:r>
            <a:endParaRPr lang="en-GB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000" dirty="0" smtClean="0"/>
              <a:t>Trading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7600" y="241300"/>
            <a:ext cx="56769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Green groups</a:t>
            </a:r>
          </a:p>
          <a:p>
            <a:endParaRPr lang="en-GB" sz="2000" dirty="0" smtClean="0"/>
          </a:p>
          <a:p>
            <a:r>
              <a:rPr lang="en-GB" sz="2000" dirty="0" smtClean="0"/>
              <a:t>“Edward the Confessor was a weak, ineffective king” How far do you agree? You may wish to consider both sides of this argument, either in paragraph or table format.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197600" y="2348509"/>
            <a:ext cx="5676900" cy="16312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Orange group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evidence is there that Edward had an advanced kingdom?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evidence is there that Edward’s kingship was weakening?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97600" y="4306877"/>
            <a:ext cx="5676900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/>
              <a:t>Blue groups</a:t>
            </a:r>
          </a:p>
          <a:p>
            <a:endParaRPr lang="en-GB" sz="2000" b="1" u="sng" dirty="0"/>
          </a:p>
          <a:p>
            <a:r>
              <a:rPr lang="en-GB" sz="2000" dirty="0" smtClean="0"/>
              <a:t>Literacy challenge! Try to write a short paragraph using as many of these 5 key words as possible. It must make sense as a paragraph, it cannot just be another definition of what they mean!</a:t>
            </a:r>
          </a:p>
        </p:txBody>
      </p:sp>
    </p:spTree>
    <p:extLst>
      <p:ext uri="{BB962C8B-B14F-4D97-AF65-F5344CB8AC3E}">
        <p14:creationId xmlns:p14="http://schemas.microsoft.com/office/powerpoint/2010/main" val="36747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15900" y="168486"/>
          <a:ext cx="11696700" cy="658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953">
                  <a:extLst>
                    <a:ext uri="{9D8B030D-6E8A-4147-A177-3AD203B41FA5}">
                      <a16:colId xmlns:a16="http://schemas.microsoft.com/office/drawing/2014/main" val="2488767107"/>
                    </a:ext>
                  </a:extLst>
                </a:gridCol>
                <a:gridCol w="9978747">
                  <a:extLst>
                    <a:ext uri="{9D8B030D-6E8A-4147-A177-3AD203B41FA5}">
                      <a16:colId xmlns:a16="http://schemas.microsoft.com/office/drawing/2014/main" val="36561092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Key term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Definition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253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Shire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Had it’s own court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Was where the sheriff would be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Had</a:t>
                      </a:r>
                      <a:r>
                        <a:rPr lang="en-GB" baseline="0" dirty="0" smtClean="0"/>
                        <a:t> it’s own burh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Provided troops for the </a:t>
                      </a:r>
                      <a:r>
                        <a:rPr lang="en-GB" baseline="0" dirty="0" err="1" smtClean="0"/>
                        <a:t>fyrd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197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Burh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Surrounded</a:t>
                      </a:r>
                      <a:r>
                        <a:rPr lang="en-GB" baseline="0" dirty="0" smtClean="0"/>
                        <a:t> by strong, wooden walls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err="1" smtClean="0"/>
                        <a:t>Thegn</a:t>
                      </a:r>
                      <a:r>
                        <a:rPr lang="en-GB" baseline="0" dirty="0" smtClean="0"/>
                        <a:t> would live here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Everyone had to share responsibility for maintaining defences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Shire reeve/sheriff would probably be based in the burh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0654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Sheriff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Also known as “shire</a:t>
                      </a:r>
                      <a:r>
                        <a:rPr lang="en-GB" baseline="0" dirty="0" smtClean="0"/>
                        <a:t> reeve”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King’s deputy in charge of making sure the king’s law was being carried out.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Collect tax from king’s land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Collect fines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Make sure men were joining the </a:t>
                      </a:r>
                      <a:r>
                        <a:rPr lang="en-GB" baseline="0" dirty="0" err="1" smtClean="0"/>
                        <a:t>fyrd</a:t>
                      </a:r>
                      <a:endParaRPr lang="en-GB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Make sure the roads and defences were being maintained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162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Fyrd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Every man had to serve 40 days military service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Select </a:t>
                      </a:r>
                      <a:r>
                        <a:rPr lang="en-GB" baseline="0" dirty="0" err="1" smtClean="0"/>
                        <a:t>fyrd</a:t>
                      </a:r>
                      <a:r>
                        <a:rPr lang="en-GB" baseline="0" dirty="0" smtClean="0"/>
                        <a:t> made up of </a:t>
                      </a:r>
                      <a:r>
                        <a:rPr lang="en-GB" baseline="0" dirty="0" err="1" smtClean="0"/>
                        <a:t>thegns</a:t>
                      </a:r>
                      <a:r>
                        <a:rPr lang="en-GB" baseline="0" dirty="0" smtClean="0"/>
                        <a:t> who were well equipped.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General </a:t>
                      </a:r>
                      <a:r>
                        <a:rPr lang="en-GB" baseline="0" dirty="0" err="1" smtClean="0"/>
                        <a:t>fyrd</a:t>
                      </a:r>
                      <a:r>
                        <a:rPr lang="en-GB" baseline="0" dirty="0" smtClean="0"/>
                        <a:t> made up of men who would fight in their local area (peasants)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144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dirty="0" smtClean="0"/>
                        <a:t>Trading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Often took place in burhs or in cities.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York traded with Denmark, Bristol with Scandinavia and Ireland.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London traded with Germany, France, Normandy and Flanders.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Wine, spices, cloth, dyes, pottery and wool would all be traded.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88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6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749</Words>
  <Application>Microsoft Office PowerPoint</Application>
  <PresentationFormat>Widescreen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Franklin Gothic Demi Cond</vt:lpstr>
      <vt:lpstr>Office Theme</vt:lpstr>
      <vt:lpstr>How powerful were Anglo-Saxon Earls?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powerful were Anglo-Saxon Earls?</dc:title>
  <dc:creator>Jack Johnston</dc:creator>
  <cp:lastModifiedBy>Jack Johnston</cp:lastModifiedBy>
  <cp:revision>4</cp:revision>
  <dcterms:created xsi:type="dcterms:W3CDTF">2019-09-12T17:55:02Z</dcterms:created>
  <dcterms:modified xsi:type="dcterms:W3CDTF">2019-09-12T18:17:09Z</dcterms:modified>
</cp:coreProperties>
</file>