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3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9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05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8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1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7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61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14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0FBB-21D3-4A25-A90F-B8346D40298F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ECF-2B95-4BAD-81E7-629C688527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9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350" y="54592"/>
            <a:ext cx="9144000" cy="1274763"/>
          </a:xfrm>
        </p:spPr>
        <p:txBody>
          <a:bodyPr>
            <a:noAutofit/>
          </a:bodyPr>
          <a:lstStyle/>
          <a:p>
            <a:pPr algn="l"/>
            <a:r>
              <a:rPr lang="en-GB" sz="4400" u="sng" dirty="0" smtClean="0"/>
              <a:t>How powerful was Harold Godwinson by 1066?</a:t>
            </a:r>
            <a:endParaRPr lang="en-GB" sz="4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864792"/>
            <a:ext cx="6489700" cy="19224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Describe which regions Harold and his family ruled over.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Explain how much of a threat </a:t>
            </a:r>
            <a:r>
              <a:rPr lang="en-GB" dirty="0" err="1" smtClean="0"/>
              <a:t>Tostig</a:t>
            </a:r>
            <a:r>
              <a:rPr lang="en-GB" dirty="0" smtClean="0"/>
              <a:t> was to Harold by 1065.</a:t>
            </a:r>
            <a:endParaRPr lang="en-GB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2900" y="3995738"/>
            <a:ext cx="6489700" cy="1274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1" i="1" dirty="0" smtClean="0"/>
              <a:t>Starter: </a:t>
            </a:r>
            <a:r>
              <a:rPr lang="en-GB" sz="3200" dirty="0" smtClean="0"/>
              <a:t>Have a got at the cross word puzzle!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383461"/>
            <a:ext cx="4730750" cy="26559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4233244"/>
            <a:ext cx="4838390" cy="239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" y="228600"/>
            <a:ext cx="6446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Where</a:t>
            </a:r>
            <a:r>
              <a:rPr lang="en-GB" sz="4400" dirty="0" smtClean="0">
                <a:latin typeface="Franklin Gothic Demi Cond" panose="020B0706030402020204" pitchFamily="34" charset="0"/>
              </a:rPr>
              <a:t> was Harold by 1066?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" y="1202829"/>
            <a:ext cx="676656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1053, his father Godwin collapsed and died at a banquet in Winchester. Harold became Earl of Wessex.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His brother </a:t>
            </a:r>
            <a:r>
              <a:rPr lang="en-GB" sz="2400" dirty="0" err="1" smtClean="0"/>
              <a:t>Tostig</a:t>
            </a:r>
            <a:r>
              <a:rPr lang="en-GB" sz="2400" dirty="0" smtClean="0"/>
              <a:t> was Earl of Northumbria.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/>
              <a:t>Gyrth</a:t>
            </a:r>
            <a:r>
              <a:rPr lang="en-GB" sz="2400" dirty="0" smtClean="0"/>
              <a:t> and </a:t>
            </a:r>
            <a:r>
              <a:rPr lang="en-GB" sz="2400" dirty="0" err="1" smtClean="0"/>
              <a:t>Leofwine</a:t>
            </a:r>
            <a:r>
              <a:rPr lang="en-GB" sz="2400" dirty="0" smtClean="0"/>
              <a:t> were the Earls of East Anglia and Kent.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After the successful invasion of Wales in 1056, Harold was made ‘sub-</a:t>
            </a:r>
            <a:r>
              <a:rPr lang="en-GB" sz="2400" dirty="0" err="1" smtClean="0"/>
              <a:t>regulus</a:t>
            </a:r>
            <a:r>
              <a:rPr lang="en-GB" sz="2400" dirty="0" smtClean="0"/>
              <a:t>’. King Edward’s second in command.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Harold’s sister Edith was married to King Edward.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723" y="228600"/>
            <a:ext cx="4684542" cy="2630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4723" y="3013292"/>
            <a:ext cx="4752262" cy="313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" y="114300"/>
            <a:ext cx="6446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How </a:t>
            </a:r>
            <a:r>
              <a:rPr lang="en-GB" sz="4400" dirty="0" smtClean="0">
                <a:latin typeface="Franklin Gothic Demi Cond" panose="020B0706030402020204" pitchFamily="34" charset="0"/>
              </a:rPr>
              <a:t>do we know Harold was important?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408" y="1524000"/>
            <a:ext cx="6638048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We know Harold was very powerful, because of an embassy in 1064.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Edward tasked Harold to sail to Normandy on an official visit to Duke William of Normandy.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There are two stories as to why he was sent.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was either to negotiate the release of Saxon hostages, or to negotiate William becoming King after Edward’s death.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fact that Harold was sent on this shows how powerful and important he was in England.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212" y="139700"/>
            <a:ext cx="4921955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9212" y="2997200"/>
            <a:ext cx="4919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77800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1549400"/>
            <a:ext cx="455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Cut out the diagram of Anglo-Saxon earldoms, in the centre of your book page – please glue it in </a:t>
            </a:r>
            <a:r>
              <a:rPr lang="en-GB" sz="2800" dirty="0" smtClean="0">
                <a:solidFill>
                  <a:srgbClr val="FF0000"/>
                </a:solidFill>
              </a:rPr>
              <a:t>neatly.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18100" y="177800"/>
            <a:ext cx="66929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Green groups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Shade in each area that is </a:t>
            </a:r>
            <a:r>
              <a:rPr lang="en-GB" sz="2400" dirty="0" smtClean="0">
                <a:solidFill>
                  <a:srgbClr val="FF0000"/>
                </a:solidFill>
              </a:rPr>
              <a:t>directly</a:t>
            </a:r>
            <a:r>
              <a:rPr lang="en-GB" sz="2400" dirty="0" smtClean="0"/>
              <a:t> controlled by Harold’s family. Explain how with precise knowledge and examples.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Shade in each area that is </a:t>
            </a:r>
            <a:r>
              <a:rPr lang="en-GB" sz="2400" dirty="0" smtClean="0">
                <a:solidFill>
                  <a:srgbClr val="0070C0"/>
                </a:solidFill>
              </a:rPr>
              <a:t>indirectly</a:t>
            </a:r>
            <a:r>
              <a:rPr lang="en-GB" sz="2400" dirty="0" smtClean="0"/>
              <a:t> controlled by Harold’s family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18100" y="3492500"/>
            <a:ext cx="6692900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Orange group + blue groups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Shade in each area that a Godwinson controlled.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Draw an arrow away from each, and explain who ruled over each area.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879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imeref.com/maps/maps/england_C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832" y="1167853"/>
            <a:ext cx="3528610" cy="42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3513" y="4581329"/>
            <a:ext cx="2448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In 1062, </a:t>
            </a:r>
            <a:r>
              <a:rPr lang="en-GB" b="1" i="1" dirty="0" err="1">
                <a:solidFill>
                  <a:srgbClr val="FF0000"/>
                </a:solidFill>
              </a:rPr>
              <a:t>Tostig</a:t>
            </a:r>
            <a:r>
              <a:rPr lang="en-GB" b="1" i="1" dirty="0">
                <a:solidFill>
                  <a:srgbClr val="FF0000"/>
                </a:solidFill>
              </a:rPr>
              <a:t> and Harold launched an attack on the Welsh king. They replaced him with a king that they could control.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2732" y="2564905"/>
            <a:ext cx="24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In the 1050s, the Earl of Mercia was exiled and replaced with those loyal to the Godwin's.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583" y="332657"/>
            <a:ext cx="2448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Earl </a:t>
            </a:r>
            <a:r>
              <a:rPr lang="en-GB" b="1" i="1" dirty="0" err="1">
                <a:solidFill>
                  <a:srgbClr val="FF0000"/>
                </a:solidFill>
              </a:rPr>
              <a:t>Tostig</a:t>
            </a:r>
            <a:r>
              <a:rPr lang="en-GB" b="1" i="1" dirty="0">
                <a:solidFill>
                  <a:srgbClr val="FF0000"/>
                </a:solidFill>
              </a:rPr>
              <a:t> was Earl of Northumbria, giving them a massive power base in the North.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1620" y="547016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Harold ruled Wessex; he was England’s defence against attacks from Europe so he was very important. He eventually became “Sub-</a:t>
            </a:r>
            <a:r>
              <a:rPr lang="en-GB" b="1" i="1" dirty="0" err="1">
                <a:solidFill>
                  <a:srgbClr val="FF0000"/>
                </a:solidFill>
              </a:rPr>
              <a:t>regulus</a:t>
            </a:r>
            <a:r>
              <a:rPr lang="en-GB" b="1" i="1" dirty="0">
                <a:solidFill>
                  <a:srgbClr val="FF0000"/>
                </a:solidFill>
              </a:rPr>
              <a:t>” – the King’s deputy and was in charge of the army.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00255" y="2137425"/>
            <a:ext cx="270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East Anglia was ruled by </a:t>
            </a:r>
            <a:r>
              <a:rPr lang="en-GB" b="1" i="1" dirty="0" err="1">
                <a:solidFill>
                  <a:srgbClr val="FF0000"/>
                </a:solidFill>
              </a:rPr>
              <a:t>Gyrth</a:t>
            </a:r>
            <a:r>
              <a:rPr lang="en-GB" b="1" i="1" dirty="0">
                <a:solidFill>
                  <a:srgbClr val="FF0000"/>
                </a:solidFill>
              </a:rPr>
              <a:t>,  Harold’s teenage brother. </a:t>
            </a:r>
            <a:r>
              <a:rPr lang="en-GB" b="1" i="1" dirty="0" smtClean="0">
                <a:solidFill>
                  <a:srgbClr val="FF0000"/>
                </a:solidFill>
              </a:rPr>
              <a:t>He also served on the Witan.</a:t>
            </a:r>
            <a:endParaRPr lang="en-GB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900028" y="4731678"/>
            <a:ext cx="1691916" cy="4385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00028" y="3765233"/>
            <a:ext cx="1691916" cy="14050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00028" y="3267418"/>
            <a:ext cx="2628020" cy="305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25399" y="1015054"/>
            <a:ext cx="2222738" cy="11223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7392145" y="3337753"/>
            <a:ext cx="1908103" cy="427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528048" y="4467747"/>
            <a:ext cx="2924600" cy="1203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08" y="24110"/>
            <a:ext cx="63832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How did </a:t>
            </a:r>
            <a:r>
              <a:rPr lang="en-GB" sz="4400" dirty="0" err="1" smtClean="0">
                <a:latin typeface="Franklin Gothic Demi Cond" panose="020B0706030402020204" pitchFamily="34" charset="0"/>
              </a:rPr>
              <a:t>Tostig</a:t>
            </a:r>
            <a:r>
              <a:rPr lang="en-GB" sz="4400" dirty="0" smtClean="0">
                <a:latin typeface="Franklin Gothic Demi Cond" panose="020B0706030402020204" pitchFamily="34" charset="0"/>
              </a:rPr>
              <a:t>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threaten</a:t>
            </a:r>
            <a:r>
              <a:rPr lang="en-GB" sz="4400" dirty="0" smtClean="0">
                <a:latin typeface="Franklin Gothic Demi Cond" panose="020B0706030402020204" pitchFamily="34" charset="0"/>
              </a:rPr>
              <a:t> Harold’s power?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408" y="1470660"/>
            <a:ext cx="6383292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In 1065, all the </a:t>
            </a:r>
            <a:r>
              <a:rPr lang="en-GB" sz="2200" dirty="0" err="1" smtClean="0"/>
              <a:t>thegns</a:t>
            </a:r>
            <a:r>
              <a:rPr lang="en-GB" sz="2200" dirty="0" smtClean="0"/>
              <a:t> in Northumbria rose up against Earl </a:t>
            </a:r>
            <a:r>
              <a:rPr lang="en-GB" sz="2200" dirty="0" err="1" smtClean="0"/>
              <a:t>Tostig</a:t>
            </a:r>
            <a:r>
              <a:rPr lang="en-GB" sz="2200" dirty="0" smtClean="0"/>
              <a:t>. They were supported by Mercia.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They raised an army, marched on York and killed anyone who had supported </a:t>
            </a:r>
            <a:r>
              <a:rPr lang="en-GB" sz="2200" dirty="0" err="1" smtClean="0"/>
              <a:t>Tostig</a:t>
            </a:r>
            <a:r>
              <a:rPr lang="en-GB" sz="22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They demanded that </a:t>
            </a:r>
            <a:r>
              <a:rPr lang="en-GB" sz="2200" dirty="0" err="1" smtClean="0"/>
              <a:t>Morcar</a:t>
            </a:r>
            <a:r>
              <a:rPr lang="en-GB" sz="2200" dirty="0"/>
              <a:t> </a:t>
            </a:r>
            <a:r>
              <a:rPr lang="en-GB" sz="2200" dirty="0" smtClean="0"/>
              <a:t>of Mercia be made Earl.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King Edward ordered Harold to march north with an army, crush the rebels, and reinstate </a:t>
            </a:r>
            <a:r>
              <a:rPr lang="en-GB" sz="2200" dirty="0" err="1" smtClean="0"/>
              <a:t>Tostig</a:t>
            </a:r>
            <a:r>
              <a:rPr lang="en-GB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Instead, Harold married </a:t>
            </a:r>
            <a:r>
              <a:rPr lang="en-GB" sz="2200" dirty="0" err="1" smtClean="0"/>
              <a:t>Morcar’s</a:t>
            </a:r>
            <a:r>
              <a:rPr lang="en-GB" sz="2200" dirty="0" smtClean="0"/>
              <a:t> sister as a sign of loyalty. He then made </a:t>
            </a:r>
            <a:r>
              <a:rPr lang="en-GB" sz="2200" dirty="0" err="1" smtClean="0"/>
              <a:t>Morcar</a:t>
            </a:r>
            <a:r>
              <a:rPr lang="en-GB" sz="2200" dirty="0" smtClean="0"/>
              <a:t> Earl of Northumbria and exiled </a:t>
            </a:r>
            <a:r>
              <a:rPr lang="en-GB" sz="2200" dirty="0" err="1" smtClean="0"/>
              <a:t>Tostig</a:t>
            </a:r>
            <a:r>
              <a:rPr lang="en-GB" sz="2200" dirty="0" smtClean="0"/>
              <a:t> from England.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030" y="137597"/>
            <a:ext cx="5231433" cy="3139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800" y="3357851"/>
            <a:ext cx="5220923" cy="297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08" y="24110"/>
            <a:ext cx="6383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Why </a:t>
            </a:r>
            <a:r>
              <a:rPr lang="en-GB" sz="4400" dirty="0" smtClean="0">
                <a:latin typeface="Franklin Gothic Demi Cond" panose="020B0706030402020204" pitchFamily="34" charset="0"/>
              </a:rPr>
              <a:t>did Northumbria rebel?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08" y="914400"/>
            <a:ext cx="6383292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Most of Northumbria was part of the Danelaw – the massive area where mostly Viking people had settled.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region was known for being wild, lawless and the people were very distrusting of southerners.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Many of the laws, customs and even language were rooted in Viking culture rather than Saxon culture.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/>
              <a:t>Tostig</a:t>
            </a:r>
            <a:r>
              <a:rPr lang="en-GB" sz="2000" dirty="0"/>
              <a:t> </a:t>
            </a:r>
            <a:r>
              <a:rPr lang="en-GB" sz="2000" dirty="0" smtClean="0"/>
              <a:t>was acting like a tyrant e.g. he had two of his rivals murdered. He even had a </a:t>
            </a:r>
            <a:r>
              <a:rPr lang="en-GB" sz="2000" dirty="0" err="1" smtClean="0"/>
              <a:t>thegn</a:t>
            </a:r>
            <a:r>
              <a:rPr lang="en-GB" sz="2000" dirty="0" smtClean="0"/>
              <a:t> killed when he threatened to complain to King Edward.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raised taxes very high which angered the locals.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1061, King Malcolm III of Scotland raided into Northumbria. Rather than punish them, </a:t>
            </a:r>
            <a:r>
              <a:rPr lang="en-GB" sz="2000" dirty="0" err="1" smtClean="0"/>
              <a:t>Tostig</a:t>
            </a:r>
            <a:r>
              <a:rPr lang="en-GB" sz="2000" dirty="0" smtClean="0"/>
              <a:t> made peace and became very close to them.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950" y="122237"/>
            <a:ext cx="2914650" cy="3272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950" y="3452054"/>
            <a:ext cx="5334000" cy="2954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274970" y="569117"/>
            <a:ext cx="3217864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884" y="3090227"/>
            <a:ext cx="3888432" cy="1168539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Why is </a:t>
            </a:r>
            <a:r>
              <a:rPr lang="en-GB" sz="2400" dirty="0" err="1"/>
              <a:t>Tostig’s</a:t>
            </a:r>
            <a:r>
              <a:rPr lang="en-GB" sz="2400" dirty="0"/>
              <a:t> exile so important?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384" y="433118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Tostig</a:t>
            </a:r>
            <a:r>
              <a:rPr lang="en-GB" sz="2400" dirty="0"/>
              <a:t> was so angry that Harold had betrayed him that he travelled across Europe seeking support for an invasion of England. </a:t>
            </a:r>
            <a:r>
              <a:rPr lang="en-GB" sz="2400" dirty="0" err="1"/>
              <a:t>Tostig</a:t>
            </a:r>
            <a:r>
              <a:rPr lang="en-GB" sz="2400" dirty="0"/>
              <a:t> therefore became a major threat.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184" y="4489089"/>
            <a:ext cx="5119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Harold and the other earls of England has openly disobeyed Edward – this showed the weakness of Edward and just how powerful and influential Harold had become by 1065.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9080" y="202795"/>
            <a:ext cx="53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 showed that Harold had his eyes on the throne – he needed a united kingdom and a war with Mercia and Northumbria would have weakened it. Hence why he sided with them and betrayed </a:t>
            </a:r>
            <a:r>
              <a:rPr lang="en-GB" sz="2800" dirty="0" err="1"/>
              <a:t>Tostig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9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77800"/>
            <a:ext cx="558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0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Two</a:t>
            </a:r>
            <a:endParaRPr lang="en-GB" sz="40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400" y="1727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“By 1066, Harold had a </a:t>
            </a:r>
            <a:r>
              <a:rPr lang="en-GB" sz="2400" dirty="0" smtClean="0">
                <a:solidFill>
                  <a:srgbClr val="FF0000"/>
                </a:solidFill>
              </a:rPr>
              <a:t>firm</a:t>
            </a:r>
            <a:r>
              <a:rPr lang="en-GB" sz="2400" dirty="0" smtClean="0"/>
              <a:t> control of England” How far do you agree with this statement?</a:t>
            </a:r>
            <a:endParaRPr lang="en-GB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46451"/>
              </p:ext>
            </p:extLst>
          </p:nvPr>
        </p:nvGraphicFramePr>
        <p:xfrm>
          <a:off x="5880100" y="177800"/>
          <a:ext cx="6159500" cy="65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82391005"/>
                    </a:ext>
                  </a:extLst>
                </a:gridCol>
                <a:gridCol w="3079750">
                  <a:extLst>
                    <a:ext uri="{9D8B030D-6E8A-4147-A177-3AD203B41FA5}">
                      <a16:colId xmlns:a16="http://schemas.microsoft.com/office/drawing/2014/main" val="335616217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r>
                        <a:rPr lang="en-GB" dirty="0" smtClean="0"/>
                        <a:t>Evidence that Harold had a</a:t>
                      </a:r>
                      <a:r>
                        <a:rPr lang="en-GB" baseline="0" dirty="0" smtClean="0"/>
                        <a:t> lot of control over England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Evidence that Harold did not have a</a:t>
                      </a:r>
                      <a:r>
                        <a:rPr lang="en-GB" baseline="0" dirty="0" smtClean="0"/>
                        <a:t> lot of control over England.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12521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82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15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794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Franklin Gothic Demi Cond</vt:lpstr>
      <vt:lpstr>Office Theme</vt:lpstr>
      <vt:lpstr>How powerful was Harold Godwinson by 1066?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powerful was Harold Godwinson by 1066?</dc:title>
  <dc:creator>User</dc:creator>
  <cp:lastModifiedBy>User</cp:lastModifiedBy>
  <cp:revision>13</cp:revision>
  <dcterms:created xsi:type="dcterms:W3CDTF">2018-09-11T19:10:27Z</dcterms:created>
  <dcterms:modified xsi:type="dcterms:W3CDTF">2018-09-21T18:47:41Z</dcterms:modified>
</cp:coreProperties>
</file>