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2" r:id="rId9"/>
    <p:sldId id="266" r:id="rId10"/>
    <p:sldId id="267" r:id="rId11"/>
    <p:sldId id="268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B8B6-C850-496B-8E5F-6BFE59B17B12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3667-660F-418C-A5B6-1D1E7F09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21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B8B6-C850-496B-8E5F-6BFE59B17B12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3667-660F-418C-A5B6-1D1E7F09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86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B8B6-C850-496B-8E5F-6BFE59B17B12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3667-660F-418C-A5B6-1D1E7F09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68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B8B6-C850-496B-8E5F-6BFE59B17B12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3667-660F-418C-A5B6-1D1E7F09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B8B6-C850-496B-8E5F-6BFE59B17B12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3667-660F-418C-A5B6-1D1E7F09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64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B8B6-C850-496B-8E5F-6BFE59B17B12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3667-660F-418C-A5B6-1D1E7F09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9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B8B6-C850-496B-8E5F-6BFE59B17B12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3667-660F-418C-A5B6-1D1E7F09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81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B8B6-C850-496B-8E5F-6BFE59B17B12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3667-660F-418C-A5B6-1D1E7F09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5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B8B6-C850-496B-8E5F-6BFE59B17B12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3667-660F-418C-A5B6-1D1E7F09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15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B8B6-C850-496B-8E5F-6BFE59B17B12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3667-660F-418C-A5B6-1D1E7F09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B8B6-C850-496B-8E5F-6BFE59B17B12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3667-660F-418C-A5B6-1D1E7F09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48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4B8B6-C850-496B-8E5F-6BFE59B17B12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43667-660F-418C-A5B6-1D1E7F09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63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639"/>
            <a:ext cx="9144000" cy="1338263"/>
          </a:xfrm>
        </p:spPr>
        <p:txBody>
          <a:bodyPr>
            <a:normAutofit/>
          </a:bodyPr>
          <a:lstStyle/>
          <a:p>
            <a:pPr algn="l"/>
            <a:r>
              <a:rPr lang="en-GB" sz="4400" b="1" u="sng" dirty="0" smtClean="0"/>
              <a:t>How much has diagnosis and treatment changed by the 20</a:t>
            </a:r>
            <a:r>
              <a:rPr lang="en-GB" sz="4400" b="1" u="sng" baseline="30000" dirty="0" smtClean="0"/>
              <a:t>th</a:t>
            </a:r>
            <a:r>
              <a:rPr lang="en-GB" sz="4400" b="1" u="sng" dirty="0" smtClean="0"/>
              <a:t> Century?</a:t>
            </a:r>
            <a:endParaRPr lang="en-GB" sz="44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56118"/>
            <a:ext cx="6527800" cy="21713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b="1" i="1" dirty="0" smtClean="0"/>
              <a:t>In this lesson, we will: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Assess how much diagnosis has changed between 1700 and 2000?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Describe the key events in the development of ‘magic bullets’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2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pronto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6080" y="3095624"/>
            <a:ext cx="59055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39748" y="150125"/>
            <a:ext cx="3508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Domagk is happy his daughter is alive thanks to </a:t>
            </a:r>
            <a:r>
              <a:rPr lang="en-GB" sz="3600" dirty="0" err="1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Prontosil</a:t>
            </a:r>
            <a:r>
              <a:rPr lang="en-GB" sz="36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!</a:t>
            </a:r>
          </a:p>
        </p:txBody>
      </p:sp>
      <p:pic>
        <p:nvPicPr>
          <p:cNvPr id="2050" name="Picture 2" descr="Image result for gerhard domagk daugh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14301"/>
            <a:ext cx="8382000" cy="699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0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miling ww2 british soldie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86877" y="-533400"/>
            <a:ext cx="9826625" cy="858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39748" y="338078"/>
            <a:ext cx="3508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This soldier is happy that his syphilis is cured thanks to </a:t>
            </a:r>
            <a:r>
              <a:rPr lang="en-GB" sz="3600" dirty="0" err="1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Salvarsan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 606!</a:t>
            </a:r>
            <a:endParaRPr lang="en-GB" sz="36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2906" y="3200400"/>
            <a:ext cx="3082066" cy="39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3350" y="800100"/>
            <a:ext cx="121729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77800"/>
            <a:ext cx="575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Franklin Gothic Demi Cond" panose="020B0706030402020204" pitchFamily="34" charset="0"/>
              </a:rPr>
              <a:t>How would people be diagnosed in the </a:t>
            </a:r>
            <a:r>
              <a:rPr lang="en-GB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1700s</a:t>
            </a:r>
            <a:r>
              <a:rPr lang="en-GB" sz="3200" dirty="0" smtClean="0">
                <a:latin typeface="Franklin Gothic Demi Cond" panose="020B0706030402020204" pitchFamily="34" charset="0"/>
              </a:rPr>
              <a:t>?</a:t>
            </a:r>
            <a:endParaRPr lang="en-GB" sz="3200" dirty="0"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0" y="1524000"/>
            <a:ext cx="6045200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 the early 1700s, some physicians still relied using urine samples to look for imbalances in the humours (colour, smell, taste)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After the work of Sydenham, some physicians began to observe the symptoms of the patients.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Except from this, diagnosis hadn’t changed much as technology was very basic.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There was no way to check blood, or DNA.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177800"/>
            <a:ext cx="4819650" cy="634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77800"/>
            <a:ext cx="6216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Franklin Gothic Demi Cond" panose="020B0706030402020204" pitchFamily="34" charset="0"/>
              </a:rPr>
              <a:t>How would people be diagnosed in the </a:t>
            </a:r>
            <a:r>
              <a:rPr lang="en-GB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2000s</a:t>
            </a:r>
            <a:r>
              <a:rPr lang="en-GB" sz="3200" dirty="0" smtClean="0">
                <a:latin typeface="Franklin Gothic Demi Cond" panose="020B0706030402020204" pitchFamily="34" charset="0"/>
              </a:rPr>
              <a:t>?</a:t>
            </a:r>
            <a:endParaRPr lang="en-GB" sz="3200" dirty="0"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0" y="1255018"/>
            <a:ext cx="644525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Blood tests have been used since the 1930s to look for conditions.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Blood pressure monitors have been used since the 1880s to check high and low blood pressure.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Endoscopes have been used since the 1900s to insert small cameras inside the human body.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X-rays have been used since the 1890s to help see inside the human body.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MRI and CT scans have been used since the 1970s.</a:t>
            </a:r>
            <a:endParaRPr lang="en-GB" sz="2400" dirty="0"/>
          </a:p>
        </p:txBody>
      </p:sp>
      <p:pic>
        <p:nvPicPr>
          <p:cNvPr id="4098" name="Picture 2" descr="Image result for Blood te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77800"/>
            <a:ext cx="5044309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999" y="3714750"/>
            <a:ext cx="5044309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77800"/>
            <a:ext cx="575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4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One</a:t>
            </a:r>
            <a:endParaRPr lang="en-GB" sz="4400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0" y="957162"/>
            <a:ext cx="657860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Take the subheading: “Diagnosing illness in the 21</a:t>
            </a:r>
            <a:r>
              <a:rPr lang="en-GB" sz="3200" baseline="30000" dirty="0" smtClean="0"/>
              <a:t>st</a:t>
            </a:r>
            <a:r>
              <a:rPr lang="en-GB" sz="3200" dirty="0" smtClean="0"/>
              <a:t> Century”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Split your page into two: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r>
              <a:rPr lang="en-GB" sz="3200" dirty="0" smtClean="0"/>
              <a:t>Evidence of change</a:t>
            </a:r>
          </a:p>
          <a:p>
            <a:r>
              <a:rPr lang="en-GB" sz="3200" dirty="0" smtClean="0"/>
              <a:t>Evidence of continuity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900" y="177800"/>
            <a:ext cx="4445000" cy="626607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54000" y="4906545"/>
            <a:ext cx="6527800" cy="15373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dirty="0" smtClean="0"/>
              <a:t>Explain one difference in diagnosing illness in the 1500s and 2000s. (4 marks)</a:t>
            </a:r>
            <a:endParaRPr lang="en-GB" sz="3600" dirty="0"/>
          </a:p>
        </p:txBody>
      </p:sp>
      <p:sp>
        <p:nvSpPr>
          <p:cNvPr id="6" name="AutoShape 2" descr="Image result for Challe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997" y1="50000" x2="85121" y2="55747"/>
                        <a14:foregroundMark x1="53287" y1="71839" x2="87197" y2="60345"/>
                        <a14:foregroundMark x1="43599" y1="64943" x2="42907" y2="79885"/>
                        <a14:foregroundMark x1="27682" y1="55747" x2="37370" y2="77586"/>
                        <a14:foregroundMark x1="24221" y1="60345" x2="38754" y2="85632"/>
                        <a14:foregroundMark x1="26298" y1="48851" x2="68512" y2="62644"/>
                        <a14:foregroundMark x1="30450" y1="36207" x2="38062" y2="48851"/>
                        <a14:foregroundMark x1="7612" y1="48851" x2="87889" y2="38506"/>
                        <a14:foregroundMark x1="94810" y1="43103" x2="95502" y2="59195"/>
                        <a14:foregroundMark x1="92734" y1="58046" x2="64360" y2="67241"/>
                        <a14:foregroundMark x1="56747" y1="76437" x2="38754" y2="90230"/>
                        <a14:foregroundMark x1="59516" y1="70690" x2="35986" y2="98276"/>
                        <a14:foregroundMark x1="62284" y1="39655" x2="29066" y2="75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016">
            <a:off x="4980871" y="4010285"/>
            <a:ext cx="2331858" cy="140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77800"/>
            <a:ext cx="6106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Franklin Gothic Demi Cond" panose="020B0706030402020204" pitchFamily="34" charset="0"/>
              </a:rPr>
              <a:t>How would people be diagnosed in the </a:t>
            </a:r>
            <a:r>
              <a:rPr lang="en-GB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2000s</a:t>
            </a:r>
            <a:r>
              <a:rPr lang="en-GB" sz="3200" dirty="0" smtClean="0">
                <a:latin typeface="Franklin Gothic Demi Cond" panose="020B0706030402020204" pitchFamily="34" charset="0"/>
              </a:rPr>
              <a:t>?</a:t>
            </a:r>
            <a:endParaRPr lang="en-GB" sz="3200" dirty="0"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0" y="1255018"/>
            <a:ext cx="6106160" cy="5293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A ‘magic bullet’ is a term which means any chemical that can sure a disease.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Because of Robert Koch, scientists of the 19</a:t>
            </a:r>
            <a:r>
              <a:rPr lang="en-GB" sz="2600" baseline="30000" dirty="0" smtClean="0"/>
              <a:t>th</a:t>
            </a:r>
            <a:r>
              <a:rPr lang="en-GB" sz="2600" dirty="0" smtClean="0"/>
              <a:t> Century knew specific microbes caused specific diseases.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The hunt was on to find chemicals that could fight these microbes inside the human body.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The first big breakthrough in 1970 was in treating syphilis – a nasty STI!</a:t>
            </a:r>
            <a:endParaRPr lang="en-GB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910" y="177800"/>
            <a:ext cx="5173848" cy="645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47" y="0"/>
            <a:ext cx="10250905" cy="682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neumonia in lu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0"/>
            <a:ext cx="8705850" cy="67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77800"/>
            <a:ext cx="575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Franklin Gothic Demi Cond" panose="020B0706030402020204" pitchFamily="34" charset="0"/>
              </a:rPr>
              <a:t>Learning Task Two</a:t>
            </a:r>
            <a:endParaRPr lang="en-GB" sz="3200" dirty="0"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0" y="948396"/>
            <a:ext cx="5026526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Using the information we have just read through, as well as the video your teacher has shown you: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6189" y="77143"/>
            <a:ext cx="6513095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Targets 7-5</a:t>
            </a:r>
          </a:p>
          <a:p>
            <a:endParaRPr lang="en-GB" sz="3200" dirty="0"/>
          </a:p>
          <a:p>
            <a:r>
              <a:rPr lang="en-GB" sz="3200" dirty="0" smtClean="0"/>
              <a:t>Drawn and complete a timeline to show the key events which led to the development of magic bullets. </a:t>
            </a:r>
            <a:endParaRPr lang="en-GB" sz="3200" dirty="0"/>
          </a:p>
          <a:p>
            <a:r>
              <a:rPr lang="en-GB" sz="3200" dirty="0" smtClean="0"/>
              <a:t>It should begin in 1907!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3200" y="3237762"/>
            <a:ext cx="11716084" cy="35394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Targets 4-2</a:t>
            </a:r>
          </a:p>
          <a:p>
            <a:endParaRPr lang="en-GB" sz="32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Cut out each picture, and each box of text.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Arrange them in chronological order.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Glue them onto a timeline. Go through, and highlight key words.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845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86836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06448" y="150125"/>
            <a:ext cx="3508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Churchill recovering from pneumonia – thanks to 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M&amp;B 693! </a:t>
            </a:r>
            <a:endParaRPr lang="en-GB" sz="36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7103" y="3012447"/>
            <a:ext cx="2622521" cy="374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437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Franklin Gothic Demi Cond</vt:lpstr>
      <vt:lpstr>Office Theme</vt:lpstr>
      <vt:lpstr>How much has diagnosis and treatment changed by the 20th Century?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has diagnosis and treatment changed by the 20th Century?</dc:title>
  <dc:creator>User</dc:creator>
  <cp:lastModifiedBy>User</cp:lastModifiedBy>
  <cp:revision>9</cp:revision>
  <dcterms:created xsi:type="dcterms:W3CDTF">2018-09-19T18:44:26Z</dcterms:created>
  <dcterms:modified xsi:type="dcterms:W3CDTF">2018-09-21T18:36:19Z</dcterms:modified>
</cp:coreProperties>
</file>