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36D929-2D0B-46E1-9C86-1AF70666BF1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62481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6D929-2D0B-46E1-9C86-1AF70666BF1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39461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6D929-2D0B-46E1-9C86-1AF70666BF1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18179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6D929-2D0B-46E1-9C86-1AF70666BF1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309937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36D929-2D0B-46E1-9C86-1AF70666BF1C}"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68223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36D929-2D0B-46E1-9C86-1AF70666BF1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70047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36D929-2D0B-46E1-9C86-1AF70666BF1C}" type="datetimeFigureOut">
              <a:rPr lang="en-GB" smtClean="0"/>
              <a:t>05/07/2019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140800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36D929-2D0B-46E1-9C86-1AF70666BF1C}"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9393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6D929-2D0B-46E1-9C86-1AF70666BF1C}" type="datetimeFigureOut">
              <a:rPr lang="en-GB" smtClean="0"/>
              <a:t>05/07/2019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169324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36D929-2D0B-46E1-9C86-1AF70666BF1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78955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36D929-2D0B-46E1-9C86-1AF70666BF1C}"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7C6A9-4B58-45EC-81E4-C2F5BBB68A88}" type="slidenum">
              <a:rPr lang="en-GB" smtClean="0"/>
              <a:t>‹#›</a:t>
            </a:fld>
            <a:endParaRPr lang="en-GB"/>
          </a:p>
        </p:txBody>
      </p:sp>
    </p:spTree>
    <p:extLst>
      <p:ext uri="{BB962C8B-B14F-4D97-AF65-F5344CB8AC3E}">
        <p14:creationId xmlns:p14="http://schemas.microsoft.com/office/powerpoint/2010/main" val="333507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6D929-2D0B-46E1-9C86-1AF70666BF1C}" type="datetimeFigureOut">
              <a:rPr lang="en-GB" smtClean="0"/>
              <a:t>05/07/2019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7C6A9-4B58-45EC-81E4-C2F5BBB68A88}" type="slidenum">
              <a:rPr lang="en-GB" smtClean="0"/>
              <a:t>‹#›</a:t>
            </a:fld>
            <a:endParaRPr lang="en-GB"/>
          </a:p>
        </p:txBody>
      </p:sp>
    </p:spTree>
    <p:extLst>
      <p:ext uri="{BB962C8B-B14F-4D97-AF65-F5344CB8AC3E}">
        <p14:creationId xmlns:p14="http://schemas.microsoft.com/office/powerpoint/2010/main" val="17760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319880"/>
            <a:ext cx="11836400" cy="1104901"/>
          </a:xfrm>
        </p:spPr>
        <p:txBody>
          <a:bodyPr>
            <a:noAutofit/>
          </a:bodyPr>
          <a:lstStyle/>
          <a:p>
            <a:pPr algn="l"/>
            <a:r>
              <a:rPr lang="en-GB" sz="4400" u="sng" dirty="0" smtClean="0">
                <a:latin typeface="Franklin Gothic Demi Cond" panose="020B0706030402020204" pitchFamily="34" charset="0"/>
              </a:rPr>
              <a:t>How much did young people in Germany resist the Nazis in the 1930s?</a:t>
            </a:r>
            <a:endParaRPr lang="en-GB" sz="4400" u="sng" dirty="0">
              <a:latin typeface="Franklin Gothic Demi Cond" panose="020B0706030402020204" pitchFamily="34" charset="0"/>
            </a:endParaRPr>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317500" y="1816100"/>
            <a:ext cx="5778500" cy="2062103"/>
          </a:xfrm>
          <a:prstGeom prst="rect">
            <a:avLst/>
          </a:prstGeom>
          <a:solidFill>
            <a:srgbClr val="FFFF00"/>
          </a:solidFill>
        </p:spPr>
        <p:txBody>
          <a:bodyPr wrap="square" rtlCol="0">
            <a:spAutoFit/>
          </a:bodyPr>
          <a:lstStyle/>
          <a:p>
            <a:r>
              <a:rPr lang="en-GB" sz="3200" dirty="0" smtClean="0">
                <a:latin typeface="Franklin Gothic Demi Cond" panose="020B0706030402020204" pitchFamily="34" charset="0"/>
              </a:rPr>
              <a:t>Starter: </a:t>
            </a:r>
            <a:r>
              <a:rPr lang="en-GB" sz="3200" dirty="0" smtClean="0"/>
              <a:t>Look at the pictures of the Edelweiss Pirates and the Hitler Youth. What are the differences and similarities?</a:t>
            </a:r>
            <a:endParaRPr lang="en-GB" sz="3200" dirty="0"/>
          </a:p>
        </p:txBody>
      </p:sp>
      <p:sp>
        <p:nvSpPr>
          <p:cNvPr id="5" name="TextBox 4"/>
          <p:cNvSpPr txBox="1"/>
          <p:nvPr/>
        </p:nvSpPr>
        <p:spPr>
          <a:xfrm>
            <a:off x="317500" y="4114800"/>
            <a:ext cx="5778500" cy="2246769"/>
          </a:xfrm>
          <a:prstGeom prst="rect">
            <a:avLst/>
          </a:prstGeom>
          <a:solidFill>
            <a:schemeClr val="accent1">
              <a:lumMod val="20000"/>
              <a:lumOff val="80000"/>
            </a:schemeClr>
          </a:solidFill>
        </p:spPr>
        <p:txBody>
          <a:bodyPr wrap="square" rtlCol="0">
            <a:spAutoFit/>
          </a:bodyPr>
          <a:lstStyle/>
          <a:p>
            <a:r>
              <a:rPr lang="en-GB" sz="2800" dirty="0" smtClean="0">
                <a:latin typeface="Franklin Gothic Demi Cond" panose="020B0706030402020204" pitchFamily="34" charset="0"/>
              </a:rPr>
              <a:t>In this lesson, we will:</a:t>
            </a: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Describe</a:t>
            </a:r>
            <a:r>
              <a:rPr lang="en-GB" sz="2800" dirty="0" smtClean="0">
                <a:latin typeface="Franklin Gothic Demi Cond" panose="020B0706030402020204" pitchFamily="34" charset="0"/>
              </a:rPr>
              <a:t> how the Edelweiss Pirates and Swing Movement rebelled.</a:t>
            </a: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Assess</a:t>
            </a:r>
            <a:r>
              <a:rPr lang="en-GB" sz="2800" dirty="0" smtClean="0">
                <a:latin typeface="Franklin Gothic Demi Cond" panose="020B0706030402020204" pitchFamily="34" charset="0"/>
              </a:rPr>
              <a:t> to what extent this can be considered ‘resistance’</a:t>
            </a:r>
            <a:endParaRPr lang="en-GB" sz="2800" dirty="0"/>
          </a:p>
        </p:txBody>
      </p:sp>
      <p:pic>
        <p:nvPicPr>
          <p:cNvPr id="6" name="Picture 5"/>
          <p:cNvPicPr>
            <a:picLocks noChangeAspect="1"/>
          </p:cNvPicPr>
          <p:nvPr/>
        </p:nvPicPr>
        <p:blipFill>
          <a:blip r:embed="rId2"/>
          <a:stretch>
            <a:fillRect/>
          </a:stretch>
        </p:blipFill>
        <p:spPr>
          <a:xfrm>
            <a:off x="6362721" y="900275"/>
            <a:ext cx="4930754" cy="2770187"/>
          </a:xfrm>
          <a:prstGeom prst="rect">
            <a:avLst/>
          </a:prstGeom>
        </p:spPr>
      </p:pic>
      <p:pic>
        <p:nvPicPr>
          <p:cNvPr id="7" name="Picture 6"/>
          <p:cNvPicPr>
            <a:picLocks noChangeAspect="1"/>
          </p:cNvPicPr>
          <p:nvPr/>
        </p:nvPicPr>
        <p:blipFill rotWithShape="1">
          <a:blip r:embed="rId3"/>
          <a:srcRect b="8612"/>
          <a:stretch/>
        </p:blipFill>
        <p:spPr>
          <a:xfrm>
            <a:off x="6867333" y="3793493"/>
            <a:ext cx="5007167" cy="2928613"/>
          </a:xfrm>
          <a:prstGeom prst="rect">
            <a:avLst/>
          </a:prstGeom>
        </p:spPr>
      </p:pic>
    </p:spTree>
    <p:extLst>
      <p:ext uri="{BB962C8B-B14F-4D97-AF65-F5344CB8AC3E}">
        <p14:creationId xmlns:p14="http://schemas.microsoft.com/office/powerpoint/2010/main" val="233845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7800"/>
            <a:ext cx="11811000" cy="4031873"/>
          </a:xfrm>
          <a:prstGeom prst="rect">
            <a:avLst/>
          </a:prstGeom>
          <a:noFill/>
        </p:spPr>
        <p:txBody>
          <a:bodyPr wrap="square" rtlCol="0">
            <a:spAutoFit/>
          </a:bodyPr>
          <a:lstStyle/>
          <a:p>
            <a:pPr algn="just"/>
            <a:r>
              <a:rPr lang="en-GB" sz="3200" dirty="0" smtClean="0"/>
              <a:t>“We hardly had any free time. Everything was done in a military way, from bugle call, first parade, raising the flag, morning sport and ablutions, through breakfast to the ‘scouting games’, lunch and so on into the evening. Several participants left the camp because the whole slog was too stupid for them…Comradeship was very poor, and everything was done for command and obedience”</a:t>
            </a:r>
          </a:p>
          <a:p>
            <a:endParaRPr lang="en-GB" sz="3200" dirty="0"/>
          </a:p>
          <a:p>
            <a:r>
              <a:rPr lang="en-GB" sz="3200" b="1" dirty="0" smtClean="0"/>
              <a:t>-Unknown man describing his time in the Hitler Youth in 1938.</a:t>
            </a:r>
            <a:endParaRPr lang="en-GB" sz="3200" b="1" dirty="0"/>
          </a:p>
        </p:txBody>
      </p:sp>
      <p:sp>
        <p:nvSpPr>
          <p:cNvPr id="5" name="TextBox 4"/>
          <p:cNvSpPr txBox="1"/>
          <p:nvPr/>
        </p:nvSpPr>
        <p:spPr>
          <a:xfrm>
            <a:off x="292100" y="4457700"/>
            <a:ext cx="11468100" cy="1938992"/>
          </a:xfrm>
          <a:prstGeom prst="rect">
            <a:avLst/>
          </a:prstGeom>
          <a:noFill/>
          <a:ln>
            <a:solidFill>
              <a:srgbClr val="FF0000"/>
            </a:solidFill>
          </a:ln>
        </p:spPr>
        <p:txBody>
          <a:bodyPr wrap="square" rtlCol="0">
            <a:spAutoFit/>
          </a:bodyPr>
          <a:lstStyle/>
          <a:p>
            <a:r>
              <a:rPr lang="en-GB" sz="4000" dirty="0" smtClean="0"/>
              <a:t>Read through your extract and underline any key words that suggest the Hitler Youth was not enjoyed by children.</a:t>
            </a:r>
            <a:endParaRPr lang="en-GB" sz="4000" dirty="0"/>
          </a:p>
        </p:txBody>
      </p:sp>
      <p:pic>
        <p:nvPicPr>
          <p:cNvPr id="1026" name="Picture 2" descr="Image result for read clipart 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382" b="100000" l="154" r="100000">
                        <a14:foregroundMark x1="30462" y1="66974" x2="45692" y2="74194"/>
                        <a14:foregroundMark x1="41692" y1="70968" x2="26462" y2="67742"/>
                        <a14:foregroundMark x1="50462" y1="19201" x2="37692" y2="17512"/>
                        <a14:foregroundMark x1="64000" y1="34255" x2="50462" y2="15207"/>
                      </a14:backgroundRemoval>
                    </a14:imgEffect>
                  </a14:imgLayer>
                </a14:imgProps>
              </a:ext>
              <a:ext uri="{28A0092B-C50C-407E-A947-70E740481C1C}">
                <a14:useLocalDpi xmlns:a14="http://schemas.microsoft.com/office/drawing/2010/main" val="0"/>
              </a:ext>
            </a:extLst>
          </a:blip>
          <a:srcRect/>
          <a:stretch>
            <a:fillRect/>
          </a:stretch>
        </p:blipFill>
        <p:spPr bwMode="auto">
          <a:xfrm>
            <a:off x="10602649" y="3537789"/>
            <a:ext cx="1589351" cy="159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94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140" y="1412240"/>
            <a:ext cx="5890260" cy="526297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a:t>A</a:t>
            </a:r>
            <a:r>
              <a:rPr lang="en-GB" sz="2400" dirty="0" smtClean="0"/>
              <a:t>n </a:t>
            </a:r>
            <a:r>
              <a:rPr lang="en-GB" sz="2400" dirty="0"/>
              <a:t>association of a number of youth movements that had developed in western Germany in response to the Nazi regimentation of youths</a:t>
            </a:r>
            <a:r>
              <a:rPr lang="en-GB" sz="2400" dirty="0" smtClean="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Most cities in Germany had a version (e.g. Navajos in Cologne or Travelling Dudes in Essen)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Mostly working class teenage boys and girls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Largely inspired by blues and jazz music coming from the USA through France. Grew their hair and wore American style clothing. </a:t>
            </a:r>
          </a:p>
        </p:txBody>
      </p:sp>
      <p:pic>
        <p:nvPicPr>
          <p:cNvPr id="3" name="Picture 2"/>
          <p:cNvPicPr>
            <a:picLocks noChangeAspect="1"/>
          </p:cNvPicPr>
          <p:nvPr/>
        </p:nvPicPr>
        <p:blipFill rotWithShape="1">
          <a:blip r:embed="rId2"/>
          <a:srcRect t="18193"/>
          <a:stretch/>
        </p:blipFill>
        <p:spPr>
          <a:xfrm>
            <a:off x="6315074" y="203200"/>
            <a:ext cx="5711825" cy="3454938"/>
          </a:xfrm>
          <a:prstGeom prst="rect">
            <a:avLst/>
          </a:prstGeom>
        </p:spPr>
      </p:pic>
      <p:pic>
        <p:nvPicPr>
          <p:cNvPr id="4" name="Picture 3"/>
          <p:cNvPicPr>
            <a:picLocks noChangeAspect="1"/>
          </p:cNvPicPr>
          <p:nvPr/>
        </p:nvPicPr>
        <p:blipFill rotWithShape="1">
          <a:blip r:embed="rId3"/>
          <a:srcRect b="23739"/>
          <a:stretch/>
        </p:blipFill>
        <p:spPr>
          <a:xfrm>
            <a:off x="6315074" y="3734339"/>
            <a:ext cx="5711825" cy="3047462"/>
          </a:xfrm>
          <a:prstGeom prst="rect">
            <a:avLst/>
          </a:prstGeom>
        </p:spPr>
      </p:pic>
      <p:sp>
        <p:nvSpPr>
          <p:cNvPr id="5" name="Title 1"/>
          <p:cNvSpPr txBox="1">
            <a:spLocks/>
          </p:cNvSpPr>
          <p:nvPr/>
        </p:nvSpPr>
        <p:spPr>
          <a:xfrm>
            <a:off x="363220" y="114300"/>
            <a:ext cx="5626100" cy="10923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latin typeface="Franklin Gothic Demi Cond" panose="020B0706030402020204" pitchFamily="34" charset="0"/>
              </a:rPr>
              <a:t>Who were the ‘Edelweiss Pirates’?</a:t>
            </a:r>
            <a:endParaRPr lang="en-GB" dirty="0">
              <a:latin typeface="Franklin Gothic Demi Cond" panose="020B0706030402020204" pitchFamily="34" charset="0"/>
            </a:endParaRPr>
          </a:p>
        </p:txBody>
      </p:sp>
    </p:spTree>
    <p:extLst>
      <p:ext uri="{BB962C8B-B14F-4D97-AF65-F5344CB8AC3E}">
        <p14:creationId xmlns:p14="http://schemas.microsoft.com/office/powerpoint/2010/main" val="239291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434340"/>
            <a:ext cx="4914900" cy="1569660"/>
          </a:xfrm>
          <a:prstGeom prst="rect">
            <a:avLst/>
          </a:prstGeom>
          <a:noFill/>
        </p:spPr>
        <p:txBody>
          <a:bodyPr wrap="square" rtlCol="0">
            <a:spAutoFit/>
          </a:bodyPr>
          <a:lstStyle/>
          <a:p>
            <a:r>
              <a:rPr lang="en-GB" sz="3200" dirty="0" smtClean="0"/>
              <a:t>Camping trips to listen to music and have open discussions.</a:t>
            </a:r>
            <a:endParaRPr lang="en-GB" sz="3200" dirty="0"/>
          </a:p>
        </p:txBody>
      </p:sp>
      <p:sp>
        <p:nvSpPr>
          <p:cNvPr id="3" name="TextBox 2"/>
          <p:cNvSpPr txBox="1"/>
          <p:nvPr/>
        </p:nvSpPr>
        <p:spPr>
          <a:xfrm>
            <a:off x="274320" y="4907280"/>
            <a:ext cx="4914900" cy="1077218"/>
          </a:xfrm>
          <a:prstGeom prst="rect">
            <a:avLst/>
          </a:prstGeom>
          <a:noFill/>
        </p:spPr>
        <p:txBody>
          <a:bodyPr wrap="square" rtlCol="0">
            <a:spAutoFit/>
          </a:bodyPr>
          <a:lstStyle/>
          <a:p>
            <a:r>
              <a:rPr lang="en-GB" sz="3200" dirty="0" smtClean="0"/>
              <a:t>Taunt and attack members of the Hitler Youth.</a:t>
            </a:r>
            <a:endParaRPr lang="en-GB" sz="3200" dirty="0"/>
          </a:p>
        </p:txBody>
      </p:sp>
      <p:sp>
        <p:nvSpPr>
          <p:cNvPr id="4" name="TextBox 3"/>
          <p:cNvSpPr txBox="1"/>
          <p:nvPr/>
        </p:nvSpPr>
        <p:spPr>
          <a:xfrm>
            <a:off x="6987540" y="426660"/>
            <a:ext cx="4914900" cy="1569660"/>
          </a:xfrm>
          <a:prstGeom prst="rect">
            <a:avLst/>
          </a:prstGeom>
          <a:noFill/>
        </p:spPr>
        <p:txBody>
          <a:bodyPr wrap="square" rtlCol="0">
            <a:spAutoFit/>
          </a:bodyPr>
          <a:lstStyle/>
          <a:p>
            <a:r>
              <a:rPr lang="en-GB" sz="3200" dirty="0" smtClean="0"/>
              <a:t>Would leave anti-Hitler and anti-war graffiti across cities.</a:t>
            </a:r>
            <a:endParaRPr lang="en-GB" sz="3200" dirty="0"/>
          </a:p>
        </p:txBody>
      </p:sp>
      <p:sp>
        <p:nvSpPr>
          <p:cNvPr id="6" name="TextBox 5"/>
          <p:cNvSpPr txBox="1"/>
          <p:nvPr/>
        </p:nvSpPr>
        <p:spPr>
          <a:xfrm>
            <a:off x="3048000" y="1669019"/>
            <a:ext cx="5715000" cy="3245941"/>
          </a:xfrm>
          <a:prstGeom prst="ellipse">
            <a:avLst/>
          </a:prstGeom>
          <a:solidFill>
            <a:schemeClr val="accent1">
              <a:lumMod val="20000"/>
              <a:lumOff val="80000"/>
            </a:schemeClr>
          </a:solidFill>
        </p:spPr>
        <p:txBody>
          <a:bodyPr wrap="square" rtlCol="0">
            <a:spAutoFit/>
          </a:bodyPr>
          <a:lstStyle/>
          <a:p>
            <a:pPr algn="ctr"/>
            <a:r>
              <a:rPr lang="en-GB" sz="4800" dirty="0" smtClean="0">
                <a:latin typeface="Franklin Gothic Demi Cond" panose="020B0706030402020204" pitchFamily="34" charset="0"/>
              </a:rPr>
              <a:t>What did the Edelweiss Pirates do?</a:t>
            </a:r>
            <a:endParaRPr lang="en-GB" sz="4800" dirty="0">
              <a:latin typeface="Franklin Gothic Demi Cond" panose="020B0706030402020204" pitchFamily="34" charset="0"/>
            </a:endParaRPr>
          </a:p>
        </p:txBody>
      </p:sp>
      <p:sp>
        <p:nvSpPr>
          <p:cNvPr id="7" name="AutoShape 2" descr="Image result for camp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234" y1="91628" x2="21702" y2="91628"/>
                        <a14:foregroundMark x1="21702" y1="90698" x2="71915" y2="85116"/>
                        <a14:foregroundMark x1="81277" y1="80465" x2="81277" y2="80465"/>
                        <a14:foregroundMark x1="83830" y1="73953" x2="71064" y2="88837"/>
                        <a14:foregroundMark x1="71064" y1="88837" x2="70213" y2="93488"/>
                      </a14:backgroundRemoval>
                    </a14:imgEffect>
                  </a14:imgLayer>
                </a14:imgProps>
              </a:ext>
            </a:extLst>
          </a:blip>
          <a:stretch>
            <a:fillRect/>
          </a:stretch>
        </p:blipFill>
        <p:spPr>
          <a:xfrm>
            <a:off x="4367213" y="293499"/>
            <a:ext cx="2006771" cy="1835982"/>
          </a:xfrm>
          <a:prstGeom prst="rect">
            <a:avLst/>
          </a:prstGeom>
        </p:spPr>
      </p:pic>
      <p:pic>
        <p:nvPicPr>
          <p:cNvPr id="9" name="Picture 8"/>
          <p:cNvPicPr>
            <a:picLocks noChangeAspect="1"/>
          </p:cNvPicPr>
          <p:nvPr/>
        </p:nvPicPr>
        <p:blipFill>
          <a:blip r:embed="rId4"/>
          <a:stretch>
            <a:fillRect/>
          </a:stretch>
        </p:blipFill>
        <p:spPr>
          <a:xfrm>
            <a:off x="9079230" y="1457325"/>
            <a:ext cx="3132260" cy="2352675"/>
          </a:xfrm>
          <a:prstGeom prst="rect">
            <a:avLst/>
          </a:prstGeom>
        </p:spPr>
      </p:pic>
      <p:pic>
        <p:nvPicPr>
          <p:cNvPr id="10" name="Picture 9"/>
          <p:cNvPicPr>
            <a:picLocks noChangeAspect="1"/>
          </p:cNvPicPr>
          <p:nvPr/>
        </p:nvPicPr>
        <p:blipFill rotWithShape="1">
          <a:blip r:embed="rId5"/>
          <a:srcRect b="8192"/>
          <a:stretch/>
        </p:blipFill>
        <p:spPr>
          <a:xfrm>
            <a:off x="9444990" y="5155584"/>
            <a:ext cx="2381250" cy="1705214"/>
          </a:xfrm>
          <a:prstGeom prst="rect">
            <a:avLst/>
          </a:prstGeom>
        </p:spPr>
      </p:pic>
      <p:sp>
        <p:nvSpPr>
          <p:cNvPr id="5" name="TextBox 4"/>
          <p:cNvSpPr txBox="1"/>
          <p:nvPr/>
        </p:nvSpPr>
        <p:spPr>
          <a:xfrm>
            <a:off x="6621780" y="4907280"/>
            <a:ext cx="4914900" cy="1077218"/>
          </a:xfrm>
          <a:prstGeom prst="rect">
            <a:avLst/>
          </a:prstGeom>
          <a:noFill/>
        </p:spPr>
        <p:txBody>
          <a:bodyPr wrap="square" rtlCol="0">
            <a:spAutoFit/>
          </a:bodyPr>
          <a:lstStyle/>
          <a:p>
            <a:r>
              <a:rPr lang="en-GB" sz="3200" dirty="0" smtClean="0"/>
              <a:t>Spread jokes about Hitler and the NSDAP.</a:t>
            </a:r>
            <a:endParaRPr lang="en-GB" sz="3200" dirty="0"/>
          </a:p>
        </p:txBody>
      </p:sp>
      <p:pic>
        <p:nvPicPr>
          <p:cNvPr id="2052" name="Picture 4" descr="Image result for fight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585854"/>
            <a:ext cx="2843213" cy="232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9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976" y="2021840"/>
            <a:ext cx="5890260" cy="4154984"/>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Most middle and upper class children.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Inspired by American film and music.</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Organised illegal dances (over 6,000 people)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Listened to swing music, consumed alcohol, smoked and danced ‘modern dances’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Some listened to jazz music (Jazz Youth).</a:t>
            </a:r>
          </a:p>
        </p:txBody>
      </p:sp>
      <p:pic>
        <p:nvPicPr>
          <p:cNvPr id="5" name="Picture 4"/>
          <p:cNvPicPr>
            <a:picLocks noChangeAspect="1"/>
          </p:cNvPicPr>
          <p:nvPr/>
        </p:nvPicPr>
        <p:blipFill rotWithShape="1">
          <a:blip r:embed="rId2"/>
          <a:srcRect t="9614" b="11592"/>
          <a:stretch/>
        </p:blipFill>
        <p:spPr>
          <a:xfrm>
            <a:off x="6348412" y="133350"/>
            <a:ext cx="5576888" cy="3200400"/>
          </a:xfrm>
          <a:prstGeom prst="rect">
            <a:avLst/>
          </a:prstGeom>
        </p:spPr>
      </p:pic>
      <p:pic>
        <p:nvPicPr>
          <p:cNvPr id="6" name="Picture 5"/>
          <p:cNvPicPr>
            <a:picLocks noChangeAspect="1"/>
          </p:cNvPicPr>
          <p:nvPr/>
        </p:nvPicPr>
        <p:blipFill>
          <a:blip r:embed="rId3"/>
          <a:stretch>
            <a:fillRect/>
          </a:stretch>
        </p:blipFill>
        <p:spPr>
          <a:xfrm>
            <a:off x="6348412" y="3489732"/>
            <a:ext cx="5576888" cy="3128714"/>
          </a:xfrm>
          <a:prstGeom prst="rect">
            <a:avLst/>
          </a:prstGeom>
        </p:spPr>
      </p:pic>
      <p:sp>
        <p:nvSpPr>
          <p:cNvPr id="7" name="Title 1"/>
          <p:cNvSpPr txBox="1">
            <a:spLocks/>
          </p:cNvSpPr>
          <p:nvPr/>
        </p:nvSpPr>
        <p:spPr>
          <a:xfrm>
            <a:off x="50324" y="113258"/>
            <a:ext cx="6030912" cy="167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latin typeface="Franklin Gothic Demi Cond" panose="020B0706030402020204" pitchFamily="34" charset="0"/>
              </a:rPr>
              <a:t>Who were the ‘Swing Youth’?</a:t>
            </a:r>
            <a:endParaRPr lang="en-GB" sz="6000" dirty="0">
              <a:latin typeface="Franklin Gothic Demi Cond" panose="020B0706030402020204" pitchFamily="34" charset="0"/>
            </a:endParaRPr>
          </a:p>
        </p:txBody>
      </p:sp>
    </p:spTree>
    <p:extLst>
      <p:ext uri="{BB962C8B-B14F-4D97-AF65-F5344CB8AC3E}">
        <p14:creationId xmlns:p14="http://schemas.microsoft.com/office/powerpoint/2010/main" val="369106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86" y="1138170"/>
            <a:ext cx="5628164" cy="4524315"/>
          </a:xfrm>
          <a:prstGeom prst="rect">
            <a:avLst/>
          </a:prstGeom>
          <a:solidFill>
            <a:schemeClr val="bg1"/>
          </a:solidFill>
          <a:ln>
            <a:solidFill>
              <a:srgbClr val="FF0000"/>
            </a:solidFill>
          </a:ln>
        </p:spPr>
        <p:txBody>
          <a:bodyPr wrap="square" rtlCol="0">
            <a:spAutoFit/>
          </a:bodyPr>
          <a:lstStyle/>
          <a:p>
            <a:r>
              <a:rPr lang="en-GB" sz="3200" dirty="0" smtClean="0"/>
              <a:t>For each pop vinyl character:</a:t>
            </a:r>
          </a:p>
          <a:p>
            <a:endParaRPr lang="en-GB" sz="3200" dirty="0"/>
          </a:p>
          <a:p>
            <a:pPr marL="457200" indent="-457200">
              <a:buFont typeface="Arial" panose="020B0604020202020204" pitchFamily="34" charset="0"/>
              <a:buChar char="•"/>
            </a:pPr>
            <a:r>
              <a:rPr lang="en-GB" sz="3200" dirty="0" smtClean="0"/>
              <a:t>Design the figure the style of: Hitler Youth, Swing Movement and Edelweiss Pirates.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smtClean="0"/>
              <a:t>Describe key features of each movement.</a:t>
            </a:r>
            <a:endParaRPr lang="en-GB" sz="2800" dirty="0" smtClean="0"/>
          </a:p>
        </p:txBody>
      </p:sp>
      <p:sp>
        <p:nvSpPr>
          <p:cNvPr id="7" name="Title 1"/>
          <p:cNvSpPr txBox="1">
            <a:spLocks/>
          </p:cNvSpPr>
          <p:nvPr/>
        </p:nvSpPr>
        <p:spPr>
          <a:xfrm>
            <a:off x="50324" y="113258"/>
            <a:ext cx="6030912" cy="167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dirty="0" smtClean="0">
                <a:latin typeface="Franklin Gothic Demi Cond" panose="020B0706030402020204" pitchFamily="34" charset="0"/>
              </a:rPr>
              <a:t>Learning Task </a:t>
            </a:r>
            <a:r>
              <a:rPr lang="en-GB" sz="6000" dirty="0" smtClean="0">
                <a:solidFill>
                  <a:srgbClr val="FF0000"/>
                </a:solidFill>
                <a:latin typeface="Franklin Gothic Demi Cond" panose="020B0706030402020204" pitchFamily="34" charset="0"/>
              </a:rPr>
              <a:t>One</a:t>
            </a:r>
            <a:endParaRPr lang="en-GB" sz="6000" dirty="0">
              <a:solidFill>
                <a:srgbClr val="FF0000"/>
              </a:solidFill>
              <a:latin typeface="Franklin Gothic Demi Cond" panose="020B0706030402020204" pitchFamily="34" charset="0"/>
            </a:endParaRPr>
          </a:p>
        </p:txBody>
      </p:sp>
      <p:pic>
        <p:nvPicPr>
          <p:cNvPr id="3" name="Picture 2"/>
          <p:cNvPicPr>
            <a:picLocks noChangeAspect="1"/>
          </p:cNvPicPr>
          <p:nvPr/>
        </p:nvPicPr>
        <p:blipFill rotWithShape="1">
          <a:blip r:embed="rId2"/>
          <a:srcRect t="10009" b="3879"/>
          <a:stretch/>
        </p:blipFill>
        <p:spPr>
          <a:xfrm>
            <a:off x="6018212" y="113258"/>
            <a:ext cx="6110764" cy="3994484"/>
          </a:xfrm>
          <a:prstGeom prst="rect">
            <a:avLst/>
          </a:prstGeom>
        </p:spPr>
      </p:pic>
      <p:sp>
        <p:nvSpPr>
          <p:cNvPr id="4" name="TextBox 3"/>
          <p:cNvSpPr txBox="1"/>
          <p:nvPr/>
        </p:nvSpPr>
        <p:spPr>
          <a:xfrm>
            <a:off x="6018212" y="4247148"/>
            <a:ext cx="5781901" cy="2062103"/>
          </a:xfrm>
          <a:prstGeom prst="rect">
            <a:avLst/>
          </a:prstGeom>
          <a:solidFill>
            <a:srgbClr val="FFFF00"/>
          </a:solidFill>
        </p:spPr>
        <p:txBody>
          <a:bodyPr wrap="square" rtlCol="0">
            <a:spAutoFit/>
          </a:bodyPr>
          <a:lstStyle/>
          <a:p>
            <a:r>
              <a:rPr lang="en-GB" sz="3200" dirty="0" smtClean="0">
                <a:latin typeface="Franklin Gothic Demi Cond" panose="020B0706030402020204" pitchFamily="34" charset="0"/>
              </a:rPr>
              <a:t>Extension:</a:t>
            </a:r>
          </a:p>
          <a:p>
            <a:r>
              <a:rPr lang="en-GB" sz="3200" dirty="0" smtClean="0"/>
              <a:t>Did young people oppose the Nazis or resist the Nazis? What do you think?</a:t>
            </a:r>
            <a:endParaRPr lang="en-GB" sz="3200" dirty="0"/>
          </a:p>
        </p:txBody>
      </p:sp>
    </p:spTree>
    <p:extLst>
      <p:ext uri="{BB962C8B-B14F-4D97-AF65-F5344CB8AC3E}">
        <p14:creationId xmlns:p14="http://schemas.microsoft.com/office/powerpoint/2010/main" val="42135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398</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Franklin Gothic Demi Cond</vt:lpstr>
      <vt:lpstr>Office Theme</vt:lpstr>
      <vt:lpstr>How much did young people in Germany resist the Nazis in the 1930s?</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did young people in Germany resist the Nazis in the 1930s?</dc:title>
  <dc:creator>User</dc:creator>
  <cp:lastModifiedBy>User</cp:lastModifiedBy>
  <cp:revision>7</cp:revision>
  <dcterms:created xsi:type="dcterms:W3CDTF">2019-07-05T08:20:53Z</dcterms:created>
  <dcterms:modified xsi:type="dcterms:W3CDTF">2019-07-05T10:37:04Z</dcterms:modified>
</cp:coreProperties>
</file>