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0" r:id="rId5"/>
    <p:sldId id="262" r:id="rId6"/>
    <p:sldId id="261" r:id="rId7"/>
    <p:sldId id="258" r:id="rId8"/>
    <p:sldId id="259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8C94-6131-4C3A-B0E3-8CEA765480FE}" type="datetimeFigureOut">
              <a:rPr lang="en-GB" smtClean="0"/>
              <a:t>13/06/2018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A9D3-80C3-4579-AEA0-9E92736725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377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8C94-6131-4C3A-B0E3-8CEA765480FE}" type="datetimeFigureOut">
              <a:rPr lang="en-GB" smtClean="0"/>
              <a:t>13/06/2018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A9D3-80C3-4579-AEA0-9E92736725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5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8C94-6131-4C3A-B0E3-8CEA765480FE}" type="datetimeFigureOut">
              <a:rPr lang="en-GB" smtClean="0"/>
              <a:t>13/06/2018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A9D3-80C3-4579-AEA0-9E92736725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625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8C94-6131-4C3A-B0E3-8CEA765480FE}" type="datetimeFigureOut">
              <a:rPr lang="en-GB" smtClean="0"/>
              <a:t>13/06/2018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A9D3-80C3-4579-AEA0-9E92736725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305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8C94-6131-4C3A-B0E3-8CEA765480FE}" type="datetimeFigureOut">
              <a:rPr lang="en-GB" smtClean="0"/>
              <a:t>13/06/2018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A9D3-80C3-4579-AEA0-9E92736725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55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8C94-6131-4C3A-B0E3-8CEA765480FE}" type="datetimeFigureOut">
              <a:rPr lang="en-GB" smtClean="0"/>
              <a:t>13/06/2018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A9D3-80C3-4579-AEA0-9E92736725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28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8C94-6131-4C3A-B0E3-8CEA765480FE}" type="datetimeFigureOut">
              <a:rPr lang="en-GB" smtClean="0"/>
              <a:t>13/06/2018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A9D3-80C3-4579-AEA0-9E92736725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14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8C94-6131-4C3A-B0E3-8CEA765480FE}" type="datetimeFigureOut">
              <a:rPr lang="en-GB" smtClean="0"/>
              <a:t>13/06/2018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A9D3-80C3-4579-AEA0-9E92736725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125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8C94-6131-4C3A-B0E3-8CEA765480FE}" type="datetimeFigureOut">
              <a:rPr lang="en-GB" smtClean="0"/>
              <a:t>13/06/2018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A9D3-80C3-4579-AEA0-9E92736725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241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8C94-6131-4C3A-B0E3-8CEA765480FE}" type="datetimeFigureOut">
              <a:rPr lang="en-GB" smtClean="0"/>
              <a:t>13/06/2018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A9D3-80C3-4579-AEA0-9E92736725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62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8C94-6131-4C3A-B0E3-8CEA765480FE}" type="datetimeFigureOut">
              <a:rPr lang="en-GB" smtClean="0"/>
              <a:t>13/06/2018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A9D3-80C3-4579-AEA0-9E92736725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538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68C94-6131-4C3A-B0E3-8CEA765480FE}" type="datetimeFigureOut">
              <a:rPr lang="en-GB" smtClean="0"/>
              <a:t>13/06/2018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4A9D3-80C3-4579-AEA0-9E92736725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PmhcYfLQvdc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5348" y="0"/>
            <a:ext cx="9144000" cy="1236663"/>
          </a:xfrm>
        </p:spPr>
        <p:txBody>
          <a:bodyPr>
            <a:normAutofit fontScale="90000"/>
          </a:bodyPr>
          <a:lstStyle/>
          <a:p>
            <a:pPr algn="l"/>
            <a:r>
              <a:rPr lang="en-GB" sz="4400" u="sng" dirty="0" smtClean="0"/>
              <a:t>How much did medical care change between 1200 and 1700?</a:t>
            </a:r>
            <a:endParaRPr lang="en-GB" sz="4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708120"/>
            <a:ext cx="6743700" cy="286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u="sng" dirty="0" smtClean="0"/>
              <a:t>Starter:</a:t>
            </a:r>
          </a:p>
          <a:p>
            <a:r>
              <a:rPr lang="en-GB" sz="2000" dirty="0" smtClean="0"/>
              <a:t>Read the article given to you by your teacher. It was written about the death of King Charles II in 1685 by his physician Sir Charles </a:t>
            </a:r>
            <a:r>
              <a:rPr lang="en-GB" sz="2000" dirty="0" err="1" smtClean="0"/>
              <a:t>Scarburgh</a:t>
            </a:r>
            <a:r>
              <a:rPr lang="en-GB" sz="2000" dirty="0" smtClean="0"/>
              <a:t>. It is a perfect example of medicine in the Renaissance using a mixture of old and new ideas!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With one colour, highlight evidence of medicine that had stayed the same.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With another, highlight examples of new treatments.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940300"/>
            <a:ext cx="6743700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u="sng" dirty="0" smtClean="0"/>
              <a:t>In this lesson, we will:</a:t>
            </a:r>
          </a:p>
          <a:p>
            <a:endParaRPr lang="en-GB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Compare medical care in the Medieval and Renaissance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Describe how hospitals changed between the Medieval and Renaissance periods.</a:t>
            </a:r>
            <a:endParaRPr lang="en-GB" sz="2000" dirty="0"/>
          </a:p>
        </p:txBody>
      </p:sp>
      <p:pic>
        <p:nvPicPr>
          <p:cNvPr id="1026" name="Picture 2" descr="Image result for Charles II of England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34300" y="1338262"/>
            <a:ext cx="3886200" cy="53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007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00" y="1358900"/>
            <a:ext cx="4711700" cy="5016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Insane and pregnant patients would be turned away.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Patients would share beds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Run by monks and nurses.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Focus was on care rather than curing.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Prayers were encouraged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Often kept clean with fresh linen and clothing changed regularly.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English hospitals had no doctors or surgeons.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48400" y="1358900"/>
            <a:ext cx="5156200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Began to focus on curing people e.g. fevers, skin conditions.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 physician would visit often twice a day to observe symptoms and prescribe treatments.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Would have access to apothecaries to mix medicines. This would include new herbs from New World (see lesson on treatments)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Still run by the Church.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Pest houses were set up which would deal with one particular disease e.g. leprosy, plague, pox. This would stop contagious diseases spreading in hospitals.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3600" y="241300"/>
            <a:ext cx="538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</a:rPr>
              <a:t>Medieval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9700" y="241300"/>
            <a:ext cx="538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</a:rPr>
              <a:t>Renaissance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526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600" y="190500"/>
            <a:ext cx="11772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Checkpoint </a:t>
            </a:r>
            <a:r>
              <a:rPr lang="en-GB" sz="3200" dirty="0" smtClean="0">
                <a:solidFill>
                  <a:srgbClr val="FF0000"/>
                </a:solidFill>
              </a:rPr>
              <a:t>Two</a:t>
            </a:r>
            <a:r>
              <a:rPr lang="en-GB" sz="3200" dirty="0" smtClean="0"/>
              <a:t>: Can you </a:t>
            </a:r>
            <a:r>
              <a:rPr lang="en-GB" sz="3200" dirty="0" smtClean="0">
                <a:solidFill>
                  <a:srgbClr val="FF0000"/>
                </a:solidFill>
              </a:rPr>
              <a:t>compare</a:t>
            </a:r>
            <a:r>
              <a:rPr lang="en-GB" sz="3200" dirty="0" smtClean="0"/>
              <a:t> hospital care in the Medieval and Renaissance periods? 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200" y="2489200"/>
            <a:ext cx="5092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Complete the worksheet your teacher has given you, without using any notes! 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13104" t="19444" r="14666" b="7987"/>
          <a:stretch/>
        </p:blipFill>
        <p:spPr>
          <a:xfrm>
            <a:off x="6006370" y="1986012"/>
            <a:ext cx="586813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34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7339" y="1278553"/>
            <a:ext cx="1145579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When Charles II of England lay dying from a convulsion which attacked him while shaving, the medicos of that day left no stone unturned in helping him along to the Great Beyond. First, </a:t>
            </a:r>
            <a:r>
              <a:rPr lang="en-GB" sz="2400" dirty="0" smtClean="0">
                <a:solidFill>
                  <a:srgbClr val="FF0000"/>
                </a:solidFill>
              </a:rPr>
              <a:t>he was bled of a pint of blood</a:t>
            </a:r>
            <a:r>
              <a:rPr lang="en-GB" sz="2400" dirty="0" smtClean="0"/>
              <a:t>. Then his shoulder was cut and eight ounces more of </a:t>
            </a:r>
            <a:r>
              <a:rPr lang="en-GB" sz="2400" dirty="0" smtClean="0">
                <a:solidFill>
                  <a:srgbClr val="FF0000"/>
                </a:solidFill>
              </a:rPr>
              <a:t>blood was extracted by cupping</a:t>
            </a:r>
            <a:r>
              <a:rPr lang="en-GB" sz="2400" dirty="0" smtClean="0"/>
              <a:t>.</a:t>
            </a:r>
          </a:p>
          <a:p>
            <a:endParaRPr lang="en-GB" sz="2400" dirty="0" smtClean="0"/>
          </a:p>
          <a:p>
            <a:r>
              <a:rPr lang="en-GB" sz="2400" dirty="0" smtClean="0">
                <a:solidFill>
                  <a:srgbClr val="FF0000"/>
                </a:solidFill>
              </a:rPr>
              <a:t>Then followed an emetic, a purgative and another purgative</a:t>
            </a:r>
            <a:r>
              <a:rPr lang="en-GB" sz="2400" dirty="0" smtClean="0"/>
              <a:t>. Next, </a:t>
            </a:r>
            <a:r>
              <a:rPr lang="en-GB" sz="2400" dirty="0" smtClean="0">
                <a:solidFill>
                  <a:srgbClr val="FF0000"/>
                </a:solidFill>
              </a:rPr>
              <a:t>an enema </a:t>
            </a:r>
            <a:r>
              <a:rPr lang="en-GB" sz="2400" dirty="0" smtClean="0"/>
              <a:t>in which they used </a:t>
            </a:r>
            <a:r>
              <a:rPr lang="en-GB" sz="2400" dirty="0" smtClean="0">
                <a:solidFill>
                  <a:srgbClr val="00B050"/>
                </a:solidFill>
              </a:rPr>
              <a:t>antimony</a:t>
            </a:r>
            <a:r>
              <a:rPr lang="en-GB" sz="2400" dirty="0" smtClean="0"/>
              <a:t>, </a:t>
            </a:r>
            <a:r>
              <a:rPr lang="en-GB" sz="2400" dirty="0" smtClean="0">
                <a:solidFill>
                  <a:srgbClr val="FF0000"/>
                </a:solidFill>
              </a:rPr>
              <a:t>sacred bitters, rock salt, mallow leaves, violet, beet root</a:t>
            </a:r>
            <a:r>
              <a:rPr lang="en-GB" sz="2400" dirty="0" smtClean="0"/>
              <a:t>, </a:t>
            </a:r>
            <a:r>
              <a:rPr lang="en-GB" sz="2400" dirty="0" smtClean="0">
                <a:solidFill>
                  <a:srgbClr val="FF0000"/>
                </a:solidFill>
              </a:rPr>
              <a:t>camomile flowers, fennel seed, linseed,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00B050"/>
                </a:solidFill>
              </a:rPr>
              <a:t>cinnamon, cardamom seed, saffron, cochineal and aloes</a:t>
            </a:r>
            <a:r>
              <a:rPr lang="en-GB" sz="2400" dirty="0" smtClean="0"/>
              <a:t>. This enema was repeated. In two hours, </a:t>
            </a:r>
            <a:r>
              <a:rPr lang="en-GB" sz="2400" dirty="0" smtClean="0">
                <a:solidFill>
                  <a:srgbClr val="FF0000"/>
                </a:solidFill>
              </a:rPr>
              <a:t>another purgative </a:t>
            </a:r>
            <a:r>
              <a:rPr lang="en-GB" sz="2400" dirty="0" smtClean="0"/>
              <a:t>was given.</a:t>
            </a:r>
          </a:p>
          <a:p>
            <a:endParaRPr lang="en-GB" sz="2400" dirty="0" smtClean="0"/>
          </a:p>
          <a:p>
            <a:r>
              <a:rPr lang="en-GB" sz="2400" dirty="0" smtClean="0"/>
              <a:t>He was given drinks of </a:t>
            </a:r>
            <a:r>
              <a:rPr lang="en-GB" sz="2400" dirty="0" smtClean="0">
                <a:solidFill>
                  <a:srgbClr val="FF0000"/>
                </a:solidFill>
              </a:rPr>
              <a:t>barley water, </a:t>
            </a:r>
            <a:r>
              <a:rPr lang="en-GB" sz="2400" dirty="0" err="1" smtClean="0">
                <a:solidFill>
                  <a:srgbClr val="FF0000"/>
                </a:solidFill>
              </a:rPr>
              <a:t>licorice</a:t>
            </a:r>
            <a:r>
              <a:rPr lang="en-GB" sz="2400" dirty="0" smtClean="0"/>
              <a:t>, </a:t>
            </a:r>
            <a:r>
              <a:rPr lang="en-GB" sz="2400" dirty="0" smtClean="0">
                <a:solidFill>
                  <a:srgbClr val="00B050"/>
                </a:solidFill>
              </a:rPr>
              <a:t>sweet almonds</a:t>
            </a:r>
            <a:r>
              <a:rPr lang="en-GB" sz="2400" dirty="0" smtClean="0"/>
              <a:t>, </a:t>
            </a:r>
            <a:r>
              <a:rPr lang="en-GB" sz="2400" dirty="0" smtClean="0">
                <a:solidFill>
                  <a:srgbClr val="00B050"/>
                </a:solidFill>
              </a:rPr>
              <a:t>white wine</a:t>
            </a:r>
            <a:r>
              <a:rPr lang="en-GB" sz="2400" dirty="0" smtClean="0"/>
              <a:t>, </a:t>
            </a:r>
            <a:r>
              <a:rPr lang="en-GB" sz="2400" dirty="0" smtClean="0">
                <a:solidFill>
                  <a:srgbClr val="00B050"/>
                </a:solidFill>
              </a:rPr>
              <a:t>absinthe, anise seed, extracts of thistles, rue</a:t>
            </a:r>
            <a:r>
              <a:rPr lang="en-GB" sz="2400" dirty="0" smtClean="0">
                <a:solidFill>
                  <a:srgbClr val="FF0000"/>
                </a:solidFill>
              </a:rPr>
              <a:t>, mint and angelica</a:t>
            </a:r>
            <a:r>
              <a:rPr lang="en-GB" sz="2400" dirty="0" smtClean="0"/>
              <a:t>. When these did not cure him, they gave him </a:t>
            </a:r>
            <a:r>
              <a:rPr lang="en-GB" sz="2400" dirty="0" smtClean="0">
                <a:solidFill>
                  <a:srgbClr val="00B050"/>
                </a:solidFill>
              </a:rPr>
              <a:t>a poultice of burgundy pitch and pigeon dung</a:t>
            </a:r>
            <a:r>
              <a:rPr lang="en-GB" sz="2400" dirty="0" smtClean="0"/>
              <a:t>, to be applied to his feet. 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20504" y="351692"/>
            <a:ext cx="6668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Traditional medieval treatments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New renaissance treatments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27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300" y="2286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Medics in the Medieval Period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41300" y="927100"/>
            <a:ext cx="5956300" cy="56323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Without a health service, most people were treated at home by female family members. (e.g. most women would deliver babies at home)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If you had some money, or required special treatment, there were several places you could 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Physicians were men who were professionally trained for 10 years at university (either in Oxford, Cambridge, or Padua)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They would diagnose you, but wouldn’t treat you. They would recommend someone to go to for treatment.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To diagnose you, they would look at urine samples and compare them with a urine chart to identify the humour out of balance.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This was only available to the rich, as they were very expensive.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900" y="228600"/>
            <a:ext cx="2819400" cy="3952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900" y="3455238"/>
            <a:ext cx="5657850" cy="3307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2100" y="241300"/>
            <a:ext cx="2909949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84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703758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3020" y="156671"/>
            <a:ext cx="5735897" cy="32723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020" y="3714750"/>
            <a:ext cx="5715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1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0954" y="6368534"/>
            <a:ext cx="498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2"/>
              </a:rPr>
              <a:t>https://www.youtube.com/watch?v=PmhcYfLQvdc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06" t="14409" r="14764" b="11112"/>
          <a:stretch/>
        </p:blipFill>
        <p:spPr>
          <a:xfrm>
            <a:off x="1346199" y="584200"/>
            <a:ext cx="9398001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1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00" y="254000"/>
            <a:ext cx="692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Surgeons in Renaissance periods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92100" y="928707"/>
            <a:ext cx="6083300" cy="56323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French surgeon </a:t>
            </a:r>
            <a:r>
              <a:rPr lang="en-GB" dirty="0" err="1" smtClean="0"/>
              <a:t>Ambroise</a:t>
            </a:r>
            <a:r>
              <a:rPr lang="en-GB" dirty="0"/>
              <a:t> </a:t>
            </a:r>
            <a:r>
              <a:rPr lang="en-GB" b="1" dirty="0" err="1" smtClean="0"/>
              <a:t>Paré</a:t>
            </a:r>
            <a:r>
              <a:rPr lang="en-GB" dirty="0"/>
              <a:t> changed people's ideas about surgery. He developed his ideas during his 20 years as a barber-surgeon, when he accompanied the French army on its campaigns</a:t>
            </a:r>
            <a:r>
              <a:rPr lang="en-GB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</a:t>
            </a:r>
            <a:r>
              <a:rPr lang="en-GB" dirty="0"/>
              <a:t> </a:t>
            </a:r>
            <a:r>
              <a:rPr lang="en-GB" b="1" dirty="0"/>
              <a:t>1536</a:t>
            </a:r>
            <a:r>
              <a:rPr lang="en-GB" dirty="0"/>
              <a:t> he discovered by chance (when the cautery oil he used to </a:t>
            </a:r>
            <a:r>
              <a:rPr lang="en-GB" i="1" dirty="0" err="1"/>
              <a:t>cauterise</a:t>
            </a:r>
            <a:r>
              <a:rPr lang="en-GB" dirty="0" err="1"/>
              <a:t>the</a:t>
            </a:r>
            <a:r>
              <a:rPr lang="en-GB" dirty="0"/>
              <a:t> wounds of his patients ran out) that wounds healed better if they were treated with a 'soothing digestive' (boiled </a:t>
            </a:r>
            <a:r>
              <a:rPr lang="en-GB" i="1" dirty="0"/>
              <a:t>poultice</a:t>
            </a:r>
            <a:r>
              <a:rPr lang="en-GB" dirty="0"/>
              <a:t>) of yolks and rose oil</a:t>
            </a:r>
            <a:r>
              <a:rPr lang="en-GB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He used catgut ligatures to tie arteries during amputations instead of cauterising the wound</a:t>
            </a:r>
            <a:r>
              <a:rPr lang="en-GB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 </a:t>
            </a:r>
            <a:r>
              <a:rPr lang="en-GB" b="1" dirty="0"/>
              <a:t>1575</a:t>
            </a:r>
            <a:r>
              <a:rPr lang="en-GB" dirty="0"/>
              <a:t> he published his 'Apology and Treatise', which advocated changes to the way surgeons treated wounds and amputations</a:t>
            </a:r>
            <a:r>
              <a:rPr lang="en-GB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Paracelsus</a:t>
            </a:r>
            <a:r>
              <a:rPr lang="en-GB" dirty="0"/>
              <a:t>, a famous </a:t>
            </a:r>
            <a:r>
              <a:rPr lang="en-GB" dirty="0" smtClean="0"/>
              <a:t>Swiss</a:t>
            </a:r>
            <a:r>
              <a:rPr lang="en-GB" dirty="0"/>
              <a:t> </a:t>
            </a:r>
            <a:r>
              <a:rPr lang="en-GB" dirty="0" smtClean="0"/>
              <a:t>surgeon discovered </a:t>
            </a:r>
            <a:r>
              <a:rPr lang="en-GB" dirty="0"/>
              <a:t>that </a:t>
            </a:r>
            <a:r>
              <a:rPr lang="en-GB" b="1" dirty="0"/>
              <a:t>laudanum</a:t>
            </a:r>
            <a:r>
              <a:rPr lang="en-GB" dirty="0"/>
              <a:t> </a:t>
            </a:r>
            <a:r>
              <a:rPr lang="en-GB" dirty="0" smtClean="0"/>
              <a:t>(opium</a:t>
            </a:r>
            <a:r>
              <a:rPr lang="en-GB" dirty="0"/>
              <a:t>) was a </a:t>
            </a:r>
            <a:r>
              <a:rPr lang="en-GB" b="1" dirty="0"/>
              <a:t>painkiller</a:t>
            </a:r>
            <a:r>
              <a:rPr lang="en-GB" dirty="0"/>
              <a:t> that could be used to help his patients. 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8682" y="3289061"/>
            <a:ext cx="5586304" cy="3271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8682" y="254000"/>
            <a:ext cx="2302418" cy="2828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908" b="9306"/>
          <a:stretch/>
        </p:blipFill>
        <p:spPr>
          <a:xfrm>
            <a:off x="8924382" y="254001"/>
            <a:ext cx="2975518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02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190500"/>
            <a:ext cx="692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Learning Task </a:t>
            </a:r>
            <a:r>
              <a:rPr lang="en-GB" sz="3200" dirty="0" smtClean="0">
                <a:solidFill>
                  <a:srgbClr val="FF0000"/>
                </a:solidFill>
              </a:rPr>
              <a:t>One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0" y="1041400"/>
            <a:ext cx="5422900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All targets</a:t>
            </a:r>
          </a:p>
          <a:p>
            <a:endParaRPr lang="en-GB" sz="2400" b="1" u="sng" dirty="0" smtClean="0"/>
          </a:p>
          <a:p>
            <a:r>
              <a:rPr lang="en-GB" sz="2400" dirty="0" smtClean="0"/>
              <a:t>Divide your book page into six sections (see right).</a:t>
            </a:r>
          </a:p>
          <a:p>
            <a:endParaRPr lang="en-GB" sz="2400" dirty="0"/>
          </a:p>
          <a:p>
            <a:r>
              <a:rPr lang="en-GB" sz="2400" dirty="0" smtClean="0"/>
              <a:t>In each write: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Medieval Physician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Renaissance Physician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Medieval Apothecary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Renaissance Apothecary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Medieval Surgeon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Renaissance Surgeon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829300" y="5120164"/>
            <a:ext cx="6121400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Targets 2 – 1 </a:t>
            </a:r>
          </a:p>
          <a:p>
            <a:endParaRPr lang="en-GB" sz="2400" dirty="0"/>
          </a:p>
          <a:p>
            <a:r>
              <a:rPr lang="en-GB" sz="2400" dirty="0" smtClean="0"/>
              <a:t>In each box, write down a description of their role. Try to use key words if possible!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829300" y="2963108"/>
            <a:ext cx="6121400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u="sng" dirty="0" smtClean="0"/>
              <a:t>Targets 5-3</a:t>
            </a:r>
          </a:p>
          <a:p>
            <a:endParaRPr lang="en-GB" sz="2000" dirty="0" smtClean="0"/>
          </a:p>
          <a:p>
            <a:r>
              <a:rPr lang="en-GB" sz="2000" dirty="0" smtClean="0"/>
              <a:t>In the Medieval box, describe the role of that person in medical care</a:t>
            </a:r>
          </a:p>
          <a:p>
            <a:endParaRPr lang="en-GB" sz="2000" dirty="0" smtClean="0"/>
          </a:p>
          <a:p>
            <a:r>
              <a:rPr lang="en-GB" sz="2000" dirty="0" smtClean="0"/>
              <a:t>In the Renaissance box, explain what changed.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29300" y="190500"/>
            <a:ext cx="6121400" cy="2554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u="sng" dirty="0" smtClean="0"/>
              <a:t>Targets 7 - 6</a:t>
            </a:r>
          </a:p>
          <a:p>
            <a:endParaRPr lang="en-GB" sz="2000" b="1" u="sng" dirty="0" smtClean="0"/>
          </a:p>
          <a:p>
            <a:r>
              <a:rPr lang="en-GB" sz="2000" dirty="0" smtClean="0"/>
              <a:t>In the Medieval box, describe the role of that person in medical care</a:t>
            </a:r>
          </a:p>
          <a:p>
            <a:endParaRPr lang="en-GB" sz="2000" dirty="0" smtClean="0"/>
          </a:p>
          <a:p>
            <a:r>
              <a:rPr lang="en-GB" sz="2000" dirty="0" smtClean="0"/>
              <a:t>In the Renaissance box, come to a decision on how much there was change or continuity. Give examples to support what you say.</a:t>
            </a:r>
          </a:p>
        </p:txBody>
      </p:sp>
    </p:spTree>
    <p:extLst>
      <p:ext uri="{BB962C8B-B14F-4D97-AF65-F5344CB8AC3E}">
        <p14:creationId xmlns:p14="http://schemas.microsoft.com/office/powerpoint/2010/main" val="4293111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600" y="190500"/>
            <a:ext cx="11772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Checkpoint </a:t>
            </a:r>
            <a:r>
              <a:rPr lang="en-GB" sz="3200" dirty="0" smtClean="0">
                <a:solidFill>
                  <a:srgbClr val="FF0000"/>
                </a:solidFill>
              </a:rPr>
              <a:t>One</a:t>
            </a:r>
            <a:r>
              <a:rPr lang="en-GB" sz="3200" dirty="0" smtClean="0"/>
              <a:t>: Can you </a:t>
            </a:r>
            <a:r>
              <a:rPr lang="en-GB" sz="3200" dirty="0" smtClean="0">
                <a:solidFill>
                  <a:srgbClr val="FF0000"/>
                </a:solidFill>
              </a:rPr>
              <a:t>compare</a:t>
            </a:r>
            <a:r>
              <a:rPr lang="en-GB" sz="3200" dirty="0" smtClean="0"/>
              <a:t> medical care in the Medieval and Renaissance periods?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1700" y="2387600"/>
            <a:ext cx="5092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Complete the worksheet your teacher has given you, without using any notes! 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6033" y="1524000"/>
            <a:ext cx="3094867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9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700" y="190501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Hospitals</a:t>
            </a:r>
            <a:r>
              <a:rPr lang="en-GB" sz="2800" dirty="0" smtClean="0"/>
              <a:t> in the medieval period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66700" y="1092200"/>
            <a:ext cx="5524500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During this period, there were more hospitals than ever before! (1,100 by 1500)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Bury St Edmund’s had six hospitals to care for lepers, the ill and the elderly. It even had a shrine which could heal people (apparently).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30% of hospitals in England were run by the Church, so offered hospitality rather than medical treatment. They were run by nuns and monks.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other 70% were run set up by rich people who had left money in their will. The Church often ran these too. </a:t>
            </a:r>
          </a:p>
          <a:p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Very few people visited them. Most would be treated at home by a woman in their family.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950" y="101601"/>
            <a:ext cx="6000750" cy="3814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950" y="4005450"/>
            <a:ext cx="2768600" cy="2609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3500" y="4005450"/>
            <a:ext cx="3022600" cy="26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62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889</Words>
  <Application>Microsoft Office PowerPoint</Application>
  <PresentationFormat>Widescreen</PresentationFormat>
  <Paragraphs>106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How much did medical care change between 1200 and 1700?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much did medical care change between 1200 and 1700?</dc:title>
  <dc:creator>User</dc:creator>
  <cp:lastModifiedBy>User</cp:lastModifiedBy>
  <cp:revision>11</cp:revision>
  <dcterms:created xsi:type="dcterms:W3CDTF">2018-06-12T16:44:43Z</dcterms:created>
  <dcterms:modified xsi:type="dcterms:W3CDTF">2018-06-13T14:03:49Z</dcterms:modified>
</cp:coreProperties>
</file>