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3" r:id="rId6"/>
    <p:sldId id="269" r:id="rId7"/>
    <p:sldId id="260" r:id="rId8"/>
    <p:sldId id="264" r:id="rId9"/>
    <p:sldId id="262" r:id="rId10"/>
    <p:sldId id="266" r:id="rId11"/>
    <p:sldId id="265"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3A28F6-A56A-4A24-B9CC-35789DE8B14D}"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89CB8E-E5ED-4178-990C-B131061E13BA}" type="slidenum">
              <a:rPr lang="en-GB" smtClean="0"/>
              <a:t>‹#›</a:t>
            </a:fld>
            <a:endParaRPr lang="en-GB"/>
          </a:p>
        </p:txBody>
      </p:sp>
    </p:spTree>
    <p:extLst>
      <p:ext uri="{BB962C8B-B14F-4D97-AF65-F5344CB8AC3E}">
        <p14:creationId xmlns:p14="http://schemas.microsoft.com/office/powerpoint/2010/main" val="572419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3A28F6-A56A-4A24-B9CC-35789DE8B14D}"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89CB8E-E5ED-4178-990C-B131061E13BA}" type="slidenum">
              <a:rPr lang="en-GB" smtClean="0"/>
              <a:t>‹#›</a:t>
            </a:fld>
            <a:endParaRPr lang="en-GB"/>
          </a:p>
        </p:txBody>
      </p:sp>
    </p:spTree>
    <p:extLst>
      <p:ext uri="{BB962C8B-B14F-4D97-AF65-F5344CB8AC3E}">
        <p14:creationId xmlns:p14="http://schemas.microsoft.com/office/powerpoint/2010/main" val="165346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3A28F6-A56A-4A24-B9CC-35789DE8B14D}"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89CB8E-E5ED-4178-990C-B131061E13BA}" type="slidenum">
              <a:rPr lang="en-GB" smtClean="0"/>
              <a:t>‹#›</a:t>
            </a:fld>
            <a:endParaRPr lang="en-GB"/>
          </a:p>
        </p:txBody>
      </p:sp>
    </p:spTree>
    <p:extLst>
      <p:ext uri="{BB962C8B-B14F-4D97-AF65-F5344CB8AC3E}">
        <p14:creationId xmlns:p14="http://schemas.microsoft.com/office/powerpoint/2010/main" val="61807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3A28F6-A56A-4A24-B9CC-35789DE8B14D}"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89CB8E-E5ED-4178-990C-B131061E13BA}" type="slidenum">
              <a:rPr lang="en-GB" smtClean="0"/>
              <a:t>‹#›</a:t>
            </a:fld>
            <a:endParaRPr lang="en-GB"/>
          </a:p>
        </p:txBody>
      </p:sp>
    </p:spTree>
    <p:extLst>
      <p:ext uri="{BB962C8B-B14F-4D97-AF65-F5344CB8AC3E}">
        <p14:creationId xmlns:p14="http://schemas.microsoft.com/office/powerpoint/2010/main" val="337893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3A28F6-A56A-4A24-B9CC-35789DE8B14D}" type="datetimeFigureOut">
              <a:rPr lang="en-GB" smtClean="0"/>
              <a:t>26/06/2018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89CB8E-E5ED-4178-990C-B131061E13BA}" type="slidenum">
              <a:rPr lang="en-GB" smtClean="0"/>
              <a:t>‹#›</a:t>
            </a:fld>
            <a:endParaRPr lang="en-GB"/>
          </a:p>
        </p:txBody>
      </p:sp>
    </p:spTree>
    <p:extLst>
      <p:ext uri="{BB962C8B-B14F-4D97-AF65-F5344CB8AC3E}">
        <p14:creationId xmlns:p14="http://schemas.microsoft.com/office/powerpoint/2010/main" val="242467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3A28F6-A56A-4A24-B9CC-35789DE8B14D}" type="datetimeFigureOut">
              <a:rPr lang="en-GB" smtClean="0"/>
              <a:t>26/06/2018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89CB8E-E5ED-4178-990C-B131061E13BA}" type="slidenum">
              <a:rPr lang="en-GB" smtClean="0"/>
              <a:t>‹#›</a:t>
            </a:fld>
            <a:endParaRPr lang="en-GB"/>
          </a:p>
        </p:txBody>
      </p:sp>
    </p:spTree>
    <p:extLst>
      <p:ext uri="{BB962C8B-B14F-4D97-AF65-F5344CB8AC3E}">
        <p14:creationId xmlns:p14="http://schemas.microsoft.com/office/powerpoint/2010/main" val="282567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3A28F6-A56A-4A24-B9CC-35789DE8B14D}" type="datetimeFigureOut">
              <a:rPr lang="en-GB" smtClean="0"/>
              <a:t>26/06/2018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89CB8E-E5ED-4178-990C-B131061E13BA}" type="slidenum">
              <a:rPr lang="en-GB" smtClean="0"/>
              <a:t>‹#›</a:t>
            </a:fld>
            <a:endParaRPr lang="en-GB"/>
          </a:p>
        </p:txBody>
      </p:sp>
    </p:spTree>
    <p:extLst>
      <p:ext uri="{BB962C8B-B14F-4D97-AF65-F5344CB8AC3E}">
        <p14:creationId xmlns:p14="http://schemas.microsoft.com/office/powerpoint/2010/main" val="395212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3A28F6-A56A-4A24-B9CC-35789DE8B14D}" type="datetimeFigureOut">
              <a:rPr lang="en-GB" smtClean="0"/>
              <a:t>26/06/2018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89CB8E-E5ED-4178-990C-B131061E13BA}" type="slidenum">
              <a:rPr lang="en-GB" smtClean="0"/>
              <a:t>‹#›</a:t>
            </a:fld>
            <a:endParaRPr lang="en-GB"/>
          </a:p>
        </p:txBody>
      </p:sp>
    </p:spTree>
    <p:extLst>
      <p:ext uri="{BB962C8B-B14F-4D97-AF65-F5344CB8AC3E}">
        <p14:creationId xmlns:p14="http://schemas.microsoft.com/office/powerpoint/2010/main" val="188291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A28F6-A56A-4A24-B9CC-35789DE8B14D}" type="datetimeFigureOut">
              <a:rPr lang="en-GB" smtClean="0"/>
              <a:t>26/06/2018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89CB8E-E5ED-4178-990C-B131061E13BA}" type="slidenum">
              <a:rPr lang="en-GB" smtClean="0"/>
              <a:t>‹#›</a:t>
            </a:fld>
            <a:endParaRPr lang="en-GB"/>
          </a:p>
        </p:txBody>
      </p:sp>
    </p:spTree>
    <p:extLst>
      <p:ext uri="{BB962C8B-B14F-4D97-AF65-F5344CB8AC3E}">
        <p14:creationId xmlns:p14="http://schemas.microsoft.com/office/powerpoint/2010/main" val="353327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3A28F6-A56A-4A24-B9CC-35789DE8B14D}" type="datetimeFigureOut">
              <a:rPr lang="en-GB" smtClean="0"/>
              <a:t>26/06/2018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89CB8E-E5ED-4178-990C-B131061E13BA}" type="slidenum">
              <a:rPr lang="en-GB" smtClean="0"/>
              <a:t>‹#›</a:t>
            </a:fld>
            <a:endParaRPr lang="en-GB"/>
          </a:p>
        </p:txBody>
      </p:sp>
    </p:spTree>
    <p:extLst>
      <p:ext uri="{BB962C8B-B14F-4D97-AF65-F5344CB8AC3E}">
        <p14:creationId xmlns:p14="http://schemas.microsoft.com/office/powerpoint/2010/main" val="251466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3A28F6-A56A-4A24-B9CC-35789DE8B14D}" type="datetimeFigureOut">
              <a:rPr lang="en-GB" smtClean="0"/>
              <a:t>26/06/2018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89CB8E-E5ED-4178-990C-B131061E13BA}" type="slidenum">
              <a:rPr lang="en-GB" smtClean="0"/>
              <a:t>‹#›</a:t>
            </a:fld>
            <a:endParaRPr lang="en-GB"/>
          </a:p>
        </p:txBody>
      </p:sp>
    </p:spTree>
    <p:extLst>
      <p:ext uri="{BB962C8B-B14F-4D97-AF65-F5344CB8AC3E}">
        <p14:creationId xmlns:p14="http://schemas.microsoft.com/office/powerpoint/2010/main" val="193955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A28F6-A56A-4A24-B9CC-35789DE8B14D}" type="datetimeFigureOut">
              <a:rPr lang="en-GB" smtClean="0"/>
              <a:t>26/06/2018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9CB8E-E5ED-4178-990C-B131061E13BA}" type="slidenum">
              <a:rPr lang="en-GB" smtClean="0"/>
              <a:t>‹#›</a:t>
            </a:fld>
            <a:endParaRPr lang="en-GB"/>
          </a:p>
        </p:txBody>
      </p:sp>
    </p:spTree>
    <p:extLst>
      <p:ext uri="{BB962C8B-B14F-4D97-AF65-F5344CB8AC3E}">
        <p14:creationId xmlns:p14="http://schemas.microsoft.com/office/powerpoint/2010/main" val="2488803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www.youtube.com/watch?v=walfj2dpU-E"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12857" y="168275"/>
            <a:ext cx="9144000" cy="1109663"/>
          </a:xfrm>
        </p:spPr>
        <p:txBody>
          <a:bodyPr>
            <a:noAutofit/>
          </a:bodyPr>
          <a:lstStyle/>
          <a:p>
            <a:pPr algn="l"/>
            <a:r>
              <a:rPr lang="en-GB" sz="4000" b="1" u="sng" dirty="0" smtClean="0"/>
              <a:t>How important were individuals in changing medical ideas between 1500 and 1700?</a:t>
            </a:r>
            <a:endParaRPr lang="en-GB" sz="4000" b="1" u="sng" dirty="0"/>
          </a:p>
        </p:txBody>
      </p:sp>
      <p:sp>
        <p:nvSpPr>
          <p:cNvPr id="3" name="Subtitle 2"/>
          <p:cNvSpPr>
            <a:spLocks noGrp="1"/>
          </p:cNvSpPr>
          <p:nvPr>
            <p:ph type="subTitle" idx="1"/>
          </p:nvPr>
        </p:nvSpPr>
        <p:spPr>
          <a:xfrm>
            <a:off x="241300" y="1849438"/>
            <a:ext cx="6248400" cy="2049462"/>
          </a:xfrm>
          <a:solidFill>
            <a:schemeClr val="accent1">
              <a:lumMod val="40000"/>
              <a:lumOff val="60000"/>
            </a:schemeClr>
          </a:solidFill>
        </p:spPr>
        <p:txBody>
          <a:bodyPr/>
          <a:lstStyle/>
          <a:p>
            <a:pPr algn="l"/>
            <a:r>
              <a:rPr lang="en-GB" b="1" i="1" dirty="0" smtClean="0"/>
              <a:t>In this lesson, we will:</a:t>
            </a:r>
          </a:p>
          <a:p>
            <a:pPr marL="342900" indent="-342900" algn="l">
              <a:buFont typeface="Arial" panose="020B0604020202020204" pitchFamily="34" charset="0"/>
              <a:buChar char="•"/>
            </a:pPr>
            <a:r>
              <a:rPr lang="en-GB" u="sng" dirty="0" smtClean="0">
                <a:solidFill>
                  <a:srgbClr val="FF0000"/>
                </a:solidFill>
              </a:rPr>
              <a:t>Describe</a:t>
            </a:r>
            <a:r>
              <a:rPr lang="en-GB" dirty="0" smtClean="0"/>
              <a:t> the work of Vesalius, Harvey and Sydenham </a:t>
            </a:r>
          </a:p>
          <a:p>
            <a:pPr marL="342900" indent="-342900" algn="l">
              <a:buFont typeface="Arial" panose="020B0604020202020204" pitchFamily="34" charset="0"/>
              <a:buChar char="•"/>
            </a:pPr>
            <a:r>
              <a:rPr lang="en-GB" u="sng" dirty="0" smtClean="0">
                <a:solidFill>
                  <a:srgbClr val="FF0000"/>
                </a:solidFill>
              </a:rPr>
              <a:t>Explain </a:t>
            </a:r>
            <a:r>
              <a:rPr lang="en-GB" dirty="0"/>
              <a:t>why medical ideas began to change during this time</a:t>
            </a:r>
          </a:p>
        </p:txBody>
      </p:sp>
      <p:sp>
        <p:nvSpPr>
          <p:cNvPr id="4" name="Subtitle 2"/>
          <p:cNvSpPr txBox="1">
            <a:spLocks/>
          </p:cNvSpPr>
          <p:nvPr/>
        </p:nvSpPr>
        <p:spPr>
          <a:xfrm>
            <a:off x="241300" y="4237038"/>
            <a:ext cx="6248400" cy="1503362"/>
          </a:xfrm>
          <a:prstGeom prst="rect">
            <a:avLst/>
          </a:prstGeom>
          <a:solidFill>
            <a:schemeClr val="accent4">
              <a:lumMod val="40000"/>
              <a:lumOff val="6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i="1" dirty="0" smtClean="0"/>
              <a:t>Starter: </a:t>
            </a:r>
            <a:r>
              <a:rPr lang="en-GB" dirty="0" smtClean="0"/>
              <a:t>Return to your timeline from last lesson. Ensure it clearly explains how the printing press led to the Royal Society publishing their first journal.</a:t>
            </a:r>
          </a:p>
        </p:txBody>
      </p:sp>
      <p:sp>
        <p:nvSpPr>
          <p:cNvPr id="7" name="AutoShape 2" descr="Image result for medical renaissance dissectio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87188" y="1426129"/>
            <a:ext cx="4687191" cy="5311556"/>
          </a:xfrm>
          <a:prstGeom prst="rect">
            <a:avLst/>
          </a:prstGeom>
        </p:spPr>
      </p:pic>
    </p:spTree>
    <p:extLst>
      <p:ext uri="{BB962C8B-B14F-4D97-AF65-F5344CB8AC3E}">
        <p14:creationId xmlns:p14="http://schemas.microsoft.com/office/powerpoint/2010/main" val="428695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 y="190500"/>
            <a:ext cx="11061700" cy="1077218"/>
          </a:xfrm>
          <a:prstGeom prst="rect">
            <a:avLst/>
          </a:prstGeom>
          <a:noFill/>
        </p:spPr>
        <p:txBody>
          <a:bodyPr wrap="square" rtlCol="0">
            <a:spAutoFit/>
          </a:bodyPr>
          <a:lstStyle/>
          <a:p>
            <a:r>
              <a:rPr lang="en-GB" sz="3200" dirty="0" smtClean="0">
                <a:solidFill>
                  <a:srgbClr val="FF0000"/>
                </a:solidFill>
              </a:rPr>
              <a:t>Checkpoint</a:t>
            </a:r>
            <a:r>
              <a:rPr lang="en-GB" sz="3200" dirty="0" smtClean="0"/>
              <a:t> One: Can you </a:t>
            </a:r>
            <a:r>
              <a:rPr lang="en-GB" sz="3200" u="sng" dirty="0" smtClean="0">
                <a:solidFill>
                  <a:srgbClr val="FF0000"/>
                </a:solidFill>
              </a:rPr>
              <a:t>describe</a:t>
            </a:r>
            <a:r>
              <a:rPr lang="en-GB" sz="3200" dirty="0" smtClean="0"/>
              <a:t> the contributions of Vesalius, Harvey and Sydenham?</a:t>
            </a:r>
            <a:endParaRPr lang="en-GB" sz="3200" dirty="0"/>
          </a:p>
        </p:txBody>
      </p:sp>
      <p:sp>
        <p:nvSpPr>
          <p:cNvPr id="3" name="TextBox 2"/>
          <p:cNvSpPr txBox="1"/>
          <p:nvPr/>
        </p:nvSpPr>
        <p:spPr>
          <a:xfrm>
            <a:off x="368300" y="1814731"/>
            <a:ext cx="4927600" cy="3539430"/>
          </a:xfrm>
          <a:prstGeom prst="rect">
            <a:avLst/>
          </a:prstGeom>
          <a:noFill/>
          <a:ln w="19050">
            <a:solidFill>
              <a:srgbClr val="FF0000"/>
            </a:solidFill>
          </a:ln>
        </p:spPr>
        <p:txBody>
          <a:bodyPr wrap="square" rtlCol="0">
            <a:spAutoFit/>
          </a:bodyPr>
          <a:lstStyle/>
          <a:p>
            <a:r>
              <a:rPr lang="en-GB" sz="2800" b="1" i="1" dirty="0" smtClean="0"/>
              <a:t>‘Without Andreas Vesalius, William Harvey would have never published his theories on the heart’ </a:t>
            </a:r>
          </a:p>
          <a:p>
            <a:endParaRPr lang="en-GB" sz="2800" b="1" i="1" dirty="0" smtClean="0"/>
          </a:p>
          <a:p>
            <a:r>
              <a:rPr lang="en-GB" sz="2800" b="1" i="1" dirty="0" smtClean="0"/>
              <a:t>‘Thomas Sydenham’s way of practising medicine was great change from previous ways’ </a:t>
            </a:r>
          </a:p>
        </p:txBody>
      </p:sp>
      <p:sp>
        <p:nvSpPr>
          <p:cNvPr id="4" name="TextBox 3"/>
          <p:cNvSpPr txBox="1"/>
          <p:nvPr/>
        </p:nvSpPr>
        <p:spPr>
          <a:xfrm>
            <a:off x="5721350" y="1168400"/>
            <a:ext cx="5727700" cy="4832092"/>
          </a:xfrm>
          <a:prstGeom prst="rect">
            <a:avLst/>
          </a:prstGeom>
          <a:solidFill>
            <a:schemeClr val="accent1">
              <a:lumMod val="40000"/>
              <a:lumOff val="60000"/>
            </a:schemeClr>
          </a:solidFill>
        </p:spPr>
        <p:txBody>
          <a:bodyPr wrap="square" rtlCol="0">
            <a:spAutoFit/>
          </a:bodyPr>
          <a:lstStyle/>
          <a:p>
            <a:r>
              <a:rPr lang="en-GB" sz="2800" b="1" u="sng" dirty="0" smtClean="0"/>
              <a:t>Thinking questions (All targets)</a:t>
            </a:r>
          </a:p>
          <a:p>
            <a:endParaRPr lang="en-GB" sz="2800" dirty="0"/>
          </a:p>
          <a:p>
            <a:pPr marL="457200" indent="-457200">
              <a:buFont typeface="Arial" panose="020B0604020202020204" pitchFamily="34" charset="0"/>
              <a:buChar char="•"/>
            </a:pPr>
            <a:r>
              <a:rPr lang="en-GB" sz="2800" dirty="0" smtClean="0"/>
              <a:t>To the right you will find two statements about the three men above.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Have a discussion with your partner about what you think.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smtClean="0"/>
              <a:t>Together, jot down some ideas to back up the statements.</a:t>
            </a:r>
            <a:endParaRPr lang="en-GB" sz="2800" dirty="0"/>
          </a:p>
        </p:txBody>
      </p:sp>
    </p:spTree>
    <p:extLst>
      <p:ext uri="{BB962C8B-B14F-4D97-AF65-F5344CB8AC3E}">
        <p14:creationId xmlns:p14="http://schemas.microsoft.com/office/powerpoint/2010/main" val="3532610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84950" y="88900"/>
            <a:ext cx="2635250" cy="3238500"/>
          </a:xfrm>
          <a:prstGeom prst="rect">
            <a:avLst/>
          </a:prstGeom>
        </p:spPr>
      </p:pic>
      <p:sp>
        <p:nvSpPr>
          <p:cNvPr id="4" name="TextBox 3"/>
          <p:cNvSpPr txBox="1"/>
          <p:nvPr/>
        </p:nvSpPr>
        <p:spPr>
          <a:xfrm>
            <a:off x="88900" y="0"/>
            <a:ext cx="6769100" cy="1569660"/>
          </a:xfrm>
          <a:prstGeom prst="rect">
            <a:avLst/>
          </a:prstGeom>
          <a:noFill/>
        </p:spPr>
        <p:txBody>
          <a:bodyPr wrap="square" rtlCol="0">
            <a:spAutoFit/>
          </a:bodyPr>
          <a:lstStyle/>
          <a:p>
            <a:r>
              <a:rPr lang="en-GB" sz="4800" dirty="0" smtClean="0">
                <a:latin typeface="Franklin Gothic Medium Cond" panose="020B0606030402020204" pitchFamily="34" charset="0"/>
              </a:rPr>
              <a:t>What factors </a:t>
            </a:r>
            <a:r>
              <a:rPr lang="en-GB" sz="4800" dirty="0" smtClean="0">
                <a:solidFill>
                  <a:srgbClr val="FF0000"/>
                </a:solidFill>
                <a:latin typeface="Franklin Gothic Medium Cond" panose="020B0606030402020204" pitchFamily="34" charset="0"/>
              </a:rPr>
              <a:t>helped</a:t>
            </a:r>
            <a:r>
              <a:rPr lang="en-GB" sz="4800" dirty="0" smtClean="0">
                <a:latin typeface="Franklin Gothic Medium Cond" panose="020B0606030402020204" pitchFamily="34" charset="0"/>
              </a:rPr>
              <a:t> Harvey and Vesalius?</a:t>
            </a:r>
            <a:endParaRPr lang="en-GB" sz="4800" dirty="0">
              <a:solidFill>
                <a:srgbClr val="FF0000"/>
              </a:solidFill>
              <a:latin typeface="Franklin Gothic Medium Cond" panose="020B0606030402020204" pitchFamily="34" charset="0"/>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4950" y="3416300"/>
            <a:ext cx="5416550" cy="3258068"/>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96400" y="88900"/>
            <a:ext cx="2705099" cy="3250881"/>
          </a:xfrm>
          <a:prstGeom prst="rect">
            <a:avLst/>
          </a:prstGeom>
        </p:spPr>
      </p:pic>
      <p:sp>
        <p:nvSpPr>
          <p:cNvPr id="6" name="TextBox 5"/>
          <p:cNvSpPr txBox="1"/>
          <p:nvPr/>
        </p:nvSpPr>
        <p:spPr>
          <a:xfrm>
            <a:off x="187493" y="1861721"/>
            <a:ext cx="6047205" cy="3785652"/>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n-GB" sz="2400" dirty="0" smtClean="0"/>
              <a:t>Institutions such as the government (King Charles I of England, Charles V of France)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Technology, such as the mechanical firefighter pumps, printing press etc.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Dissections becoming more common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Changing attitudes of the ‘Renaissance’ (accelerated by printing press)</a:t>
            </a:r>
          </a:p>
        </p:txBody>
      </p:sp>
    </p:spTree>
    <p:extLst>
      <p:ext uri="{BB962C8B-B14F-4D97-AF65-F5344CB8AC3E}">
        <p14:creationId xmlns:p14="http://schemas.microsoft.com/office/powerpoint/2010/main" val="642181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 y="190500"/>
            <a:ext cx="11061700" cy="1077218"/>
          </a:xfrm>
          <a:prstGeom prst="rect">
            <a:avLst/>
          </a:prstGeom>
          <a:noFill/>
        </p:spPr>
        <p:txBody>
          <a:bodyPr wrap="square" rtlCol="0">
            <a:spAutoFit/>
          </a:bodyPr>
          <a:lstStyle/>
          <a:p>
            <a:r>
              <a:rPr lang="en-GB" sz="3200" dirty="0" smtClean="0">
                <a:solidFill>
                  <a:srgbClr val="FF0000"/>
                </a:solidFill>
              </a:rPr>
              <a:t>Checkpoint</a:t>
            </a:r>
            <a:r>
              <a:rPr lang="en-GB" sz="3200" dirty="0" smtClean="0"/>
              <a:t> Two: Can you </a:t>
            </a:r>
            <a:r>
              <a:rPr lang="en-GB" sz="3200" u="sng" dirty="0" smtClean="0">
                <a:solidFill>
                  <a:srgbClr val="FF0000"/>
                </a:solidFill>
              </a:rPr>
              <a:t>explain </a:t>
            </a:r>
            <a:r>
              <a:rPr lang="en-GB" sz="3200" dirty="0" smtClean="0"/>
              <a:t>why medical ideas began to change during this time?</a:t>
            </a:r>
            <a:endParaRPr lang="en-GB" sz="3200" dirty="0"/>
          </a:p>
        </p:txBody>
      </p:sp>
      <p:sp>
        <p:nvSpPr>
          <p:cNvPr id="3" name="TextBox 2"/>
          <p:cNvSpPr txBox="1"/>
          <p:nvPr/>
        </p:nvSpPr>
        <p:spPr>
          <a:xfrm>
            <a:off x="355600" y="2016790"/>
            <a:ext cx="4927600" cy="3108543"/>
          </a:xfrm>
          <a:prstGeom prst="rect">
            <a:avLst/>
          </a:prstGeom>
          <a:noFill/>
          <a:ln w="19050">
            <a:solidFill>
              <a:srgbClr val="FF0000"/>
            </a:solidFill>
          </a:ln>
        </p:spPr>
        <p:txBody>
          <a:bodyPr wrap="square" rtlCol="0">
            <a:spAutoFit/>
          </a:bodyPr>
          <a:lstStyle/>
          <a:p>
            <a:pPr marL="457200" indent="-457200">
              <a:buFont typeface="Arial" panose="020B0604020202020204" pitchFamily="34" charset="0"/>
              <a:buChar char="•"/>
            </a:pPr>
            <a:r>
              <a:rPr lang="en-GB" sz="2800" b="1" i="1" dirty="0" smtClean="0"/>
              <a:t>Institutions (e.g. government, monarchy)</a:t>
            </a:r>
          </a:p>
          <a:p>
            <a:pPr marL="457200" indent="-457200">
              <a:buFont typeface="Arial" panose="020B0604020202020204" pitchFamily="34" charset="0"/>
              <a:buChar char="•"/>
            </a:pPr>
            <a:r>
              <a:rPr lang="en-GB" sz="2800" b="1" i="1" dirty="0" smtClean="0"/>
              <a:t>Technological developments</a:t>
            </a:r>
          </a:p>
          <a:p>
            <a:pPr marL="457200" indent="-457200">
              <a:buFont typeface="Arial" panose="020B0604020202020204" pitchFamily="34" charset="0"/>
              <a:buChar char="•"/>
            </a:pPr>
            <a:r>
              <a:rPr lang="en-GB" sz="2800" b="1" i="1" dirty="0" smtClean="0"/>
              <a:t>Dissections</a:t>
            </a:r>
          </a:p>
          <a:p>
            <a:pPr marL="457200" indent="-457200">
              <a:buFont typeface="Arial" panose="020B0604020202020204" pitchFamily="34" charset="0"/>
              <a:buChar char="•"/>
            </a:pPr>
            <a:r>
              <a:rPr lang="en-GB" sz="2800" b="1" i="1" dirty="0" smtClean="0"/>
              <a:t>Changing ideas accelerated by the printing press</a:t>
            </a:r>
          </a:p>
          <a:p>
            <a:pPr marL="457200" indent="-457200">
              <a:buFont typeface="Arial" panose="020B0604020202020204" pitchFamily="34" charset="0"/>
              <a:buChar char="•"/>
            </a:pPr>
            <a:r>
              <a:rPr lang="en-GB" sz="2800" b="1" i="1" dirty="0" smtClean="0"/>
              <a:t>Work of individual doctors</a:t>
            </a:r>
          </a:p>
        </p:txBody>
      </p:sp>
      <p:sp>
        <p:nvSpPr>
          <p:cNvPr id="4" name="TextBox 3"/>
          <p:cNvSpPr txBox="1"/>
          <p:nvPr/>
        </p:nvSpPr>
        <p:spPr>
          <a:xfrm>
            <a:off x="5721350" y="1370458"/>
            <a:ext cx="5727700" cy="4401205"/>
          </a:xfrm>
          <a:prstGeom prst="rect">
            <a:avLst/>
          </a:prstGeom>
          <a:solidFill>
            <a:schemeClr val="accent1">
              <a:lumMod val="40000"/>
              <a:lumOff val="60000"/>
            </a:schemeClr>
          </a:solidFill>
        </p:spPr>
        <p:txBody>
          <a:bodyPr wrap="square" rtlCol="0">
            <a:spAutoFit/>
          </a:bodyPr>
          <a:lstStyle/>
          <a:p>
            <a:r>
              <a:rPr lang="en-GB" sz="2800" b="1" u="sng" dirty="0" smtClean="0"/>
              <a:t>Thinking questions (All targets)</a:t>
            </a:r>
          </a:p>
          <a:p>
            <a:endParaRPr lang="en-GB" sz="2800" dirty="0" smtClean="0"/>
          </a:p>
          <a:p>
            <a:r>
              <a:rPr lang="en-GB" sz="2800" dirty="0" smtClean="0"/>
              <a:t>To the left there are a few reasons why medicine began to change.</a:t>
            </a:r>
          </a:p>
          <a:p>
            <a:endParaRPr lang="en-GB" sz="2800" dirty="0"/>
          </a:p>
          <a:p>
            <a:r>
              <a:rPr lang="en-GB" sz="2800" dirty="0" smtClean="0"/>
              <a:t>For each, discuss with your partner how they caused medicine to change.</a:t>
            </a:r>
          </a:p>
          <a:p>
            <a:endParaRPr lang="en-GB" sz="2800" dirty="0"/>
          </a:p>
          <a:p>
            <a:r>
              <a:rPr lang="en-GB" sz="2800" dirty="0" smtClean="0"/>
              <a:t>Write them down, and jot down some ideas discussed.</a:t>
            </a:r>
            <a:endParaRPr lang="en-GB" sz="2800" dirty="0"/>
          </a:p>
        </p:txBody>
      </p:sp>
    </p:spTree>
    <p:extLst>
      <p:ext uri="{BB962C8B-B14F-4D97-AF65-F5344CB8AC3E}">
        <p14:creationId xmlns:p14="http://schemas.microsoft.com/office/powerpoint/2010/main" val="327928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300" y="1757740"/>
            <a:ext cx="6680200" cy="4524315"/>
          </a:xfrm>
          <a:prstGeom prst="rect">
            <a:avLst/>
          </a:prstGeom>
          <a:solidFill>
            <a:schemeClr val="accent5">
              <a:lumMod val="20000"/>
              <a:lumOff val="80000"/>
            </a:schemeClr>
          </a:solidFill>
        </p:spPr>
        <p:txBody>
          <a:bodyPr wrap="square">
            <a:spAutoFit/>
          </a:bodyPr>
          <a:lstStyle/>
          <a:p>
            <a:pPr marL="342900" indent="-342900">
              <a:buFont typeface="Arial" panose="020B0604020202020204" pitchFamily="34" charset="0"/>
              <a:buChar char="•"/>
            </a:pPr>
            <a:r>
              <a:rPr lang="en-GB" sz="2400" dirty="0" smtClean="0"/>
              <a:t>Muscles attach to the bone in the same way in humans and in dogs.</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a:t>B</a:t>
            </a:r>
            <a:r>
              <a:rPr lang="en-GB" sz="2400" dirty="0" smtClean="0"/>
              <a:t>lood was constantly created in the liver, burned up by muscles.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a:t>
            </a:r>
            <a:r>
              <a:rPr lang="en-GB" sz="2400" dirty="0" smtClean="0"/>
              <a:t>oles through the septum, which allowed the blood to flow from one side of the heart to the other.</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a:t>T</a:t>
            </a:r>
            <a:r>
              <a:rPr lang="en-GB" sz="2400" dirty="0" smtClean="0"/>
              <a:t>he human jaw-bone was made up of two bones, like a dog's.</a:t>
            </a:r>
          </a:p>
        </p:txBody>
      </p:sp>
      <p:sp>
        <p:nvSpPr>
          <p:cNvPr id="3" name="TextBox 2"/>
          <p:cNvSpPr txBox="1"/>
          <p:nvPr/>
        </p:nvSpPr>
        <p:spPr>
          <a:xfrm>
            <a:off x="88900" y="0"/>
            <a:ext cx="6769100" cy="1569660"/>
          </a:xfrm>
          <a:prstGeom prst="rect">
            <a:avLst/>
          </a:prstGeom>
          <a:noFill/>
        </p:spPr>
        <p:txBody>
          <a:bodyPr wrap="square" rtlCol="0">
            <a:spAutoFit/>
          </a:bodyPr>
          <a:lstStyle/>
          <a:p>
            <a:r>
              <a:rPr lang="en-GB" sz="4800" dirty="0" smtClean="0">
                <a:latin typeface="Franklin Gothic Medium Cond" panose="020B0606030402020204" pitchFamily="34" charset="0"/>
              </a:rPr>
              <a:t>Galen’s ideas on human </a:t>
            </a:r>
            <a:r>
              <a:rPr lang="en-GB" sz="4800" dirty="0" smtClean="0">
                <a:solidFill>
                  <a:srgbClr val="FF0000"/>
                </a:solidFill>
                <a:latin typeface="Franklin Gothic Medium Cond" panose="020B0606030402020204" pitchFamily="34" charset="0"/>
              </a:rPr>
              <a:t>anatomy</a:t>
            </a:r>
            <a:endParaRPr lang="en-GB" sz="4800" dirty="0">
              <a:solidFill>
                <a:srgbClr val="FF0000"/>
              </a:solidFill>
              <a:latin typeface="Franklin Gothic Medium Cond" panose="020B0606030402020204" pitchFamily="34" charset="0"/>
            </a:endParaRPr>
          </a:p>
        </p:txBody>
      </p:sp>
      <p:pic>
        <p:nvPicPr>
          <p:cNvPr id="4" name="Picture 3"/>
          <p:cNvPicPr>
            <a:picLocks noChangeAspect="1"/>
          </p:cNvPicPr>
          <p:nvPr/>
        </p:nvPicPr>
        <p:blipFill>
          <a:blip r:embed="rId2"/>
          <a:stretch>
            <a:fillRect/>
          </a:stretch>
        </p:blipFill>
        <p:spPr>
          <a:xfrm>
            <a:off x="7359650" y="533399"/>
            <a:ext cx="4502150" cy="5642695"/>
          </a:xfrm>
          <a:prstGeom prst="rect">
            <a:avLst/>
          </a:prstGeom>
        </p:spPr>
      </p:pic>
    </p:spTree>
    <p:extLst>
      <p:ext uri="{BB962C8B-B14F-4D97-AF65-F5344CB8AC3E}">
        <p14:creationId xmlns:p14="http://schemas.microsoft.com/office/powerpoint/2010/main" val="141480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r="20699"/>
          <a:stretch/>
        </p:blipFill>
        <p:spPr>
          <a:xfrm>
            <a:off x="152400" y="117475"/>
            <a:ext cx="3454400" cy="5408824"/>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r="-316"/>
          <a:stretch/>
        </p:blipFill>
        <p:spPr>
          <a:xfrm>
            <a:off x="3879849" y="100742"/>
            <a:ext cx="4035425" cy="5400675"/>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88324" y="75862"/>
            <a:ext cx="3559176" cy="5450437"/>
          </a:xfrm>
          <a:prstGeom prst="rect">
            <a:avLst/>
          </a:prstGeom>
        </p:spPr>
      </p:pic>
      <p:sp>
        <p:nvSpPr>
          <p:cNvPr id="5" name="Rectangle 4"/>
          <p:cNvSpPr/>
          <p:nvPr/>
        </p:nvSpPr>
        <p:spPr>
          <a:xfrm>
            <a:off x="3332058" y="6488668"/>
            <a:ext cx="4856266" cy="369332"/>
          </a:xfrm>
          <a:prstGeom prst="rect">
            <a:avLst/>
          </a:prstGeom>
        </p:spPr>
        <p:txBody>
          <a:bodyPr wrap="none">
            <a:spAutoFit/>
          </a:bodyPr>
          <a:lstStyle/>
          <a:p>
            <a:r>
              <a:rPr lang="en-GB" dirty="0" smtClean="0">
                <a:hlinkClick r:id="rId5"/>
              </a:rPr>
              <a:t>https://www.youtube.com/watch?v=walfj2dpU-E</a:t>
            </a:r>
            <a:r>
              <a:rPr lang="en-GB" dirty="0" smtClean="0"/>
              <a:t> </a:t>
            </a:r>
            <a:endParaRPr lang="en-GB" dirty="0"/>
          </a:p>
        </p:txBody>
      </p:sp>
    </p:spTree>
    <p:extLst>
      <p:ext uri="{BB962C8B-B14F-4D97-AF65-F5344CB8AC3E}">
        <p14:creationId xmlns:p14="http://schemas.microsoft.com/office/powerpoint/2010/main" val="294732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60900" y="320675"/>
            <a:ext cx="5969000" cy="1015663"/>
          </a:xfrm>
          <a:prstGeom prst="rect">
            <a:avLst/>
          </a:prstGeom>
          <a:noFill/>
        </p:spPr>
        <p:txBody>
          <a:bodyPr wrap="square" rtlCol="0">
            <a:spAutoFit/>
          </a:bodyPr>
          <a:lstStyle/>
          <a:p>
            <a:r>
              <a:rPr lang="en-GB" sz="6000" dirty="0" smtClean="0">
                <a:latin typeface="Franklin Gothic Medium Cond" panose="020B0606030402020204" pitchFamily="34" charset="0"/>
              </a:rPr>
              <a:t>Andreas </a:t>
            </a:r>
            <a:r>
              <a:rPr lang="en-GB" sz="6000" dirty="0" smtClean="0">
                <a:solidFill>
                  <a:srgbClr val="FF0000"/>
                </a:solidFill>
                <a:latin typeface="Franklin Gothic Medium Cond" panose="020B0606030402020204" pitchFamily="34" charset="0"/>
              </a:rPr>
              <a:t>Vesalius</a:t>
            </a:r>
            <a:endParaRPr lang="en-GB" sz="6000" dirty="0">
              <a:solidFill>
                <a:srgbClr val="FF0000"/>
              </a:solidFill>
              <a:latin typeface="Franklin Gothic Medium Cond" panose="020B0606030402020204" pitchFamily="34" charset="0"/>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r="-316"/>
          <a:stretch/>
        </p:blipFill>
        <p:spPr>
          <a:xfrm>
            <a:off x="361949" y="459978"/>
            <a:ext cx="4035425" cy="5400675"/>
          </a:xfrm>
          <a:prstGeom prst="rect">
            <a:avLst/>
          </a:prstGeom>
        </p:spPr>
      </p:pic>
      <p:sp>
        <p:nvSpPr>
          <p:cNvPr id="4" name="Rectangle 1"/>
          <p:cNvSpPr>
            <a:spLocks noChangeArrowheads="1"/>
          </p:cNvSpPr>
          <p:nvPr/>
        </p:nvSpPr>
        <p:spPr bwMode="auto">
          <a:xfrm>
            <a:off x="4775200" y="1429702"/>
            <a:ext cx="6553200" cy="46166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u="sng" dirty="0" smtClean="0">
                <a:latin typeface="+mn-lt"/>
              </a:rPr>
              <a:t>1536</a:t>
            </a:r>
            <a:endParaRPr lang="en-US" altLang="en-US" sz="2000" b="1" u="sng"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mn-lt"/>
              </a:rPr>
              <a:t>He discovered the spermatic vessels. He also </a:t>
            </a:r>
            <a:r>
              <a:rPr lang="en-US" altLang="en-US" sz="2000" dirty="0" smtClean="0">
                <a:latin typeface="+mn-lt"/>
              </a:rPr>
              <a:t>realized </a:t>
            </a:r>
            <a:r>
              <a:rPr lang="en-US" altLang="en-US" sz="2000" dirty="0">
                <a:latin typeface="+mn-lt"/>
              </a:rPr>
              <a:t>that the famous doctor Galen could be wrong, when he discovered that </a:t>
            </a:r>
            <a:r>
              <a:rPr lang="en-US" altLang="en-US" sz="2000" dirty="0" smtClean="0">
                <a:latin typeface="+mn-lt"/>
              </a:rPr>
              <a:t>he was wrong about two </a:t>
            </a:r>
            <a:r>
              <a:rPr lang="en-US" altLang="en-US" sz="2000" dirty="0">
                <a:latin typeface="+mn-lt"/>
              </a:rPr>
              <a:t>bones in the jaw, and about how muscles were attached to the bone</a:t>
            </a:r>
            <a:r>
              <a:rPr lang="en-US" altLang="en-US" sz="2000" dirty="0" smtClean="0">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u="sng" dirty="0">
                <a:latin typeface="+mn-lt"/>
              </a:rPr>
              <a:t>1537</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mn-lt"/>
              </a:rPr>
              <a:t>He became professor of medicine at Padua University. He said that medical students should perform dissections for themselves, stating that:"... our true book of the human body is man himself</a:t>
            </a:r>
            <a:r>
              <a:rPr lang="en-US" altLang="en-US" sz="2000" dirty="0" smtClean="0">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u="sng" dirty="0">
                <a:latin typeface="+mn-lt"/>
              </a:rPr>
              <a:t>1543</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mn-lt"/>
              </a:rPr>
              <a:t>He published 'Fabric of the Human Body' (with high-quality annotated illustrations).</a:t>
            </a:r>
          </a:p>
        </p:txBody>
      </p:sp>
    </p:spTree>
    <p:extLst>
      <p:ext uri="{BB962C8B-B14F-4D97-AF65-F5344CB8AC3E}">
        <p14:creationId xmlns:p14="http://schemas.microsoft.com/office/powerpoint/2010/main" val="2100439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674" y="76200"/>
            <a:ext cx="3743325" cy="6708038"/>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39941" y="0"/>
            <a:ext cx="3352801" cy="58928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2742" y="324183"/>
            <a:ext cx="4490776" cy="4599838"/>
          </a:xfrm>
          <a:prstGeom prst="rect">
            <a:avLst/>
          </a:prstGeom>
        </p:spPr>
      </p:pic>
      <p:sp>
        <p:nvSpPr>
          <p:cNvPr id="5" name="TextBox 4"/>
          <p:cNvSpPr txBox="1"/>
          <p:nvPr/>
        </p:nvSpPr>
        <p:spPr>
          <a:xfrm>
            <a:off x="7392742" y="4716379"/>
            <a:ext cx="4799258" cy="2067859"/>
          </a:xfrm>
          <a:prstGeom prst="rect">
            <a:avLst/>
          </a:prstGeom>
          <a:noFill/>
        </p:spPr>
        <p:txBody>
          <a:bodyPr wrap="square" rtlCol="0">
            <a:spAutoFit/>
          </a:bodyPr>
          <a:lstStyle/>
          <a:p>
            <a:endParaRPr lang="en-GB" dirty="0"/>
          </a:p>
        </p:txBody>
      </p:sp>
      <p:sp>
        <p:nvSpPr>
          <p:cNvPr id="8" name="TextBox 7"/>
          <p:cNvSpPr txBox="1"/>
          <p:nvPr/>
        </p:nvSpPr>
        <p:spPr>
          <a:xfrm>
            <a:off x="7546983" y="5057810"/>
            <a:ext cx="4490776" cy="1384995"/>
          </a:xfrm>
          <a:prstGeom prst="rect">
            <a:avLst/>
          </a:prstGeom>
          <a:noFill/>
        </p:spPr>
        <p:txBody>
          <a:bodyPr wrap="square" rtlCol="0">
            <a:spAutoFit/>
          </a:bodyPr>
          <a:lstStyle/>
          <a:p>
            <a:r>
              <a:rPr lang="en-GB" sz="2800" b="1" i="1" dirty="0" smtClean="0"/>
              <a:t>Sketches taken from ‘On the fabric of the human body’  Andreas Vesalius. 1543</a:t>
            </a:r>
            <a:endParaRPr lang="en-GB" sz="2800" b="1" i="1" dirty="0"/>
          </a:p>
        </p:txBody>
      </p:sp>
    </p:spTree>
    <p:extLst>
      <p:ext uri="{BB962C8B-B14F-4D97-AF65-F5344CB8AC3E}">
        <p14:creationId xmlns:p14="http://schemas.microsoft.com/office/powerpoint/2010/main" val="222366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8210"/>
          <a:stretch/>
        </p:blipFill>
        <p:spPr>
          <a:xfrm>
            <a:off x="192505" y="406065"/>
            <a:ext cx="3777916" cy="5803347"/>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8992" r="7653"/>
          <a:stretch/>
        </p:blipFill>
        <p:spPr>
          <a:xfrm>
            <a:off x="4230046" y="406065"/>
            <a:ext cx="3729790" cy="5598870"/>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22105" y="216567"/>
            <a:ext cx="3272590" cy="4464893"/>
          </a:xfrm>
          <a:prstGeom prst="rect">
            <a:avLst/>
          </a:prstGeom>
        </p:spPr>
      </p:pic>
      <p:sp>
        <p:nvSpPr>
          <p:cNvPr id="5" name="TextBox 4"/>
          <p:cNvSpPr txBox="1"/>
          <p:nvPr/>
        </p:nvSpPr>
        <p:spPr>
          <a:xfrm>
            <a:off x="8422105" y="4861689"/>
            <a:ext cx="3475234" cy="1384995"/>
          </a:xfrm>
          <a:prstGeom prst="rect">
            <a:avLst/>
          </a:prstGeom>
          <a:noFill/>
        </p:spPr>
        <p:txBody>
          <a:bodyPr wrap="square" rtlCol="0">
            <a:spAutoFit/>
          </a:bodyPr>
          <a:lstStyle/>
          <a:p>
            <a:r>
              <a:rPr lang="en-GB" sz="2800" b="1" i="1" dirty="0" smtClean="0"/>
              <a:t>Anatomical sketches, Leonardo da Vinci (1500-1519)</a:t>
            </a:r>
            <a:endParaRPr lang="en-GB" sz="2800" b="1" i="1" dirty="0"/>
          </a:p>
        </p:txBody>
      </p:sp>
    </p:spTree>
    <p:extLst>
      <p:ext uri="{BB962C8B-B14F-4D97-AF65-F5344CB8AC3E}">
        <p14:creationId xmlns:p14="http://schemas.microsoft.com/office/powerpoint/2010/main" val="1501968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60900" y="1336338"/>
            <a:ext cx="6946900" cy="4893647"/>
          </a:xfrm>
          <a:prstGeom prst="rect">
            <a:avLst/>
          </a:prstGeom>
        </p:spPr>
        <p:txBody>
          <a:bodyPr wrap="square">
            <a:spAutoFit/>
          </a:bodyPr>
          <a:lstStyle/>
          <a:p>
            <a:r>
              <a:rPr lang="en-GB" sz="2400" dirty="0" smtClean="0"/>
              <a:t>Trained at Cambridge and Padua universities, and became doctor to James I and Charles I of England. Influenced by Vesalius.</a:t>
            </a:r>
          </a:p>
          <a:p>
            <a:endParaRPr lang="en-GB" sz="2400" dirty="0" smtClean="0"/>
          </a:p>
          <a:p>
            <a:r>
              <a:rPr lang="en-GB" sz="2400" dirty="0" smtClean="0"/>
              <a:t>1616</a:t>
            </a:r>
          </a:p>
          <a:p>
            <a:r>
              <a:rPr lang="en-GB" sz="2400" dirty="0" smtClean="0"/>
              <a:t>He calculated that it was impossible for the blood to be burned up in the muscles (as Galen had claimed).</a:t>
            </a:r>
          </a:p>
          <a:p>
            <a:endParaRPr lang="en-GB" sz="2400" dirty="0" smtClean="0"/>
          </a:p>
          <a:p>
            <a:r>
              <a:rPr lang="en-GB" sz="2400" dirty="0" smtClean="0"/>
              <a:t>1628</a:t>
            </a:r>
          </a:p>
          <a:p>
            <a:r>
              <a:rPr lang="en-GB" sz="2400" dirty="0" smtClean="0"/>
              <a:t>He published 'Anatomical Account of the Motion of the Heart and Blood', which scientifically proved the principle of the circulation of the blood. This book marked the end of Galen's influence on anatomy.</a:t>
            </a:r>
            <a:endParaRPr lang="en-GB" sz="2400" dirty="0"/>
          </a:p>
        </p:txBody>
      </p:sp>
      <p:sp>
        <p:nvSpPr>
          <p:cNvPr id="5" name="TextBox 4"/>
          <p:cNvSpPr txBox="1"/>
          <p:nvPr/>
        </p:nvSpPr>
        <p:spPr>
          <a:xfrm>
            <a:off x="4660900" y="320675"/>
            <a:ext cx="5969000" cy="1015663"/>
          </a:xfrm>
          <a:prstGeom prst="rect">
            <a:avLst/>
          </a:prstGeom>
          <a:noFill/>
        </p:spPr>
        <p:txBody>
          <a:bodyPr wrap="square" rtlCol="0">
            <a:spAutoFit/>
          </a:bodyPr>
          <a:lstStyle/>
          <a:p>
            <a:r>
              <a:rPr lang="en-GB" sz="6000" dirty="0" smtClean="0">
                <a:latin typeface="Franklin Gothic Medium Cond" panose="020B0606030402020204" pitchFamily="34" charset="0"/>
              </a:rPr>
              <a:t>William </a:t>
            </a:r>
            <a:r>
              <a:rPr lang="en-GB" sz="6000" dirty="0" smtClean="0">
                <a:solidFill>
                  <a:srgbClr val="FF0000"/>
                </a:solidFill>
                <a:latin typeface="Franklin Gothic Medium Cond" panose="020B0606030402020204" pitchFamily="34" charset="0"/>
              </a:rPr>
              <a:t>Harvey</a:t>
            </a:r>
            <a:endParaRPr lang="en-GB" sz="6000" dirty="0">
              <a:solidFill>
                <a:srgbClr val="FF0000"/>
              </a:solidFill>
              <a:latin typeface="Franklin Gothic Medium Cond" panose="020B0606030402020204" pitchFamily="34" charset="0"/>
            </a:endParaRPr>
          </a:p>
        </p:txBody>
      </p:sp>
      <p:pic>
        <p:nvPicPr>
          <p:cNvPr id="6" name="Picture 5"/>
          <p:cNvPicPr>
            <a:picLocks noChangeAspect="1"/>
          </p:cNvPicPr>
          <p:nvPr/>
        </p:nvPicPr>
        <p:blipFill>
          <a:blip r:embed="rId2"/>
          <a:stretch>
            <a:fillRect/>
          </a:stretch>
        </p:blipFill>
        <p:spPr>
          <a:xfrm>
            <a:off x="513834" y="472203"/>
            <a:ext cx="3560373" cy="5456393"/>
          </a:xfrm>
          <a:prstGeom prst="rect">
            <a:avLst/>
          </a:prstGeom>
        </p:spPr>
      </p:pic>
    </p:spTree>
    <p:extLst>
      <p:ext uri="{BB962C8B-B14F-4D97-AF65-F5344CB8AC3E}">
        <p14:creationId xmlns:p14="http://schemas.microsoft.com/office/powerpoint/2010/main" val="797045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r="3442"/>
          <a:stretch/>
        </p:blipFill>
        <p:spPr>
          <a:xfrm>
            <a:off x="177800" y="152400"/>
            <a:ext cx="6769100" cy="55626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9811" y="152400"/>
            <a:ext cx="4912894" cy="6223000"/>
          </a:xfrm>
          <a:prstGeom prst="rect">
            <a:avLst/>
          </a:prstGeom>
        </p:spPr>
      </p:pic>
    </p:spTree>
    <p:extLst>
      <p:ext uri="{BB962C8B-B14F-4D97-AF65-F5344CB8AC3E}">
        <p14:creationId xmlns:p14="http://schemas.microsoft.com/office/powerpoint/2010/main" val="3950256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60900" y="320675"/>
            <a:ext cx="5969000" cy="1015663"/>
          </a:xfrm>
          <a:prstGeom prst="rect">
            <a:avLst/>
          </a:prstGeom>
          <a:noFill/>
        </p:spPr>
        <p:txBody>
          <a:bodyPr wrap="square" rtlCol="0">
            <a:spAutoFit/>
          </a:bodyPr>
          <a:lstStyle/>
          <a:p>
            <a:r>
              <a:rPr lang="en-GB" sz="6000" dirty="0" smtClean="0">
                <a:latin typeface="Franklin Gothic Medium Cond" panose="020B0606030402020204" pitchFamily="34" charset="0"/>
              </a:rPr>
              <a:t>Thomas </a:t>
            </a:r>
            <a:r>
              <a:rPr lang="en-GB" sz="6000" dirty="0" smtClean="0">
                <a:solidFill>
                  <a:srgbClr val="FF0000"/>
                </a:solidFill>
                <a:latin typeface="Franklin Gothic Medium Cond" panose="020B0606030402020204" pitchFamily="34" charset="0"/>
              </a:rPr>
              <a:t>Sydenham</a:t>
            </a:r>
            <a:endParaRPr lang="en-GB" sz="6000" dirty="0">
              <a:solidFill>
                <a:srgbClr val="FF0000"/>
              </a:solidFill>
              <a:latin typeface="Franklin Gothic Medium Cond" panose="020B0606030402020204" pitchFamily="34" charset="0"/>
            </a:endParaRPr>
          </a:p>
        </p:txBody>
      </p:sp>
      <p:sp>
        <p:nvSpPr>
          <p:cNvPr id="4" name="Rectangle 1"/>
          <p:cNvSpPr>
            <a:spLocks noChangeArrowheads="1"/>
          </p:cNvSpPr>
          <p:nvPr/>
        </p:nvSpPr>
        <p:spPr bwMode="auto">
          <a:xfrm>
            <a:off x="4775200" y="3584137"/>
            <a:ext cx="6553200"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u="sng" dirty="0">
              <a:latin typeface="+mn-l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834" y="518941"/>
            <a:ext cx="3456732" cy="5413717"/>
          </a:xfrm>
          <a:prstGeom prst="rect">
            <a:avLst/>
          </a:prstGeom>
        </p:spPr>
      </p:pic>
      <p:sp>
        <p:nvSpPr>
          <p:cNvPr id="7" name="Rectangle 1"/>
          <p:cNvSpPr>
            <a:spLocks noChangeArrowheads="1"/>
          </p:cNvSpPr>
          <p:nvPr/>
        </p:nvSpPr>
        <p:spPr bwMode="auto">
          <a:xfrm>
            <a:off x="4775200" y="1891369"/>
            <a:ext cx="6553200" cy="3693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latin typeface="+mn-lt"/>
              </a:rPr>
              <a:t>Refused to use medical textbooks when diagnosing illness. Instead, he observed symptoms. Influenced by Harvey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latin typeface="+mn-lt"/>
              </a:rPr>
              <a:t>Rather than seeing all symptoms as side effects of one cause, he would treat each symptom individually.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latin typeface="+mn-lt"/>
              </a:rPr>
              <a:t>Said the nature of the patient had nothing to do with the disease.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latin typeface="+mn-lt"/>
              </a:rPr>
              <a:t>He was never able to identify microorganisms that cause disease, but he did prove that measles and scarlet fever were separate diseases.</a:t>
            </a:r>
            <a:endParaRPr lang="en-US" altLang="en-US" sz="2000" dirty="0">
              <a:latin typeface="+mn-lt"/>
            </a:endParaRPr>
          </a:p>
        </p:txBody>
      </p:sp>
    </p:spTree>
    <p:extLst>
      <p:ext uri="{BB962C8B-B14F-4D97-AF65-F5344CB8AC3E}">
        <p14:creationId xmlns:p14="http://schemas.microsoft.com/office/powerpoint/2010/main" val="3174951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557</Words>
  <Application>Microsoft Office PowerPoint</Application>
  <PresentationFormat>Widescreen</PresentationFormat>
  <Paragraphs>73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Franklin Gothic Medium Cond</vt:lpstr>
      <vt:lpstr>Office Theme</vt:lpstr>
      <vt:lpstr>How important were individuals in changing medical ideas between 1500 and 1700?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13</cp:revision>
  <dcterms:created xsi:type="dcterms:W3CDTF">2018-06-24T17:21:11Z</dcterms:created>
  <dcterms:modified xsi:type="dcterms:W3CDTF">2018-06-26T18:40:26Z</dcterms:modified>
</cp:coreProperties>
</file>