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59" r:id="rId5"/>
    <p:sldId id="260" r:id="rId6"/>
    <p:sldId id="261" r:id="rId7"/>
    <p:sldId id="262" r:id="rId8"/>
    <p:sldId id="263"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46686E-0CF2-4EC3-BA17-FFC7B9E04A9C}"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298631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46686E-0CF2-4EC3-BA17-FFC7B9E04A9C}"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197405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46686E-0CF2-4EC3-BA17-FFC7B9E04A9C}"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274357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46686E-0CF2-4EC3-BA17-FFC7B9E04A9C}"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385119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46686E-0CF2-4EC3-BA17-FFC7B9E04A9C}" type="datetimeFigureOut">
              <a:rPr lang="en-GB" smtClean="0"/>
              <a:t>20/03/2019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233014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46686E-0CF2-4EC3-BA17-FFC7B9E04A9C}" type="datetimeFigureOut">
              <a:rPr lang="en-GB" smtClean="0"/>
              <a:t>20/03/2019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389241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46686E-0CF2-4EC3-BA17-FFC7B9E04A9C}" type="datetimeFigureOut">
              <a:rPr lang="en-GB" smtClean="0"/>
              <a:t>20/03/2019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137635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46686E-0CF2-4EC3-BA17-FFC7B9E04A9C}" type="datetimeFigureOut">
              <a:rPr lang="en-GB" smtClean="0"/>
              <a:t>20/03/2019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281602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6686E-0CF2-4EC3-BA17-FFC7B9E04A9C}" type="datetimeFigureOut">
              <a:rPr lang="en-GB" smtClean="0"/>
              <a:t>20/03/2019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215806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46686E-0CF2-4EC3-BA17-FFC7B9E04A9C}" type="datetimeFigureOut">
              <a:rPr lang="en-GB" smtClean="0"/>
              <a:t>20/03/2019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330015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46686E-0CF2-4EC3-BA17-FFC7B9E04A9C}" type="datetimeFigureOut">
              <a:rPr lang="en-GB" smtClean="0"/>
              <a:t>20/03/2019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71081-4953-48A7-8741-E5102C889BEF}" type="slidenum">
              <a:rPr lang="en-GB" smtClean="0"/>
              <a:t>‹#›</a:t>
            </a:fld>
            <a:endParaRPr lang="en-GB"/>
          </a:p>
        </p:txBody>
      </p:sp>
    </p:spTree>
    <p:extLst>
      <p:ext uri="{BB962C8B-B14F-4D97-AF65-F5344CB8AC3E}">
        <p14:creationId xmlns:p14="http://schemas.microsoft.com/office/powerpoint/2010/main" val="24948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6686E-0CF2-4EC3-BA17-FFC7B9E04A9C}" type="datetimeFigureOut">
              <a:rPr lang="en-GB" smtClean="0"/>
              <a:t>20/03/2019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71081-4953-48A7-8741-E5102C889BEF}" type="slidenum">
              <a:rPr lang="en-GB" smtClean="0"/>
              <a:t>‹#›</a:t>
            </a:fld>
            <a:endParaRPr lang="en-GB"/>
          </a:p>
        </p:txBody>
      </p:sp>
    </p:spTree>
    <p:extLst>
      <p:ext uri="{BB962C8B-B14F-4D97-AF65-F5344CB8AC3E}">
        <p14:creationId xmlns:p14="http://schemas.microsoft.com/office/powerpoint/2010/main" val="281695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24" y="122829"/>
            <a:ext cx="11850806" cy="1640220"/>
          </a:xfrm>
        </p:spPr>
        <p:txBody>
          <a:bodyPr>
            <a:normAutofit fontScale="90000"/>
          </a:bodyPr>
          <a:lstStyle/>
          <a:p>
            <a:pPr algn="l"/>
            <a:r>
              <a:rPr lang="en-GB" u="sng" dirty="0" smtClean="0">
                <a:latin typeface="Franklin Gothic Demi Cond" panose="020B0706030402020204" pitchFamily="34" charset="0"/>
              </a:rPr>
              <a:t>How important was the Treaty of Versailles for Germany?</a:t>
            </a:r>
            <a:endParaRPr lang="en-GB" u="sng" dirty="0">
              <a:latin typeface="Franklin Gothic Demi Cond" panose="020B0706030402020204" pitchFamily="34" charset="0"/>
            </a:endParaRPr>
          </a:p>
        </p:txBody>
      </p:sp>
      <p:sp>
        <p:nvSpPr>
          <p:cNvPr id="3" name="Subtitle 2"/>
          <p:cNvSpPr>
            <a:spLocks noGrp="1"/>
          </p:cNvSpPr>
          <p:nvPr>
            <p:ph type="subTitle" idx="1"/>
          </p:nvPr>
        </p:nvSpPr>
        <p:spPr>
          <a:xfrm>
            <a:off x="295702" y="2035412"/>
            <a:ext cx="6009564" cy="2337558"/>
          </a:xfrm>
          <a:solidFill>
            <a:schemeClr val="accent1">
              <a:lumMod val="20000"/>
              <a:lumOff val="80000"/>
            </a:schemeClr>
          </a:solidFill>
        </p:spPr>
        <p:txBody>
          <a:bodyPr>
            <a:noAutofit/>
          </a:bodyPr>
          <a:lstStyle/>
          <a:p>
            <a:pPr algn="l"/>
            <a:r>
              <a:rPr lang="en-GB" sz="2800" dirty="0" smtClean="0"/>
              <a:t>In this lesson, we will:</a:t>
            </a:r>
          </a:p>
          <a:p>
            <a:pPr marL="457200" indent="-457200" algn="l">
              <a:buFont typeface="Arial" panose="020B0604020202020204" pitchFamily="34" charset="0"/>
              <a:buChar char="•"/>
            </a:pPr>
            <a:r>
              <a:rPr lang="en-GB" sz="2800" dirty="0" smtClean="0">
                <a:latin typeface="Franklin Gothic Demi Cond" panose="020B0706030402020204" pitchFamily="34" charset="0"/>
              </a:rPr>
              <a:t>Describe the key terms of the Versailles peace treaty</a:t>
            </a:r>
          </a:p>
          <a:p>
            <a:pPr marL="457200" indent="-457200" algn="l">
              <a:buFont typeface="Arial" panose="020B0604020202020204" pitchFamily="34" charset="0"/>
              <a:buChar char="•"/>
            </a:pPr>
            <a:r>
              <a:rPr lang="en-GB" sz="2800" dirty="0" smtClean="0">
                <a:latin typeface="Franklin Gothic Demi Cond" panose="020B0706030402020204" pitchFamily="34" charset="0"/>
              </a:rPr>
              <a:t>Assess why Germany hated this peace treaty.</a:t>
            </a:r>
          </a:p>
        </p:txBody>
      </p:sp>
      <p:sp>
        <p:nvSpPr>
          <p:cNvPr id="4" name="Subtitle 2"/>
          <p:cNvSpPr txBox="1">
            <a:spLocks/>
          </p:cNvSpPr>
          <p:nvPr/>
        </p:nvSpPr>
        <p:spPr>
          <a:xfrm>
            <a:off x="295702" y="4645333"/>
            <a:ext cx="6009564" cy="1951630"/>
          </a:xfrm>
          <a:prstGeom prst="rect">
            <a:avLst/>
          </a:prstGeom>
          <a:solidFill>
            <a:schemeClr val="accent4">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smtClean="0"/>
              <a:t>Starter: Describe two key features of Lanfranc’s Church reforms (4 marks) </a:t>
            </a:r>
            <a:endParaRPr lang="en-GB" sz="4000" dirty="0">
              <a:latin typeface="Franklin Gothic Demi Cond" panose="020B07060304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3348" y="1197969"/>
            <a:ext cx="5391817" cy="9809719"/>
          </a:xfrm>
          <a:prstGeom prst="rect">
            <a:avLst/>
          </a:prstGeom>
        </p:spPr>
      </p:pic>
    </p:spTree>
    <p:extLst>
      <p:ext uri="{BB962C8B-B14F-4D97-AF65-F5344CB8AC3E}">
        <p14:creationId xmlns:p14="http://schemas.microsoft.com/office/powerpoint/2010/main" val="332266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dn.thinglink.me/api/image/801812990365007873/1240/10/scaletowidth"/>
          <p:cNvPicPr/>
          <p:nvPr/>
        </p:nvPicPr>
        <p:blipFill>
          <a:blip r:embed="rId2">
            <a:extLst>
              <a:ext uri="{28A0092B-C50C-407E-A947-70E740481C1C}">
                <a14:useLocalDpi xmlns:a14="http://schemas.microsoft.com/office/drawing/2010/main" val="0"/>
              </a:ext>
            </a:extLst>
          </a:blip>
          <a:srcRect/>
          <a:stretch>
            <a:fillRect/>
          </a:stretch>
        </p:blipFill>
        <p:spPr bwMode="auto">
          <a:xfrm>
            <a:off x="6242123" y="3168115"/>
            <a:ext cx="5478145" cy="3748722"/>
          </a:xfrm>
          <a:prstGeom prst="rect">
            <a:avLst/>
          </a:prstGeom>
          <a:noFill/>
          <a:ln>
            <a:noFill/>
          </a:ln>
        </p:spPr>
      </p:pic>
      <p:sp>
        <p:nvSpPr>
          <p:cNvPr id="3" name="TextBox 2"/>
          <p:cNvSpPr txBox="1"/>
          <p:nvPr/>
        </p:nvSpPr>
        <p:spPr>
          <a:xfrm>
            <a:off x="8367643" y="137491"/>
            <a:ext cx="3721100" cy="2308324"/>
          </a:xfrm>
          <a:prstGeom prst="rect">
            <a:avLst/>
          </a:prstGeom>
          <a:noFill/>
        </p:spPr>
        <p:txBody>
          <a:bodyPr wrap="square" rtlCol="0">
            <a:spAutoFit/>
          </a:bodyPr>
          <a:lstStyle/>
          <a:p>
            <a:r>
              <a:rPr lang="en-GB" dirty="0" smtClean="0">
                <a:solidFill>
                  <a:srgbClr val="FF0000"/>
                </a:solidFill>
              </a:rPr>
              <a:t>Germany is being forced to accept this peace treaty. Most Germans believed Germany would be able to negotiate the terms of peace, but the Allies refused to allow any German representatives to the treaty discussions. It was called ‘diktat’ which means it was forced on them. </a:t>
            </a:r>
            <a:endParaRPr lang="en-GB" dirty="0">
              <a:solidFill>
                <a:srgbClr val="FF0000"/>
              </a:solidFill>
            </a:endParaRPr>
          </a:p>
        </p:txBody>
      </p:sp>
      <p:sp>
        <p:nvSpPr>
          <p:cNvPr id="4" name="TextBox 3"/>
          <p:cNvSpPr txBox="1"/>
          <p:nvPr/>
        </p:nvSpPr>
        <p:spPr>
          <a:xfrm>
            <a:off x="133597" y="319769"/>
            <a:ext cx="5511800" cy="50783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rgbClr val="FF0000"/>
                </a:solidFill>
              </a:rPr>
              <a:t>Article 231 known as ‘war guilt clause’ stated that Germany had to accept total responsibility for the war.</a:t>
            </a:r>
            <a:endParaRPr lang="en-GB" dirty="0">
              <a:solidFill>
                <a:srgbClr val="FF0000"/>
              </a:solidFill>
            </a:endParaRPr>
          </a:p>
          <a:p>
            <a:pPr marL="285750" indent="-285750">
              <a:buFont typeface="Arial" panose="020B0604020202020204" pitchFamily="34" charset="0"/>
              <a:buChar char="•"/>
            </a:pPr>
            <a:r>
              <a:rPr lang="en-GB" dirty="0" smtClean="0">
                <a:solidFill>
                  <a:srgbClr val="FF0000"/>
                </a:solidFill>
              </a:rPr>
              <a:t>£6.6 million in reparations</a:t>
            </a:r>
          </a:p>
          <a:p>
            <a:pPr marL="285750" indent="-285750">
              <a:buFont typeface="Arial" panose="020B0604020202020204" pitchFamily="34" charset="0"/>
              <a:buChar char="•"/>
            </a:pPr>
            <a:r>
              <a:rPr lang="en-GB" dirty="0" smtClean="0">
                <a:solidFill>
                  <a:srgbClr val="FF0000"/>
                </a:solidFill>
              </a:rPr>
              <a:t>All German colonies in Africa and the Far East were given to the victorious countries</a:t>
            </a:r>
          </a:p>
          <a:p>
            <a:pPr marL="285750" indent="-285750">
              <a:buFont typeface="Arial" panose="020B0604020202020204" pitchFamily="34" charset="0"/>
              <a:buChar char="•"/>
            </a:pPr>
            <a:r>
              <a:rPr lang="en-GB" dirty="0" smtClean="0">
                <a:solidFill>
                  <a:srgbClr val="FF0000"/>
                </a:solidFill>
              </a:rPr>
              <a:t>The army was reduced to 100,000 men with no heavy artillery</a:t>
            </a:r>
          </a:p>
          <a:p>
            <a:pPr marL="285750" indent="-285750">
              <a:buFont typeface="Arial" panose="020B0604020202020204" pitchFamily="34" charset="0"/>
              <a:buChar char="•"/>
            </a:pPr>
            <a:r>
              <a:rPr lang="en-GB" dirty="0" smtClean="0">
                <a:solidFill>
                  <a:srgbClr val="FF0000"/>
                </a:solidFill>
              </a:rPr>
              <a:t>Navy was reduced to 6 battleships, 6 cruisers, 12 destroyers and 12 torpedo boats. No submarines.</a:t>
            </a:r>
          </a:p>
          <a:p>
            <a:pPr marL="285750" indent="-285750">
              <a:buFont typeface="Arial" panose="020B0604020202020204" pitchFamily="34" charset="0"/>
              <a:buChar char="•"/>
            </a:pPr>
            <a:r>
              <a:rPr lang="en-GB" dirty="0" smtClean="0">
                <a:solidFill>
                  <a:srgbClr val="FF0000"/>
                </a:solidFill>
              </a:rPr>
              <a:t>Air force was abolished</a:t>
            </a:r>
          </a:p>
          <a:p>
            <a:pPr marL="285750" indent="-285750">
              <a:buFont typeface="Arial" panose="020B0604020202020204" pitchFamily="34" charset="0"/>
              <a:buChar char="•"/>
            </a:pPr>
            <a:r>
              <a:rPr lang="en-GB" dirty="0" smtClean="0">
                <a:solidFill>
                  <a:srgbClr val="FF0000"/>
                </a:solidFill>
              </a:rPr>
              <a:t>The Rhineland was demilitarised and no German troops allowed in. Allied soldiers would stay there until 1930.</a:t>
            </a:r>
            <a:endParaRPr lang="en-GB" dirty="0">
              <a:solidFill>
                <a:srgbClr val="FF0000"/>
              </a:solidFill>
            </a:endParaRPr>
          </a:p>
          <a:p>
            <a:pPr marL="285750" indent="-285750">
              <a:buFont typeface="Arial" panose="020B0604020202020204" pitchFamily="34" charset="0"/>
              <a:buChar char="•"/>
            </a:pPr>
            <a:r>
              <a:rPr lang="en-GB" dirty="0" smtClean="0">
                <a:solidFill>
                  <a:srgbClr val="FF0000"/>
                </a:solidFill>
              </a:rPr>
              <a:t>Germany lost a lot of land (Alsace Lorraine to France, </a:t>
            </a:r>
            <a:r>
              <a:rPr lang="en-GB" dirty="0" err="1" smtClean="0">
                <a:solidFill>
                  <a:srgbClr val="FF0000"/>
                </a:solidFill>
              </a:rPr>
              <a:t>Eupen</a:t>
            </a:r>
            <a:r>
              <a:rPr lang="en-GB" dirty="0" smtClean="0">
                <a:solidFill>
                  <a:srgbClr val="FF0000"/>
                </a:solidFill>
              </a:rPr>
              <a:t> to Belgium, Posen to Poland Northern Schleswig to Poland)</a:t>
            </a:r>
          </a:p>
          <a:p>
            <a:pPr marL="285750" indent="-285750">
              <a:buFont typeface="Arial" panose="020B0604020202020204" pitchFamily="34" charset="0"/>
              <a:buChar char="•"/>
            </a:pPr>
            <a:r>
              <a:rPr lang="en-GB" dirty="0" smtClean="0">
                <a:solidFill>
                  <a:srgbClr val="FF0000"/>
                </a:solidFill>
              </a:rPr>
              <a:t>The Saar coalfields was given to France for 15 years.</a:t>
            </a:r>
          </a:p>
        </p:txBody>
      </p:sp>
      <p:cxnSp>
        <p:nvCxnSpPr>
          <p:cNvPr id="6" name="Straight Arrow Connector 5"/>
          <p:cNvCxnSpPr/>
          <p:nvPr/>
        </p:nvCxnSpPr>
        <p:spPr>
          <a:xfrm flipH="1">
            <a:off x="10933043" y="1601880"/>
            <a:ext cx="1119257" cy="19762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64193" y="1021218"/>
            <a:ext cx="3203450" cy="25568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683500" y="1601880"/>
            <a:ext cx="4332358" cy="24748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04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0"/>
            <a:ext cx="6045200" cy="1323439"/>
          </a:xfrm>
          <a:prstGeom prst="rect">
            <a:avLst/>
          </a:prstGeom>
          <a:noFill/>
        </p:spPr>
        <p:txBody>
          <a:bodyPr wrap="square" rtlCol="0">
            <a:spAutoFit/>
          </a:bodyPr>
          <a:lstStyle/>
          <a:p>
            <a:r>
              <a:rPr lang="en-GB" sz="4000" dirty="0" smtClean="0">
                <a:latin typeface="Franklin Gothic Demi Cond" panose="020B0706030402020204" pitchFamily="34" charset="0"/>
              </a:rPr>
              <a:t>How did Ebert </a:t>
            </a:r>
            <a:r>
              <a:rPr lang="en-GB" sz="4000" dirty="0" smtClean="0">
                <a:solidFill>
                  <a:srgbClr val="FF0000"/>
                </a:solidFill>
                <a:latin typeface="Franklin Gothic Demi Cond" panose="020B0706030402020204" pitchFamily="34" charset="0"/>
              </a:rPr>
              <a:t>end</a:t>
            </a:r>
            <a:r>
              <a:rPr lang="en-GB" sz="4000" dirty="0" smtClean="0">
                <a:latin typeface="Franklin Gothic Demi Cond" panose="020B0706030402020204" pitchFamily="34" charset="0"/>
              </a:rPr>
              <a:t> the First World War?</a:t>
            </a:r>
            <a:endParaRPr lang="en-GB" sz="4000" dirty="0">
              <a:solidFill>
                <a:srgbClr val="FF0000"/>
              </a:solidFill>
              <a:latin typeface="Franklin Gothic Demi Cond" panose="020B0706030402020204" pitchFamily="34" charset="0"/>
            </a:endParaRPr>
          </a:p>
        </p:txBody>
      </p:sp>
      <p:sp>
        <p:nvSpPr>
          <p:cNvPr id="3" name="Rectangle 2"/>
          <p:cNvSpPr/>
          <p:nvPr/>
        </p:nvSpPr>
        <p:spPr>
          <a:xfrm>
            <a:off x="215900" y="1534418"/>
            <a:ext cx="5626100" cy="5016758"/>
          </a:xfrm>
          <a:prstGeom prst="rect">
            <a:avLst/>
          </a:prstGeom>
          <a:solidFill>
            <a:schemeClr val="accent1">
              <a:lumMod val="20000"/>
              <a:lumOff val="80000"/>
            </a:schemeClr>
          </a:solidFill>
        </p:spPr>
        <p:txBody>
          <a:bodyPr wrap="square">
            <a:spAutoFit/>
          </a:bodyPr>
          <a:lstStyle/>
          <a:p>
            <a:pPr marL="342900" indent="-342900">
              <a:buFont typeface="Arial" panose="020B0604020202020204" pitchFamily="34" charset="0"/>
              <a:buChar char="•"/>
            </a:pPr>
            <a:r>
              <a:rPr lang="en-GB" sz="2000" dirty="0" smtClean="0"/>
              <a:t>Before holding elections, Ebert sent Matthias </a:t>
            </a:r>
            <a:r>
              <a:rPr lang="en-GB" sz="2000" dirty="0" err="1" smtClean="0"/>
              <a:t>Erzberger</a:t>
            </a:r>
            <a:r>
              <a:rPr lang="en-GB" sz="2000" dirty="0" smtClean="0"/>
              <a:t> to France to negotiate Germany’s surrender.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On a train carriage in the Forest of </a:t>
            </a:r>
            <a:r>
              <a:rPr lang="en-GB" sz="2000" dirty="0" err="1" smtClean="0"/>
              <a:t>Copiegne</a:t>
            </a:r>
            <a:r>
              <a:rPr lang="en-GB" sz="2000" dirty="0" smtClean="0"/>
              <a:t>, </a:t>
            </a:r>
            <a:r>
              <a:rPr lang="en-GB" sz="2000" dirty="0" err="1" smtClean="0"/>
              <a:t>Erzberger</a:t>
            </a:r>
            <a:r>
              <a:rPr lang="en-GB" sz="2000" dirty="0" smtClean="0"/>
              <a:t> negotiated for 5 days.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 French general, Ferdinand Foch, was unwilling to compromise with the Germans.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On 10</a:t>
            </a:r>
            <a:r>
              <a:rPr lang="en-GB" sz="2000" baseline="30000" dirty="0" smtClean="0"/>
              <a:t>th</a:t>
            </a:r>
            <a:r>
              <a:rPr lang="en-GB" sz="2000" dirty="0" smtClean="0"/>
              <a:t> November, General Hindenburg and Ebert telegraphed to say he should sign it on whatever terms were offered.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On 11</a:t>
            </a:r>
            <a:r>
              <a:rPr lang="en-GB" sz="2000" baseline="30000" dirty="0" smtClean="0"/>
              <a:t>th</a:t>
            </a:r>
            <a:r>
              <a:rPr lang="en-GB" sz="2000" dirty="0" smtClean="0"/>
              <a:t> November 1918, the armistice was signed that ended the First World War.</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05194" y="88900"/>
            <a:ext cx="6186805" cy="6672847"/>
          </a:xfrm>
          <a:prstGeom prst="rect">
            <a:avLst/>
          </a:prstGeom>
        </p:spPr>
      </p:pic>
    </p:spTree>
    <p:extLst>
      <p:ext uri="{BB962C8B-B14F-4D97-AF65-F5344CB8AC3E}">
        <p14:creationId xmlns:p14="http://schemas.microsoft.com/office/powerpoint/2010/main" val="163976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118100" cy="683428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4500" y="-182758"/>
            <a:ext cx="4787900" cy="7199804"/>
          </a:xfrm>
          <a:prstGeom prst="rect">
            <a:avLst/>
          </a:prstGeom>
        </p:spPr>
      </p:pic>
    </p:spTree>
    <p:extLst>
      <p:ext uri="{BB962C8B-B14F-4D97-AF65-F5344CB8AC3E}">
        <p14:creationId xmlns:p14="http://schemas.microsoft.com/office/powerpoint/2010/main" val="1559114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22" y="117686"/>
            <a:ext cx="6532971" cy="1323439"/>
          </a:xfrm>
          <a:prstGeom prst="rect">
            <a:avLst/>
          </a:prstGeom>
          <a:noFill/>
        </p:spPr>
        <p:txBody>
          <a:bodyPr wrap="square" rtlCol="0">
            <a:spAutoFit/>
          </a:bodyPr>
          <a:lstStyle/>
          <a:p>
            <a:r>
              <a:rPr lang="en-GB" sz="4000" dirty="0" smtClean="0">
                <a:latin typeface="Franklin Gothic Demi Cond" panose="020B0706030402020204" pitchFamily="34" charset="0"/>
              </a:rPr>
              <a:t>What was the Treaty of </a:t>
            </a:r>
            <a:r>
              <a:rPr lang="en-GB" sz="4000" dirty="0" smtClean="0">
                <a:solidFill>
                  <a:srgbClr val="FF0000"/>
                </a:solidFill>
                <a:latin typeface="Franklin Gothic Demi Cond" panose="020B0706030402020204" pitchFamily="34" charset="0"/>
              </a:rPr>
              <a:t>Versailles?</a:t>
            </a:r>
            <a:endParaRPr lang="en-GB" sz="4000" dirty="0">
              <a:solidFill>
                <a:srgbClr val="FF0000"/>
              </a:solidFill>
              <a:latin typeface="Franklin Gothic Demi Cond" panose="020B0706030402020204" pitchFamily="34" charset="0"/>
            </a:endParaRPr>
          </a:p>
        </p:txBody>
      </p:sp>
      <p:sp>
        <p:nvSpPr>
          <p:cNvPr id="3" name="Rectangle 2"/>
          <p:cNvSpPr/>
          <p:nvPr/>
        </p:nvSpPr>
        <p:spPr>
          <a:xfrm>
            <a:off x="132522" y="1495717"/>
            <a:ext cx="6096000" cy="5324535"/>
          </a:xfrm>
          <a:prstGeom prst="rect">
            <a:avLst/>
          </a:prstGeom>
          <a:solidFill>
            <a:schemeClr val="accent1">
              <a:lumMod val="20000"/>
              <a:lumOff val="80000"/>
            </a:schemeClr>
          </a:solidFill>
        </p:spPr>
        <p:txBody>
          <a:bodyPr>
            <a:spAutoFit/>
          </a:bodyPr>
          <a:lstStyle/>
          <a:p>
            <a:pPr marL="285750" indent="-285750" fontAlgn="base">
              <a:buFont typeface="Arial" panose="020B0604020202020204" pitchFamily="34" charset="0"/>
              <a:buChar char="•"/>
            </a:pPr>
            <a:r>
              <a:rPr lang="en-GB" sz="2000" dirty="0" smtClean="0"/>
              <a:t>By June 1919, the allied powers met at the Palace of Versailles to draw up a peace treaty.</a:t>
            </a:r>
          </a:p>
          <a:p>
            <a:pPr marL="285750" indent="-285750" fontAlgn="base">
              <a:buFont typeface="Arial" panose="020B0604020202020204" pitchFamily="34" charset="0"/>
              <a:buChar char="•"/>
            </a:pPr>
            <a:endParaRPr lang="en-GB" sz="2000" dirty="0"/>
          </a:p>
          <a:p>
            <a:pPr marL="285750" indent="-285750" fontAlgn="base">
              <a:buFont typeface="Arial" panose="020B0604020202020204" pitchFamily="34" charset="0"/>
              <a:buChar char="•"/>
            </a:pPr>
            <a:r>
              <a:rPr lang="en-GB" sz="2000" dirty="0" smtClean="0"/>
              <a:t>The negotiations were dominated by the ‘Big Three’: David Lloyd George, Georges Clemenceau and Woodrow Wilson. </a:t>
            </a:r>
          </a:p>
          <a:p>
            <a:pPr marL="285750" indent="-285750" fontAlgn="base">
              <a:buFont typeface="Arial" panose="020B0604020202020204" pitchFamily="34" charset="0"/>
              <a:buChar char="•"/>
            </a:pPr>
            <a:endParaRPr lang="en-GB" sz="2000" dirty="0"/>
          </a:p>
          <a:p>
            <a:pPr marL="285750" indent="-285750" fontAlgn="base">
              <a:buFont typeface="Arial" panose="020B0604020202020204" pitchFamily="34" charset="0"/>
              <a:buChar char="•"/>
            </a:pPr>
            <a:r>
              <a:rPr lang="en-GB" sz="2000" dirty="0" smtClean="0"/>
              <a:t>Germany was not allowed to attend this peace summit, as they had lost the war.</a:t>
            </a:r>
          </a:p>
          <a:p>
            <a:pPr marL="285750" indent="-285750" fontAlgn="base">
              <a:buFont typeface="Arial" panose="020B0604020202020204" pitchFamily="34" charset="0"/>
              <a:buChar char="•"/>
            </a:pPr>
            <a:endParaRPr lang="en-GB" sz="2000" dirty="0"/>
          </a:p>
          <a:p>
            <a:pPr marL="285750" indent="-285750" fontAlgn="base">
              <a:buFont typeface="Arial" panose="020B0604020202020204" pitchFamily="34" charset="0"/>
              <a:buChar char="•"/>
            </a:pPr>
            <a:r>
              <a:rPr lang="en-GB" sz="2000" dirty="0" smtClean="0"/>
              <a:t>The French, led by Georges Clemenceau, wanted to punish Germany very harshly. </a:t>
            </a:r>
          </a:p>
          <a:p>
            <a:pPr marL="285750" indent="-285750" fontAlgn="base">
              <a:buFont typeface="Arial" panose="020B0604020202020204" pitchFamily="34" charset="0"/>
              <a:buChar char="•"/>
            </a:pPr>
            <a:endParaRPr lang="en-GB" sz="2000" dirty="0"/>
          </a:p>
          <a:p>
            <a:pPr marL="285750" indent="-285750" fontAlgn="base">
              <a:buFont typeface="Arial" panose="020B0604020202020204" pitchFamily="34" charset="0"/>
              <a:buChar char="•"/>
            </a:pPr>
            <a:r>
              <a:rPr lang="en-GB" sz="2000" dirty="0" smtClean="0"/>
              <a:t>Lloyd George (Britain) did not want to punish Germany too harshly. </a:t>
            </a:r>
            <a:r>
              <a:rPr lang="en-GB" sz="2000" i="0" dirty="0" smtClean="0">
                <a:effectLst/>
              </a:rPr>
              <a:t>He did not want the people of Germany to become so disillusioned with their government that they turned to communism.</a:t>
            </a:r>
          </a:p>
        </p:txBody>
      </p:sp>
      <p:pic>
        <p:nvPicPr>
          <p:cNvPr id="1026" name="Picture 2" descr="https://i.pinimg.com/originals/15/60/46/156046ed8e52d8fa812cd2f3068d5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787" y="172278"/>
            <a:ext cx="5283456" cy="3170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5493" y="3410933"/>
            <a:ext cx="5238750" cy="3360420"/>
          </a:xfrm>
          <a:prstGeom prst="rect">
            <a:avLst/>
          </a:prstGeom>
        </p:spPr>
      </p:pic>
    </p:spTree>
    <p:extLst>
      <p:ext uri="{BB962C8B-B14F-4D97-AF65-F5344CB8AC3E}">
        <p14:creationId xmlns:p14="http://schemas.microsoft.com/office/powerpoint/2010/main" val="2210207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217002" cy="6858000"/>
          </a:xfrm>
          <a:prstGeom prst="rect">
            <a:avLst/>
          </a:prstGeom>
        </p:spPr>
      </p:pic>
    </p:spTree>
    <p:extLst>
      <p:ext uri="{BB962C8B-B14F-4D97-AF65-F5344CB8AC3E}">
        <p14:creationId xmlns:p14="http://schemas.microsoft.com/office/powerpoint/2010/main" val="1205252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3360"/>
            <a:ext cx="12192000" cy="7071360"/>
          </a:xfrm>
          <a:prstGeom prst="rect">
            <a:avLst/>
          </a:prstGeom>
        </p:spPr>
      </p:pic>
    </p:spTree>
    <p:extLst>
      <p:ext uri="{BB962C8B-B14F-4D97-AF65-F5344CB8AC3E}">
        <p14:creationId xmlns:p14="http://schemas.microsoft.com/office/powerpoint/2010/main" val="1408509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39200" y="0"/>
            <a:ext cx="3352800" cy="685800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657600" cy="6858000"/>
          </a:xfrm>
          <a:prstGeom prst="rect">
            <a:avLst/>
          </a:prstGeom>
        </p:spPr>
      </p:pic>
      <p:pic>
        <p:nvPicPr>
          <p:cNvPr id="4" name="Picture 3"/>
          <p:cNvPicPr>
            <a:picLocks noChangeAspect="1"/>
          </p:cNvPicPr>
          <p:nvPr/>
        </p:nvPicPr>
        <p:blipFill>
          <a:blip r:embed="rId4"/>
          <a:stretch>
            <a:fillRect/>
          </a:stretch>
        </p:blipFill>
        <p:spPr>
          <a:xfrm>
            <a:off x="3657600" y="-962527"/>
            <a:ext cx="5181600" cy="9042400"/>
          </a:xfrm>
          <a:prstGeom prst="rect">
            <a:avLst/>
          </a:prstGeom>
        </p:spPr>
      </p:pic>
    </p:spTree>
    <p:extLst>
      <p:ext uri="{BB962C8B-B14F-4D97-AF65-F5344CB8AC3E}">
        <p14:creationId xmlns:p14="http://schemas.microsoft.com/office/powerpoint/2010/main" val="650670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1600"/>
            <a:ext cx="11188700" cy="923330"/>
          </a:xfrm>
          <a:prstGeom prst="rect">
            <a:avLst/>
          </a:prstGeom>
          <a:noFill/>
        </p:spPr>
        <p:txBody>
          <a:bodyPr wrap="square" rtlCol="0">
            <a:spAutoFit/>
          </a:bodyPr>
          <a:lstStyle/>
          <a:p>
            <a:r>
              <a:rPr lang="en-GB" sz="5400" dirty="0" smtClean="0">
                <a:latin typeface="Franklin Gothic Demi Cond" panose="020B0706030402020204" pitchFamily="34" charset="0"/>
              </a:rPr>
              <a:t>Learning Task </a:t>
            </a:r>
            <a:r>
              <a:rPr lang="en-GB" sz="5400" dirty="0" smtClean="0">
                <a:solidFill>
                  <a:srgbClr val="FF0000"/>
                </a:solidFill>
                <a:latin typeface="Franklin Gothic Demi Cond" panose="020B0706030402020204" pitchFamily="34" charset="0"/>
              </a:rPr>
              <a:t>One</a:t>
            </a:r>
            <a:r>
              <a:rPr lang="en-GB" sz="5400" dirty="0" smtClean="0">
                <a:latin typeface="Franklin Gothic Demi Cond" panose="020B0706030402020204" pitchFamily="34" charset="0"/>
              </a:rPr>
              <a:t> </a:t>
            </a:r>
            <a:endParaRPr lang="en-GB" sz="5400" dirty="0">
              <a:latin typeface="Franklin Gothic Demi Cond" panose="020B0706030402020204" pitchFamily="34" charset="0"/>
            </a:endParaRPr>
          </a:p>
        </p:txBody>
      </p:sp>
      <p:sp>
        <p:nvSpPr>
          <p:cNvPr id="3" name="TextBox 2"/>
          <p:cNvSpPr txBox="1"/>
          <p:nvPr/>
        </p:nvSpPr>
        <p:spPr>
          <a:xfrm>
            <a:off x="152400" y="1251798"/>
            <a:ext cx="6330287" cy="2062103"/>
          </a:xfrm>
          <a:prstGeom prst="rect">
            <a:avLst/>
          </a:prstGeom>
          <a:solidFill>
            <a:schemeClr val="accent1">
              <a:lumMod val="20000"/>
              <a:lumOff val="80000"/>
            </a:schemeClr>
          </a:solidFill>
        </p:spPr>
        <p:txBody>
          <a:bodyPr wrap="square" rtlCol="0">
            <a:spAutoFit/>
          </a:bodyPr>
          <a:lstStyle/>
          <a:p>
            <a:r>
              <a:rPr lang="en-GB" sz="3200" dirty="0" smtClean="0"/>
              <a:t>As a class, read through this sheet on the Treaty of Versailles.</a:t>
            </a:r>
          </a:p>
          <a:p>
            <a:endParaRPr lang="en-GB" sz="3200" dirty="0"/>
          </a:p>
          <a:p>
            <a:r>
              <a:rPr lang="en-GB" sz="3200" dirty="0" smtClean="0"/>
              <a:t>Highlight key words and phrases.</a:t>
            </a:r>
            <a:endParaRPr lang="en-GB" sz="24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21286" y="101600"/>
            <a:ext cx="4767943" cy="6424602"/>
          </a:xfrm>
          <a:prstGeom prst="rect">
            <a:avLst/>
          </a:prstGeom>
        </p:spPr>
      </p:pic>
      <p:sp>
        <p:nvSpPr>
          <p:cNvPr id="6" name="TextBox 5"/>
          <p:cNvSpPr txBox="1"/>
          <p:nvPr/>
        </p:nvSpPr>
        <p:spPr>
          <a:xfrm>
            <a:off x="152400" y="3712191"/>
            <a:ext cx="6289343" cy="1815882"/>
          </a:xfrm>
          <a:prstGeom prst="rect">
            <a:avLst/>
          </a:prstGeom>
          <a:solidFill>
            <a:srgbClr val="FFFF00"/>
          </a:solidFill>
        </p:spPr>
        <p:txBody>
          <a:bodyPr wrap="square" rtlCol="0">
            <a:spAutoFit/>
          </a:bodyPr>
          <a:lstStyle/>
          <a:p>
            <a:r>
              <a:rPr lang="en-GB" sz="2800" dirty="0" smtClean="0"/>
              <a:t>Thought:</a:t>
            </a:r>
          </a:p>
          <a:p>
            <a:endParaRPr lang="en-GB" sz="2800" dirty="0"/>
          </a:p>
          <a:p>
            <a:r>
              <a:rPr lang="en-GB" sz="2800" dirty="0" smtClean="0"/>
              <a:t>Was the Treaty of Versailles that harsh on Germany? Or could it have been worse?</a:t>
            </a:r>
            <a:endParaRPr lang="en-GB" sz="2800" dirty="0"/>
          </a:p>
        </p:txBody>
      </p:sp>
    </p:spTree>
    <p:extLst>
      <p:ext uri="{BB962C8B-B14F-4D97-AF65-F5344CB8AC3E}">
        <p14:creationId xmlns:p14="http://schemas.microsoft.com/office/powerpoint/2010/main" val="104017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1600"/>
            <a:ext cx="11188700" cy="923330"/>
          </a:xfrm>
          <a:prstGeom prst="rect">
            <a:avLst/>
          </a:prstGeom>
          <a:noFill/>
        </p:spPr>
        <p:txBody>
          <a:bodyPr wrap="square" rtlCol="0">
            <a:spAutoFit/>
          </a:bodyPr>
          <a:lstStyle/>
          <a:p>
            <a:r>
              <a:rPr lang="en-GB" sz="5400" dirty="0" smtClean="0">
                <a:latin typeface="Franklin Gothic Demi Cond" panose="020B0706030402020204" pitchFamily="34" charset="0"/>
              </a:rPr>
              <a:t>Learning Task </a:t>
            </a:r>
            <a:r>
              <a:rPr lang="en-GB" sz="5400" dirty="0" smtClean="0">
                <a:solidFill>
                  <a:srgbClr val="FF0000"/>
                </a:solidFill>
                <a:latin typeface="Franklin Gothic Demi Cond" panose="020B0706030402020204" pitchFamily="34" charset="0"/>
              </a:rPr>
              <a:t>Two</a:t>
            </a:r>
            <a:r>
              <a:rPr lang="en-GB" sz="5400" dirty="0" smtClean="0">
                <a:latin typeface="Franklin Gothic Demi Cond" panose="020B0706030402020204" pitchFamily="34" charset="0"/>
              </a:rPr>
              <a:t> </a:t>
            </a:r>
            <a:endParaRPr lang="en-GB" sz="5400" dirty="0">
              <a:latin typeface="Franklin Gothic Demi Cond" panose="020B0706030402020204" pitchFamily="34" charset="0"/>
            </a:endParaRPr>
          </a:p>
        </p:txBody>
      </p:sp>
      <p:sp>
        <p:nvSpPr>
          <p:cNvPr id="3" name="TextBox 2"/>
          <p:cNvSpPr txBox="1"/>
          <p:nvPr/>
        </p:nvSpPr>
        <p:spPr>
          <a:xfrm>
            <a:off x="329998" y="1096881"/>
            <a:ext cx="6330287" cy="2923877"/>
          </a:xfrm>
          <a:prstGeom prst="rect">
            <a:avLst/>
          </a:prstGeom>
          <a:solidFill>
            <a:schemeClr val="accent1">
              <a:lumMod val="20000"/>
              <a:lumOff val="80000"/>
            </a:schemeClr>
          </a:solidFill>
        </p:spPr>
        <p:txBody>
          <a:bodyPr wrap="square" rtlCol="0">
            <a:spAutoFit/>
          </a:bodyPr>
          <a:lstStyle/>
          <a:p>
            <a:r>
              <a:rPr lang="en-GB" sz="3200" dirty="0" smtClean="0"/>
              <a:t>For each cartoon:</a:t>
            </a:r>
          </a:p>
          <a:p>
            <a:endParaRPr lang="en-GB" sz="3200" dirty="0"/>
          </a:p>
          <a:p>
            <a:pPr marL="514350" indent="-514350">
              <a:buFont typeface="+mj-lt"/>
              <a:buAutoNum type="arabicPeriod"/>
            </a:pPr>
            <a:r>
              <a:rPr lang="en-GB" sz="3200" dirty="0" smtClean="0"/>
              <a:t>What is the cartoonist’s interpretation of Versailles?</a:t>
            </a:r>
            <a:endParaRPr lang="en-GB" sz="2400" dirty="0"/>
          </a:p>
          <a:p>
            <a:pPr marL="457200" indent="-457200">
              <a:buFont typeface="+mj-lt"/>
              <a:buAutoNum type="arabicPeriod"/>
            </a:pPr>
            <a:endParaRPr lang="en-GB" sz="2400" dirty="0" smtClean="0"/>
          </a:p>
          <a:p>
            <a:pPr marL="514350" indent="-514350">
              <a:buFont typeface="+mj-lt"/>
              <a:buAutoNum type="arabicPeriod"/>
            </a:pPr>
            <a:r>
              <a:rPr lang="en-GB" sz="3200" dirty="0" smtClean="0"/>
              <a:t>Provide examples to support it.</a:t>
            </a:r>
            <a:endParaRPr lang="en-GB" sz="4000" dirty="0" smtClean="0"/>
          </a:p>
        </p:txBody>
      </p:sp>
      <p:pic>
        <p:nvPicPr>
          <p:cNvPr id="4" name="Picture 3"/>
          <p:cNvPicPr>
            <a:picLocks noChangeAspect="1"/>
          </p:cNvPicPr>
          <p:nvPr/>
        </p:nvPicPr>
        <p:blipFill>
          <a:blip r:embed="rId2"/>
          <a:stretch>
            <a:fillRect/>
          </a:stretch>
        </p:blipFill>
        <p:spPr>
          <a:xfrm>
            <a:off x="6837883" y="127550"/>
            <a:ext cx="4657725" cy="4048125"/>
          </a:xfrm>
          <a:prstGeom prst="rect">
            <a:avLst/>
          </a:prstGeom>
        </p:spPr>
      </p:pic>
      <p:pic>
        <p:nvPicPr>
          <p:cNvPr id="7" name="Picture 6"/>
          <p:cNvPicPr>
            <a:picLocks noChangeAspect="1"/>
          </p:cNvPicPr>
          <p:nvPr/>
        </p:nvPicPr>
        <p:blipFill>
          <a:blip r:embed="rId3"/>
          <a:stretch>
            <a:fillRect/>
          </a:stretch>
        </p:blipFill>
        <p:spPr>
          <a:xfrm>
            <a:off x="6956379" y="2947917"/>
            <a:ext cx="5070782" cy="3628528"/>
          </a:xfrm>
          <a:prstGeom prst="rect">
            <a:avLst/>
          </a:prstGeom>
        </p:spPr>
      </p:pic>
      <p:sp>
        <p:nvSpPr>
          <p:cNvPr id="8" name="TextBox 7"/>
          <p:cNvSpPr txBox="1"/>
          <p:nvPr/>
        </p:nvSpPr>
        <p:spPr>
          <a:xfrm>
            <a:off x="370942" y="4175675"/>
            <a:ext cx="6289343" cy="2246769"/>
          </a:xfrm>
          <a:prstGeom prst="rect">
            <a:avLst/>
          </a:prstGeom>
          <a:solidFill>
            <a:srgbClr val="FFFF00"/>
          </a:solidFill>
        </p:spPr>
        <p:txBody>
          <a:bodyPr wrap="square" rtlCol="0">
            <a:spAutoFit/>
          </a:bodyPr>
          <a:lstStyle/>
          <a:p>
            <a:r>
              <a:rPr lang="en-GB" sz="2800" dirty="0" smtClean="0"/>
              <a:t>Thought:</a:t>
            </a:r>
          </a:p>
          <a:p>
            <a:endParaRPr lang="en-GB" sz="2800" dirty="0"/>
          </a:p>
          <a:p>
            <a:r>
              <a:rPr lang="en-GB" sz="2800" dirty="0" smtClean="0"/>
              <a:t>In what ways could we say  that Ebert’s government had no choice but to sign the Versailles Treaty?</a:t>
            </a:r>
            <a:endParaRPr lang="en-GB" sz="2800" dirty="0"/>
          </a:p>
        </p:txBody>
      </p:sp>
    </p:spTree>
    <p:extLst>
      <p:ext uri="{BB962C8B-B14F-4D97-AF65-F5344CB8AC3E}">
        <p14:creationId xmlns:p14="http://schemas.microsoft.com/office/powerpoint/2010/main" val="3116975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520</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Franklin Gothic Demi Cond</vt:lpstr>
      <vt:lpstr>Office Theme</vt:lpstr>
      <vt:lpstr>How important was the Treaty of Versailles for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cp:revision>
  <dcterms:created xsi:type="dcterms:W3CDTF">2019-03-19T15:32:04Z</dcterms:created>
  <dcterms:modified xsi:type="dcterms:W3CDTF">2019-03-20T13:42:09Z</dcterms:modified>
</cp:coreProperties>
</file>