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7" r:id="rId4"/>
    <p:sldId id="278" r:id="rId5"/>
    <p:sldId id="258" r:id="rId6"/>
    <p:sldId id="270" r:id="rId7"/>
    <p:sldId id="271" r:id="rId8"/>
    <p:sldId id="272" r:id="rId9"/>
    <p:sldId id="260" r:id="rId10"/>
    <p:sldId id="275" r:id="rId11"/>
    <p:sldId id="279" r:id="rId12"/>
    <p:sldId id="262" r:id="rId13"/>
    <p:sldId id="276" r:id="rId14"/>
    <p:sldId id="280" r:id="rId15"/>
    <p:sldId id="273" r:id="rId16"/>
    <p:sldId id="274"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8A4D15-33D6-4978-B058-4A941F7B249A}"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154438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8A4D15-33D6-4978-B058-4A941F7B249A}"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265059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8A4D15-33D6-4978-B058-4A941F7B249A}"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9921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8A4D15-33D6-4978-B058-4A941F7B249A}"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249705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A4D15-33D6-4978-B058-4A941F7B249A}"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29915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8A4D15-33D6-4978-B058-4A941F7B249A}"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136875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8A4D15-33D6-4978-B058-4A941F7B249A}" type="datetimeFigureOut">
              <a:rPr lang="en-GB" smtClean="0"/>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208282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8A4D15-33D6-4978-B058-4A941F7B249A}" type="datetimeFigureOut">
              <a:rPr lang="en-GB" smtClean="0"/>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300594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A4D15-33D6-4978-B058-4A941F7B249A}" type="datetimeFigureOut">
              <a:rPr lang="en-GB" smtClean="0"/>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81478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8A4D15-33D6-4978-B058-4A941F7B249A}"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141593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8A4D15-33D6-4978-B058-4A941F7B249A}"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1C181-C99F-42CC-B2B5-FC3545C2FDBC}" type="slidenum">
              <a:rPr lang="en-GB" smtClean="0"/>
              <a:t>‹#›</a:t>
            </a:fld>
            <a:endParaRPr lang="en-GB"/>
          </a:p>
        </p:txBody>
      </p:sp>
    </p:spTree>
    <p:extLst>
      <p:ext uri="{BB962C8B-B14F-4D97-AF65-F5344CB8AC3E}">
        <p14:creationId xmlns:p14="http://schemas.microsoft.com/office/powerpoint/2010/main" val="221238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A4D15-33D6-4978-B058-4A941F7B249A}" type="datetimeFigureOut">
              <a:rPr lang="en-GB" smtClean="0"/>
              <a:t>11/06/2019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C181-C99F-42CC-B2B5-FC3545C2FDBC}" type="slidenum">
              <a:rPr lang="en-GB" smtClean="0"/>
              <a:t>‹#›</a:t>
            </a:fld>
            <a:endParaRPr lang="en-GB"/>
          </a:p>
        </p:txBody>
      </p:sp>
    </p:spTree>
    <p:extLst>
      <p:ext uri="{BB962C8B-B14F-4D97-AF65-F5344CB8AC3E}">
        <p14:creationId xmlns:p14="http://schemas.microsoft.com/office/powerpoint/2010/main" val="59758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799" y="248287"/>
            <a:ext cx="11988800" cy="1422401"/>
          </a:xfrm>
        </p:spPr>
        <p:txBody>
          <a:bodyPr>
            <a:noAutofit/>
          </a:bodyPr>
          <a:lstStyle/>
          <a:p>
            <a:pPr algn="l"/>
            <a:r>
              <a:rPr lang="en-GB" sz="5400" u="sng" dirty="0" smtClean="0">
                <a:latin typeface="Franklin Gothic Demi Cond" panose="020B0706030402020204" pitchFamily="34" charset="0"/>
              </a:rPr>
              <a:t>How did the Nazis use education to control young people?</a:t>
            </a:r>
            <a:endParaRPr lang="en-GB" sz="5400" u="sng" dirty="0">
              <a:latin typeface="Franklin Gothic Demi Cond" panose="020B0706030402020204" pitchFamily="34" charset="0"/>
            </a:endParaRPr>
          </a:p>
        </p:txBody>
      </p:sp>
      <p:sp>
        <p:nvSpPr>
          <p:cNvPr id="4" name="TextBox 3"/>
          <p:cNvSpPr txBox="1"/>
          <p:nvPr/>
        </p:nvSpPr>
        <p:spPr>
          <a:xfrm>
            <a:off x="165100" y="1828800"/>
            <a:ext cx="5918200" cy="2246769"/>
          </a:xfrm>
          <a:prstGeom prst="rect">
            <a:avLst/>
          </a:prstGeom>
          <a:solidFill>
            <a:schemeClr val="accent1">
              <a:lumMod val="20000"/>
              <a:lumOff val="80000"/>
            </a:schemeClr>
          </a:solidFill>
        </p:spPr>
        <p:txBody>
          <a:bodyPr wrap="square" rtlCol="0">
            <a:spAutoFit/>
          </a:bodyPr>
          <a:lstStyle/>
          <a:p>
            <a:r>
              <a:rPr lang="en-GB" sz="2800" dirty="0" smtClean="0"/>
              <a:t>In this lesson, we will:</a:t>
            </a:r>
            <a:endParaRPr lang="en-GB" sz="2800" dirty="0"/>
          </a:p>
          <a:p>
            <a:pPr marL="285750" indent="-285750">
              <a:buFont typeface="Arial" panose="020B0604020202020204" pitchFamily="34" charset="0"/>
              <a:buChar char="•"/>
            </a:pPr>
            <a:r>
              <a:rPr lang="en-GB" sz="2800" dirty="0" smtClean="0">
                <a:latin typeface="Franklin Gothic Demi Cond" panose="020B0706030402020204" pitchFamily="34" charset="0"/>
              </a:rPr>
              <a:t>Explain why teachers in Germany agreed to Nazi policies.</a:t>
            </a:r>
          </a:p>
          <a:p>
            <a:pPr marL="285750" indent="-285750">
              <a:buFont typeface="Arial" panose="020B0604020202020204" pitchFamily="34" charset="0"/>
              <a:buChar char="•"/>
            </a:pPr>
            <a:r>
              <a:rPr lang="en-GB" sz="2800" dirty="0" smtClean="0">
                <a:latin typeface="Franklin Gothic Demi Cond" panose="020B0706030402020204" pitchFamily="34" charset="0"/>
              </a:rPr>
              <a:t>Describe how education was changed by the Nazis.</a:t>
            </a:r>
            <a:endParaRPr lang="en-GB" sz="2800" dirty="0">
              <a:latin typeface="Franklin Gothic Demi Cond" panose="020B0706030402020204" pitchFamily="34" charset="0"/>
            </a:endParaRPr>
          </a:p>
        </p:txBody>
      </p:sp>
      <p:sp>
        <p:nvSpPr>
          <p:cNvPr id="5" name="TextBox 4"/>
          <p:cNvSpPr txBox="1"/>
          <p:nvPr/>
        </p:nvSpPr>
        <p:spPr>
          <a:xfrm>
            <a:off x="165100" y="4233681"/>
            <a:ext cx="5918200" cy="1569660"/>
          </a:xfrm>
          <a:prstGeom prst="rect">
            <a:avLst/>
          </a:prstGeom>
          <a:solidFill>
            <a:schemeClr val="accent4">
              <a:lumMod val="20000"/>
              <a:lumOff val="80000"/>
            </a:schemeClr>
          </a:solidFill>
        </p:spPr>
        <p:txBody>
          <a:bodyPr wrap="square" rtlCol="0">
            <a:spAutoFit/>
          </a:bodyPr>
          <a:lstStyle/>
          <a:p>
            <a:r>
              <a:rPr lang="en-GB" sz="3200" dirty="0" smtClean="0">
                <a:latin typeface="Franklin Gothic Demi Cond" panose="020B0706030402020204" pitchFamily="34" charset="0"/>
              </a:rPr>
              <a:t>Starter: </a:t>
            </a:r>
            <a:r>
              <a:rPr lang="en-GB" sz="3200" dirty="0" smtClean="0">
                <a:latin typeface="Franklin Gothic Demi Cond" panose="020B0706030402020204" pitchFamily="34" charset="0"/>
              </a:rPr>
              <a:t>How useful is Source A for an enquiry int</a:t>
            </a:r>
            <a:r>
              <a:rPr lang="en-GB" sz="3200" dirty="0" smtClean="0">
                <a:latin typeface="Franklin Gothic Demi Cond" panose="020B0706030402020204" pitchFamily="34" charset="0"/>
              </a:rPr>
              <a:t>o the reasons behind NSDAP popularity in the 1930s?</a:t>
            </a:r>
            <a:endParaRPr lang="en-GB" sz="3200" dirty="0">
              <a:latin typeface="Franklin Gothic Demi Cond" panose="020B0706030402020204" pitchFamily="34" charset="0"/>
            </a:endParaRPr>
          </a:p>
        </p:txBody>
      </p:sp>
      <p:sp>
        <p:nvSpPr>
          <p:cNvPr id="7" name="Rectangle 1"/>
          <p:cNvSpPr>
            <a:spLocks noChangeArrowheads="1"/>
          </p:cNvSpPr>
          <p:nvPr/>
        </p:nvSpPr>
        <p:spPr bwMode="auto">
          <a:xfrm flipH="1">
            <a:off x="6291617" y="1128159"/>
            <a:ext cx="5404513" cy="553997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b="1" dirty="0" smtClean="0"/>
              <a:t>Source A: Extract taken from Mein </a:t>
            </a:r>
            <a:r>
              <a:rPr lang="en-US" altLang="en-US" sz="2400" b="1" dirty="0" err="1" smtClean="0"/>
              <a:t>Kampf</a:t>
            </a:r>
            <a:r>
              <a:rPr lang="en-US" altLang="en-US" sz="2400" b="1" dirty="0" smtClean="0"/>
              <a:t>, written by Adolf Hitler between 1919 and 1920.</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t>The masses find it difficult to understand politics, their intelligence is small. Therefore all effective propaganda must be limited to a very few points. The masses will only remember only the simplest ideas repeated a thousand times over. If I approach the masses with reasoned arguments, they will not understand me. In the mass meeting, their reasoning power is paralyzed. What I say is like an order given under hypnosis.</a:t>
            </a:r>
          </a:p>
        </p:txBody>
      </p:sp>
    </p:spTree>
    <p:extLst>
      <p:ext uri="{BB962C8B-B14F-4D97-AF65-F5344CB8AC3E}">
        <p14:creationId xmlns:p14="http://schemas.microsoft.com/office/powerpoint/2010/main" val="331793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559"/>
            <a:ext cx="12392167" cy="100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0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4" y="0"/>
            <a:ext cx="6646459"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Two</a:t>
            </a:r>
            <a:endParaRPr lang="en-GB" sz="5400" dirty="0">
              <a:solidFill>
                <a:srgbClr val="FF0000"/>
              </a:solidFill>
              <a:latin typeface="Franklin Gothic Demi Cond" panose="020B0706030402020204" pitchFamily="34" charset="0"/>
            </a:endParaRPr>
          </a:p>
        </p:txBody>
      </p:sp>
      <p:sp>
        <p:nvSpPr>
          <p:cNvPr id="3" name="TextBox 2"/>
          <p:cNvSpPr txBox="1"/>
          <p:nvPr/>
        </p:nvSpPr>
        <p:spPr>
          <a:xfrm>
            <a:off x="238836" y="937453"/>
            <a:ext cx="6496333" cy="3046988"/>
          </a:xfrm>
          <a:prstGeom prst="rect">
            <a:avLst/>
          </a:prstGeom>
          <a:noFill/>
          <a:ln>
            <a:solidFill>
              <a:srgbClr val="FF0000"/>
            </a:solidFill>
          </a:ln>
        </p:spPr>
        <p:txBody>
          <a:bodyPr wrap="square" rtlCol="0">
            <a:spAutoFit/>
          </a:bodyPr>
          <a:lstStyle/>
          <a:p>
            <a:r>
              <a:rPr lang="en-GB" sz="3200" dirty="0" smtClean="0"/>
              <a:t>Using the information you have now read through, complete the second ‘circle’ of your diagram:</a:t>
            </a:r>
          </a:p>
          <a:p>
            <a:endParaRPr lang="en-GB" sz="3200" dirty="0"/>
          </a:p>
          <a:p>
            <a:r>
              <a:rPr lang="en-GB" sz="3200" dirty="0" smtClean="0"/>
              <a:t>Is this an </a:t>
            </a:r>
            <a:r>
              <a:rPr lang="en-GB" sz="3200" dirty="0" smtClean="0">
                <a:solidFill>
                  <a:srgbClr val="FF0000"/>
                </a:solidFill>
              </a:rPr>
              <a:t>accurate</a:t>
            </a:r>
            <a:r>
              <a:rPr lang="en-GB" sz="3200" dirty="0" smtClean="0"/>
              <a:t> representation of education in Germany?</a:t>
            </a:r>
            <a:endParaRPr lang="en-GB" sz="3200" dirty="0"/>
          </a:p>
        </p:txBody>
      </p:sp>
      <p:sp>
        <p:nvSpPr>
          <p:cNvPr id="4" name="TextBox 3"/>
          <p:cNvSpPr txBox="1"/>
          <p:nvPr/>
        </p:nvSpPr>
        <p:spPr>
          <a:xfrm>
            <a:off x="238835" y="4543602"/>
            <a:ext cx="6496333" cy="2062103"/>
          </a:xfrm>
          <a:prstGeom prst="rect">
            <a:avLst/>
          </a:prstGeom>
          <a:solidFill>
            <a:srgbClr val="FFFF00"/>
          </a:solidFill>
        </p:spPr>
        <p:txBody>
          <a:bodyPr wrap="square" rtlCol="0">
            <a:spAutoFit/>
          </a:bodyPr>
          <a:lstStyle/>
          <a:p>
            <a:r>
              <a:rPr lang="en-GB" sz="3200" dirty="0" smtClean="0">
                <a:latin typeface="Franklin Gothic Demi Cond" panose="020B0706030402020204" pitchFamily="34" charset="0"/>
              </a:rPr>
              <a:t>Deeper Thought</a:t>
            </a:r>
          </a:p>
          <a:p>
            <a:r>
              <a:rPr lang="en-GB" sz="3200" dirty="0" smtClean="0"/>
              <a:t>Is this a reliable source for us as historians studying education in Nazi Germany?</a:t>
            </a:r>
            <a:endParaRPr lang="en-GB" sz="3200" dirty="0"/>
          </a:p>
        </p:txBody>
      </p:sp>
      <p:pic>
        <p:nvPicPr>
          <p:cNvPr id="5" name="Picture 4"/>
          <p:cNvPicPr>
            <a:picLocks noChangeAspect="1"/>
          </p:cNvPicPr>
          <p:nvPr/>
        </p:nvPicPr>
        <p:blipFill rotWithShape="1">
          <a:blip r:embed="rId2"/>
          <a:srcRect b="7053"/>
          <a:stretch/>
        </p:blipFill>
        <p:spPr>
          <a:xfrm>
            <a:off x="7114440" y="177420"/>
            <a:ext cx="4712334" cy="6537279"/>
          </a:xfrm>
          <a:prstGeom prst="rect">
            <a:avLst/>
          </a:prstGeom>
        </p:spPr>
      </p:pic>
    </p:spTree>
    <p:extLst>
      <p:ext uri="{BB962C8B-B14F-4D97-AF65-F5344CB8AC3E}">
        <p14:creationId xmlns:p14="http://schemas.microsoft.com/office/powerpoint/2010/main" val="170800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454289"/>
            <a:ext cx="6045200" cy="526297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New subjects were taught, like ‘race studies’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Traditional subjects (maths, history etc. were changed with a Nazi spin.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PE and sports were doubled (1/6</a:t>
            </a:r>
            <a:r>
              <a:rPr lang="en-GB" sz="2400" baseline="30000" dirty="0" smtClean="0"/>
              <a:t>th</a:t>
            </a:r>
            <a:r>
              <a:rPr lang="en-GB" sz="2400" dirty="0" smtClean="0"/>
              <a:t> of the timetable)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Girls had to learn domestic science (cooking, needlework etc.)</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Textbooks were rewritten (e.g. history books explained that Germany had been betrayed during the war by Jews)</a:t>
            </a:r>
          </a:p>
        </p:txBody>
      </p:sp>
      <p:sp>
        <p:nvSpPr>
          <p:cNvPr id="5" name="TextBox 4"/>
          <p:cNvSpPr txBox="1"/>
          <p:nvPr/>
        </p:nvSpPr>
        <p:spPr>
          <a:xfrm>
            <a:off x="190500" y="88900"/>
            <a:ext cx="6045200" cy="1323439"/>
          </a:xfrm>
          <a:prstGeom prst="rect">
            <a:avLst/>
          </a:prstGeom>
          <a:noFill/>
        </p:spPr>
        <p:txBody>
          <a:bodyPr wrap="square" rtlCol="0">
            <a:spAutoFit/>
          </a:bodyPr>
          <a:lstStyle/>
          <a:p>
            <a:r>
              <a:rPr lang="en-GB" sz="4000" dirty="0" smtClean="0">
                <a:latin typeface="Franklin Gothic Demi Cond" panose="020B0706030402020204" pitchFamily="34" charset="0"/>
              </a:rPr>
              <a:t>How did the Nazis change the curriculum?</a:t>
            </a:r>
            <a:endParaRPr lang="en-GB" sz="4000" dirty="0">
              <a:latin typeface="Franklin Gothic Demi Cond" panose="020B0706030402020204" pitchFamily="34" charset="0"/>
            </a:endParaRPr>
          </a:p>
        </p:txBody>
      </p:sp>
      <p:pic>
        <p:nvPicPr>
          <p:cNvPr id="4" name="Picture 3"/>
          <p:cNvPicPr>
            <a:picLocks noChangeAspect="1"/>
          </p:cNvPicPr>
          <p:nvPr/>
        </p:nvPicPr>
        <p:blipFill rotWithShape="1">
          <a:blip r:embed="rId2"/>
          <a:srcRect b="27155"/>
          <a:stretch/>
        </p:blipFill>
        <p:spPr>
          <a:xfrm>
            <a:off x="6430938" y="238268"/>
            <a:ext cx="5456261" cy="2996252"/>
          </a:xfrm>
          <a:prstGeom prst="rect">
            <a:avLst/>
          </a:prstGeom>
        </p:spPr>
      </p:pic>
      <p:pic>
        <p:nvPicPr>
          <p:cNvPr id="6" name="Picture 5"/>
          <p:cNvPicPr>
            <a:picLocks noChangeAspect="1"/>
          </p:cNvPicPr>
          <p:nvPr/>
        </p:nvPicPr>
        <p:blipFill>
          <a:blip r:embed="rId3"/>
          <a:stretch>
            <a:fillRect/>
          </a:stretch>
        </p:blipFill>
        <p:spPr>
          <a:xfrm>
            <a:off x="6430938" y="3498955"/>
            <a:ext cx="5721445" cy="3218313"/>
          </a:xfrm>
          <a:prstGeom prst="rect">
            <a:avLst/>
          </a:prstGeom>
        </p:spPr>
      </p:pic>
    </p:spTree>
    <p:extLst>
      <p:ext uri="{BB962C8B-B14F-4D97-AF65-F5344CB8AC3E}">
        <p14:creationId xmlns:p14="http://schemas.microsoft.com/office/powerpoint/2010/main" val="415959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318"/>
          <a:stretch/>
        </p:blipFill>
        <p:spPr>
          <a:xfrm>
            <a:off x="0" y="27689"/>
            <a:ext cx="7656394" cy="6830311"/>
          </a:xfrm>
          <a:prstGeom prst="rect">
            <a:avLst/>
          </a:prstGeom>
        </p:spPr>
      </p:pic>
      <p:pic>
        <p:nvPicPr>
          <p:cNvPr id="3" name="Picture 2"/>
          <p:cNvPicPr>
            <a:picLocks noChangeAspect="1"/>
          </p:cNvPicPr>
          <p:nvPr/>
        </p:nvPicPr>
        <p:blipFill>
          <a:blip r:embed="rId3"/>
          <a:stretch>
            <a:fillRect/>
          </a:stretch>
        </p:blipFill>
        <p:spPr>
          <a:xfrm>
            <a:off x="7800122" y="44551"/>
            <a:ext cx="4525784" cy="6711091"/>
          </a:xfrm>
          <a:prstGeom prst="rect">
            <a:avLst/>
          </a:prstGeom>
        </p:spPr>
      </p:pic>
    </p:spTree>
    <p:extLst>
      <p:ext uri="{BB962C8B-B14F-4D97-AF65-F5344CB8AC3E}">
        <p14:creationId xmlns:p14="http://schemas.microsoft.com/office/powerpoint/2010/main" val="14030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79" y="-30542"/>
            <a:ext cx="6646459"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Three</a:t>
            </a:r>
            <a:endParaRPr lang="en-GB" sz="5400" dirty="0">
              <a:solidFill>
                <a:srgbClr val="FF0000"/>
              </a:solidFill>
              <a:latin typeface="Franklin Gothic Demi Cond" panose="020B0706030402020204" pitchFamily="34" charset="0"/>
            </a:endParaRPr>
          </a:p>
        </p:txBody>
      </p:sp>
      <p:sp>
        <p:nvSpPr>
          <p:cNvPr id="3" name="TextBox 2"/>
          <p:cNvSpPr txBox="1"/>
          <p:nvPr/>
        </p:nvSpPr>
        <p:spPr>
          <a:xfrm>
            <a:off x="238836" y="937453"/>
            <a:ext cx="4974609" cy="3046988"/>
          </a:xfrm>
          <a:prstGeom prst="rect">
            <a:avLst/>
          </a:prstGeom>
          <a:noFill/>
          <a:ln>
            <a:solidFill>
              <a:srgbClr val="FF0000"/>
            </a:solidFill>
          </a:ln>
        </p:spPr>
        <p:txBody>
          <a:bodyPr wrap="square" rtlCol="0">
            <a:spAutoFit/>
          </a:bodyPr>
          <a:lstStyle/>
          <a:p>
            <a:r>
              <a:rPr lang="en-GB" sz="3200" dirty="0" smtClean="0"/>
              <a:t>Read through each extract from German school textbooks. </a:t>
            </a:r>
          </a:p>
          <a:p>
            <a:endParaRPr lang="en-GB" sz="3200" dirty="0"/>
          </a:p>
          <a:p>
            <a:r>
              <a:rPr lang="en-GB" sz="3200" dirty="0" smtClean="0"/>
              <a:t>Complete the target tasks to the right!</a:t>
            </a:r>
            <a:endParaRPr lang="en-GB" sz="3200" dirty="0"/>
          </a:p>
        </p:txBody>
      </p:sp>
      <p:sp>
        <p:nvSpPr>
          <p:cNvPr id="4" name="TextBox 3"/>
          <p:cNvSpPr txBox="1"/>
          <p:nvPr/>
        </p:nvSpPr>
        <p:spPr>
          <a:xfrm>
            <a:off x="238836" y="4073771"/>
            <a:ext cx="4974609" cy="2554545"/>
          </a:xfrm>
          <a:prstGeom prst="rect">
            <a:avLst/>
          </a:prstGeom>
          <a:solidFill>
            <a:srgbClr val="FFFF00"/>
          </a:solidFill>
        </p:spPr>
        <p:txBody>
          <a:bodyPr wrap="square" rtlCol="0">
            <a:spAutoFit/>
          </a:bodyPr>
          <a:lstStyle/>
          <a:p>
            <a:r>
              <a:rPr lang="en-GB" sz="3200" dirty="0" smtClean="0">
                <a:latin typeface="Franklin Gothic Demi Cond" panose="020B0706030402020204" pitchFamily="34" charset="0"/>
              </a:rPr>
              <a:t>Deeper Thought</a:t>
            </a:r>
          </a:p>
          <a:p>
            <a:r>
              <a:rPr lang="en-GB" sz="3200" dirty="0" smtClean="0"/>
              <a:t>Why do you think Disney called their film ‘Education for Death’? What were they implying?</a:t>
            </a:r>
            <a:endParaRPr lang="en-GB" sz="3200" dirty="0"/>
          </a:p>
        </p:txBody>
      </p:sp>
      <p:sp>
        <p:nvSpPr>
          <p:cNvPr id="6" name="TextBox 5"/>
          <p:cNvSpPr txBox="1"/>
          <p:nvPr/>
        </p:nvSpPr>
        <p:spPr>
          <a:xfrm>
            <a:off x="5704764" y="339225"/>
            <a:ext cx="6114195" cy="2246769"/>
          </a:xfrm>
          <a:prstGeom prst="rect">
            <a:avLst/>
          </a:prstGeom>
          <a:solidFill>
            <a:schemeClr val="accent6">
              <a:lumMod val="40000"/>
              <a:lumOff val="60000"/>
            </a:schemeClr>
          </a:solidFill>
          <a:ln>
            <a:noFill/>
          </a:ln>
        </p:spPr>
        <p:txBody>
          <a:bodyPr wrap="square" rtlCol="0">
            <a:spAutoFit/>
          </a:bodyPr>
          <a:lstStyle/>
          <a:p>
            <a:r>
              <a:rPr lang="en-GB" sz="2800" u="sng" dirty="0" smtClean="0">
                <a:latin typeface="Franklin Gothic Demi Cond" panose="020B0706030402020204" pitchFamily="34" charset="0"/>
              </a:rPr>
              <a:t>Targets 9–6</a:t>
            </a:r>
          </a:p>
          <a:p>
            <a:pPr marL="514350" indent="-514350">
              <a:buFont typeface="+mj-lt"/>
              <a:buAutoNum type="arabicPeriod"/>
            </a:pPr>
            <a:r>
              <a:rPr lang="en-GB" sz="2800" dirty="0" smtClean="0"/>
              <a:t>How does each extract link to Nazi ideology/beliefs?</a:t>
            </a:r>
          </a:p>
          <a:p>
            <a:pPr marL="514350" indent="-514350">
              <a:buFont typeface="+mj-lt"/>
              <a:buAutoNum type="arabicPeriod"/>
            </a:pPr>
            <a:r>
              <a:rPr lang="en-GB" sz="2800" dirty="0" smtClean="0"/>
              <a:t>What were the NSDAP trying to achieve with this?</a:t>
            </a:r>
          </a:p>
        </p:txBody>
      </p:sp>
      <p:sp>
        <p:nvSpPr>
          <p:cNvPr id="7" name="TextBox 6"/>
          <p:cNvSpPr txBox="1"/>
          <p:nvPr/>
        </p:nvSpPr>
        <p:spPr>
          <a:xfrm>
            <a:off x="5704764" y="2852689"/>
            <a:ext cx="6114195" cy="1815882"/>
          </a:xfrm>
          <a:prstGeom prst="rect">
            <a:avLst/>
          </a:prstGeom>
          <a:solidFill>
            <a:schemeClr val="accent4">
              <a:lumMod val="60000"/>
              <a:lumOff val="40000"/>
            </a:schemeClr>
          </a:solidFill>
          <a:ln>
            <a:noFill/>
          </a:ln>
        </p:spPr>
        <p:txBody>
          <a:bodyPr wrap="square" rtlCol="0">
            <a:spAutoFit/>
          </a:bodyPr>
          <a:lstStyle/>
          <a:p>
            <a:r>
              <a:rPr lang="en-GB" sz="2800" u="sng" dirty="0" smtClean="0">
                <a:latin typeface="Franklin Gothic Demi Cond" panose="020B0706030402020204" pitchFamily="34" charset="0"/>
              </a:rPr>
              <a:t>Targets 5-4</a:t>
            </a:r>
          </a:p>
          <a:p>
            <a:pPr marL="514350" indent="-514350">
              <a:buFont typeface="+mj-lt"/>
              <a:buAutoNum type="arabicPeriod"/>
            </a:pPr>
            <a:r>
              <a:rPr lang="en-GB" sz="2800" dirty="0" smtClean="0"/>
              <a:t>What were the Nazis trying to get children to believe with these questions?</a:t>
            </a:r>
          </a:p>
        </p:txBody>
      </p:sp>
      <p:sp>
        <p:nvSpPr>
          <p:cNvPr id="8" name="TextBox 7"/>
          <p:cNvSpPr txBox="1"/>
          <p:nvPr/>
        </p:nvSpPr>
        <p:spPr>
          <a:xfrm>
            <a:off x="5704765" y="4935266"/>
            <a:ext cx="6114194" cy="1384995"/>
          </a:xfrm>
          <a:prstGeom prst="rect">
            <a:avLst/>
          </a:prstGeom>
          <a:solidFill>
            <a:schemeClr val="accent5">
              <a:lumMod val="40000"/>
              <a:lumOff val="60000"/>
            </a:schemeClr>
          </a:solidFill>
          <a:ln>
            <a:noFill/>
          </a:ln>
        </p:spPr>
        <p:txBody>
          <a:bodyPr wrap="square" rtlCol="0">
            <a:spAutoFit/>
          </a:bodyPr>
          <a:lstStyle/>
          <a:p>
            <a:r>
              <a:rPr lang="en-GB" sz="2800" u="sng" dirty="0" smtClean="0">
                <a:latin typeface="Franklin Gothic Demi Cond" panose="020B0706030402020204" pitchFamily="34" charset="0"/>
              </a:rPr>
              <a:t>Targets 3-2</a:t>
            </a:r>
          </a:p>
          <a:p>
            <a:pPr marL="514350" indent="-514350">
              <a:buFont typeface="+mj-lt"/>
              <a:buAutoNum type="arabicPeriod"/>
            </a:pPr>
            <a:r>
              <a:rPr lang="en-GB" sz="2800" dirty="0" smtClean="0"/>
              <a:t>Explain why some people may have been upset by these school lessons.</a:t>
            </a:r>
          </a:p>
        </p:txBody>
      </p:sp>
    </p:spTree>
    <p:extLst>
      <p:ext uri="{BB962C8B-B14F-4D97-AF65-F5344CB8AC3E}">
        <p14:creationId xmlns:p14="http://schemas.microsoft.com/office/powerpoint/2010/main" val="319350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6605" y="313507"/>
            <a:ext cx="5622876" cy="483209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cs typeface="Times New Roman" panose="02020603050405020304" pitchFamily="18" charset="0"/>
              </a:rPr>
              <a:t>‘A plane on take off carries 12 bombs, each weighing ten kilos.   The aircraft makes for Warsaw , the </a:t>
            </a:r>
            <a:r>
              <a:rPr kumimoji="0" lang="en-US" altLang="en-US" sz="2800" b="0" i="0" u="none" strike="noStrike" cap="none" normalizeH="0" baseline="0" dirty="0" err="1" smtClean="0">
                <a:ln>
                  <a:noFill/>
                </a:ln>
                <a:solidFill>
                  <a:schemeClr val="tx1"/>
                </a:solidFill>
                <a:effectLst/>
                <a:cs typeface="Times New Roman" panose="02020603050405020304" pitchFamily="18" charset="0"/>
              </a:rPr>
              <a:t>centre</a:t>
            </a:r>
            <a:r>
              <a:rPr kumimoji="0" lang="en-US" altLang="en-US" sz="2800" b="0" i="0" u="none" strike="noStrike" cap="none" normalizeH="0" baseline="0" dirty="0" smtClean="0">
                <a:ln>
                  <a:noFill/>
                </a:ln>
                <a:solidFill>
                  <a:schemeClr val="tx1"/>
                </a:solidFill>
                <a:effectLst/>
                <a:cs typeface="Times New Roman" panose="02020603050405020304" pitchFamily="18" charset="0"/>
              </a:rPr>
              <a:t> of international Jewry.   It bombs the town.   On take off with all bombs on board and a fuel tank containing 1500 kilos of fuel the aircraft weighed 8 </a:t>
            </a:r>
            <a:r>
              <a:rPr kumimoji="0" lang="en-US" altLang="en-US" sz="2800" b="0" i="0" u="none" strike="noStrike" cap="none" normalizeH="0" baseline="0" dirty="0" err="1" smtClean="0">
                <a:ln>
                  <a:noFill/>
                </a:ln>
                <a:solidFill>
                  <a:schemeClr val="tx1"/>
                </a:solidFill>
                <a:effectLst/>
                <a:cs typeface="Times New Roman" panose="02020603050405020304" pitchFamily="18" charset="0"/>
              </a:rPr>
              <a:t>tonnes</a:t>
            </a:r>
            <a:r>
              <a:rPr kumimoji="0" lang="en-US" altLang="en-US" sz="2800" b="0" i="0" u="none" strike="noStrike" cap="none" normalizeH="0" baseline="0" dirty="0" smtClean="0">
                <a:ln>
                  <a:noFill/>
                </a:ln>
                <a:solidFill>
                  <a:schemeClr val="tx1"/>
                </a:solidFill>
                <a:effectLst/>
                <a:cs typeface="Times New Roman" panose="02020603050405020304" pitchFamily="18" charset="0"/>
              </a:rPr>
              <a:t>.   When it returned from the crusade, there were still 230 kilos of fuel left.   What is the weight of the aircraft when empty?’</a:t>
            </a:r>
            <a:endParaRPr kumimoji="0" lang="en-US" altLang="en-US" sz="2800" b="0" i="0" u="none" strike="noStrike" cap="none" normalizeH="0" baseline="0" dirty="0" smtClean="0">
              <a:ln>
                <a:noFill/>
              </a:ln>
              <a:solidFill>
                <a:schemeClr val="tx1"/>
              </a:solidFill>
              <a:effectLst/>
            </a:endParaRPr>
          </a:p>
        </p:txBody>
      </p:sp>
      <p:sp>
        <p:nvSpPr>
          <p:cNvPr id="3" name="Rectangle 2"/>
          <p:cNvSpPr/>
          <p:nvPr/>
        </p:nvSpPr>
        <p:spPr>
          <a:xfrm>
            <a:off x="6264321" y="313507"/>
            <a:ext cx="5295331" cy="2246769"/>
          </a:xfrm>
          <a:prstGeom prst="rect">
            <a:avLst/>
          </a:prstGeom>
          <a:ln>
            <a:solidFill>
              <a:srgbClr val="FF0000"/>
            </a:solidFill>
          </a:ln>
        </p:spPr>
        <p:txBody>
          <a:bodyPr wrap="square">
            <a:spAutoFit/>
          </a:bodyPr>
          <a:lstStyle/>
          <a:p>
            <a:pPr algn="just"/>
            <a:r>
              <a:rPr lang="en-GB" sz="2800" dirty="0" smtClean="0"/>
              <a:t>The construction </a:t>
            </a:r>
            <a:r>
              <a:rPr lang="en-GB" sz="2800" dirty="0"/>
              <a:t>of a lunatic asylum costs 6 million marks.   </a:t>
            </a:r>
            <a:r>
              <a:rPr lang="en-GB" sz="2800" dirty="0" smtClean="0"/>
              <a:t>How many </a:t>
            </a:r>
            <a:r>
              <a:rPr lang="en-GB" sz="2800" dirty="0"/>
              <a:t>houses at 15,000 marks each could have been built for that amount?</a:t>
            </a:r>
          </a:p>
        </p:txBody>
      </p:sp>
      <p:sp>
        <p:nvSpPr>
          <p:cNvPr id="4" name="TextBox 3"/>
          <p:cNvSpPr txBox="1"/>
          <p:nvPr/>
        </p:nvSpPr>
        <p:spPr>
          <a:xfrm>
            <a:off x="9607455" y="5842337"/>
            <a:ext cx="2812008" cy="1015663"/>
          </a:xfrm>
          <a:prstGeom prst="rect">
            <a:avLst/>
          </a:prstGeom>
          <a:noFill/>
        </p:spPr>
        <p:txBody>
          <a:bodyPr wrap="square" rtlCol="0">
            <a:spAutoFit/>
          </a:bodyPr>
          <a:lstStyle/>
          <a:p>
            <a:r>
              <a:rPr lang="en-GB" sz="6000" dirty="0" smtClean="0">
                <a:latin typeface="Franklin Gothic Demi Cond" panose="020B0706030402020204" pitchFamily="34" charset="0"/>
              </a:rPr>
              <a:t>MATHS</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61433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489" y="561582"/>
            <a:ext cx="7529799" cy="5240740"/>
          </a:xfrm>
          <a:prstGeom prst="rect">
            <a:avLst/>
          </a:prstGeom>
        </p:spPr>
      </p:pic>
      <p:sp>
        <p:nvSpPr>
          <p:cNvPr id="3" name="Rectangle 2"/>
          <p:cNvSpPr/>
          <p:nvPr/>
        </p:nvSpPr>
        <p:spPr>
          <a:xfrm>
            <a:off x="8089357" y="561582"/>
            <a:ext cx="3693995" cy="4893647"/>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0000"/>
                </a:solidFill>
                <a:latin typeface="Noto Sans"/>
              </a:rPr>
              <a:t>Textbooks used in the classroom were very hostile to modern art, something that was considered to be degenerate. </a:t>
            </a:r>
            <a:endParaRPr lang="en-GB" sz="2400" dirty="0" smtClean="0">
              <a:solidFill>
                <a:srgbClr val="000000"/>
              </a:solidFill>
              <a:latin typeface="Noto Sans"/>
            </a:endParaRPr>
          </a:p>
          <a:p>
            <a:endParaRPr lang="en-GB" sz="2400" dirty="0">
              <a:solidFill>
                <a:srgbClr val="000000"/>
              </a:solidFill>
              <a:latin typeface="Noto Sans"/>
            </a:endParaRPr>
          </a:p>
          <a:p>
            <a:pPr marL="342900" indent="-342900">
              <a:buFont typeface="Arial" panose="020B0604020202020204" pitchFamily="34" charset="0"/>
              <a:buChar char="•"/>
            </a:pPr>
            <a:r>
              <a:rPr lang="en-GB" sz="2400" dirty="0" smtClean="0">
                <a:solidFill>
                  <a:srgbClr val="000000"/>
                </a:solidFill>
                <a:latin typeface="Noto Sans"/>
              </a:rPr>
              <a:t>For </a:t>
            </a:r>
            <a:r>
              <a:rPr lang="en-GB" sz="2400" dirty="0">
                <a:solidFill>
                  <a:srgbClr val="000000"/>
                </a:solidFill>
                <a:latin typeface="Noto Sans"/>
              </a:rPr>
              <a:t>example, </a:t>
            </a:r>
            <a:r>
              <a:rPr lang="en-GB" sz="2400" dirty="0" smtClean="0">
                <a:solidFill>
                  <a:srgbClr val="000000"/>
                </a:solidFill>
                <a:latin typeface="Noto Sans"/>
              </a:rPr>
              <a:t>the artist</a:t>
            </a:r>
            <a:r>
              <a:rPr lang="en-GB" sz="2400" dirty="0">
                <a:solidFill>
                  <a:srgbClr val="000000"/>
                </a:solidFill>
                <a:latin typeface="Noto Sans"/>
              </a:rPr>
              <a:t> </a:t>
            </a:r>
            <a:r>
              <a:rPr lang="en-GB" sz="2400" dirty="0" err="1">
                <a:solidFill>
                  <a:srgbClr val="7700DD"/>
                </a:solidFill>
                <a:latin typeface="Noto Sans"/>
              </a:rPr>
              <a:t>Amedeo</a:t>
            </a:r>
            <a:r>
              <a:rPr lang="en-GB" sz="2400" dirty="0">
                <a:solidFill>
                  <a:srgbClr val="7700DD"/>
                </a:solidFill>
                <a:latin typeface="Noto Sans"/>
              </a:rPr>
              <a:t> Modigliani</a:t>
            </a:r>
            <a:r>
              <a:rPr lang="en-GB" sz="2400" dirty="0">
                <a:solidFill>
                  <a:srgbClr val="000000"/>
                </a:solidFill>
                <a:latin typeface="Noto Sans"/>
              </a:rPr>
              <a:t> (plate 126) is compared to a person with Down's Syndrome. </a:t>
            </a:r>
            <a:endParaRPr lang="en-GB" sz="2400" dirty="0"/>
          </a:p>
        </p:txBody>
      </p:sp>
      <p:sp>
        <p:nvSpPr>
          <p:cNvPr id="4" name="TextBox 3"/>
          <p:cNvSpPr txBox="1"/>
          <p:nvPr/>
        </p:nvSpPr>
        <p:spPr>
          <a:xfrm>
            <a:off x="9607455" y="5842337"/>
            <a:ext cx="2812008" cy="1015663"/>
          </a:xfrm>
          <a:prstGeom prst="rect">
            <a:avLst/>
          </a:prstGeom>
          <a:noFill/>
        </p:spPr>
        <p:txBody>
          <a:bodyPr wrap="square" rtlCol="0">
            <a:spAutoFit/>
          </a:bodyPr>
          <a:lstStyle/>
          <a:p>
            <a:r>
              <a:rPr lang="en-GB" sz="6000" dirty="0" smtClean="0">
                <a:latin typeface="Franklin Gothic Demi Cond" panose="020B0706030402020204" pitchFamily="34" charset="0"/>
              </a:rPr>
              <a:t>ART</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145065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9" y="1549485"/>
            <a:ext cx="11159319" cy="3108543"/>
          </a:xfrm>
          <a:prstGeom prst="rect">
            <a:avLst/>
          </a:prstGeom>
          <a:ln>
            <a:solidFill>
              <a:srgbClr val="FF0000"/>
            </a:solidFill>
          </a:ln>
        </p:spPr>
        <p:txBody>
          <a:bodyPr wrap="square">
            <a:spAutoFit/>
          </a:bodyPr>
          <a:lstStyle/>
          <a:p>
            <a:r>
              <a:rPr lang="en-GB" sz="2800" dirty="0" smtClean="0"/>
              <a:t>Each </a:t>
            </a:r>
            <a:r>
              <a:rPr lang="en-GB" sz="2800" dirty="0"/>
              <a:t>of us must keep his body strong through exercise and healthy living habits in order to develop his capacities and use them to serve his people. Those who do not do so are unsuitable for </a:t>
            </a:r>
            <a:r>
              <a:rPr lang="en-GB" sz="2800" dirty="0" smtClean="0"/>
              <a:t>life </a:t>
            </a:r>
            <a:r>
              <a:rPr lang="en-GB" sz="2800" dirty="0"/>
              <a:t>and will perish. Our Führer tells us:</a:t>
            </a:r>
          </a:p>
          <a:p>
            <a:endParaRPr lang="en-GB" sz="2800" dirty="0"/>
          </a:p>
          <a:p>
            <a:r>
              <a:rPr lang="en-GB" sz="2800" dirty="0"/>
              <a:t>He who wants to live must fight, and he who does not want to fight in this world of perpetual struggle does not deserve to live!” (Mein </a:t>
            </a:r>
            <a:r>
              <a:rPr lang="en-GB" sz="2800" dirty="0" err="1"/>
              <a:t>Kampf</a:t>
            </a:r>
            <a:r>
              <a:rPr lang="en-GB" sz="2800" dirty="0"/>
              <a:t>, p. 317)</a:t>
            </a:r>
          </a:p>
        </p:txBody>
      </p:sp>
      <p:sp>
        <p:nvSpPr>
          <p:cNvPr id="3" name="TextBox 2"/>
          <p:cNvSpPr txBox="1"/>
          <p:nvPr/>
        </p:nvSpPr>
        <p:spPr>
          <a:xfrm>
            <a:off x="9266261" y="5842337"/>
            <a:ext cx="2812008" cy="1015663"/>
          </a:xfrm>
          <a:prstGeom prst="rect">
            <a:avLst/>
          </a:prstGeom>
          <a:noFill/>
        </p:spPr>
        <p:txBody>
          <a:bodyPr wrap="square" rtlCol="0">
            <a:spAutoFit/>
          </a:bodyPr>
          <a:lstStyle/>
          <a:p>
            <a:r>
              <a:rPr lang="en-GB" sz="6000" dirty="0" smtClean="0">
                <a:latin typeface="Franklin Gothic Demi Cond" panose="020B0706030402020204" pitchFamily="34" charset="0"/>
              </a:rPr>
              <a:t>BIOLOGY</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201118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0205676"/>
              </p:ext>
            </p:extLst>
          </p:nvPr>
        </p:nvGraphicFramePr>
        <p:xfrm>
          <a:off x="381000" y="389466"/>
          <a:ext cx="3821481" cy="6100232"/>
        </p:xfrm>
        <a:graphic>
          <a:graphicData uri="http://schemas.openxmlformats.org/drawingml/2006/table">
            <a:tbl>
              <a:tblPr firstRow="1" bandRow="1">
                <a:tableStyleId>{7E9639D4-E3E2-4D34-9284-5A2195B3D0D7}</a:tableStyleId>
              </a:tblPr>
              <a:tblGrid>
                <a:gridCol w="1221740">
                  <a:extLst>
                    <a:ext uri="{9D8B030D-6E8A-4147-A177-3AD203B41FA5}">
                      <a16:colId xmlns:a16="http://schemas.microsoft.com/office/drawing/2014/main" val="1033948509"/>
                    </a:ext>
                  </a:extLst>
                </a:gridCol>
                <a:gridCol w="2599741">
                  <a:extLst>
                    <a:ext uri="{9D8B030D-6E8A-4147-A177-3AD203B41FA5}">
                      <a16:colId xmlns:a16="http://schemas.microsoft.com/office/drawing/2014/main" val="1234745161"/>
                    </a:ext>
                  </a:extLst>
                </a:gridCol>
              </a:tblGrid>
              <a:tr h="762529">
                <a:tc>
                  <a:txBody>
                    <a:bodyPr/>
                    <a:lstStyle/>
                    <a:p>
                      <a:pPr algn="ctr"/>
                      <a:r>
                        <a:rPr lang="en-GB" sz="2800" dirty="0" smtClean="0"/>
                        <a:t>Period</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Subject</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672614"/>
                  </a:ext>
                </a:extLst>
              </a:tr>
              <a:tr h="762529">
                <a:tc>
                  <a:txBody>
                    <a:bodyPr/>
                    <a:lstStyle/>
                    <a:p>
                      <a:pPr algn="l"/>
                      <a:r>
                        <a:rPr lang="en-GB" sz="2800" dirty="0" smtClean="0"/>
                        <a:t>1</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History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219897"/>
                  </a:ext>
                </a:extLst>
              </a:tr>
              <a:tr h="762529">
                <a:tc>
                  <a:txBody>
                    <a:bodyPr/>
                    <a:lstStyle/>
                    <a:p>
                      <a:pPr algn="l"/>
                      <a:r>
                        <a:rPr lang="en-GB" sz="2800" dirty="0" smtClean="0"/>
                        <a:t>2</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Maths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418889"/>
                  </a:ext>
                </a:extLst>
              </a:tr>
              <a:tr h="762529">
                <a:tc gridSpan="2">
                  <a:txBody>
                    <a:bodyPr/>
                    <a:lstStyle/>
                    <a:p>
                      <a:pPr algn="ctr"/>
                      <a:r>
                        <a:rPr lang="en-GB" sz="2800" b="1" dirty="0" smtClean="0"/>
                        <a:t>Break</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752349"/>
                  </a:ext>
                </a:extLst>
              </a:tr>
              <a:tr h="762529">
                <a:tc>
                  <a:txBody>
                    <a:bodyPr/>
                    <a:lstStyle/>
                    <a:p>
                      <a:pPr algn="l"/>
                      <a:r>
                        <a:rPr lang="en-GB" sz="2800" dirty="0" smtClean="0"/>
                        <a:t>3</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Chemistry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401728"/>
                  </a:ext>
                </a:extLst>
              </a:tr>
              <a:tr h="762529">
                <a:tc gridSpan="2">
                  <a:txBody>
                    <a:bodyPr/>
                    <a:lstStyle/>
                    <a:p>
                      <a:pPr algn="ctr"/>
                      <a:r>
                        <a:rPr lang="en-GB" sz="2800" b="1" dirty="0" smtClean="0"/>
                        <a:t>Lunch</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79277"/>
                  </a:ext>
                </a:extLst>
              </a:tr>
              <a:tr h="762529">
                <a:tc>
                  <a:txBody>
                    <a:bodyPr/>
                    <a:lstStyle/>
                    <a:p>
                      <a:pPr algn="l"/>
                      <a:r>
                        <a:rPr lang="en-GB" sz="2800" dirty="0" smtClean="0"/>
                        <a:t>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English</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836962"/>
                  </a:ext>
                </a:extLst>
              </a:tr>
              <a:tr h="762529">
                <a:tc>
                  <a:txBody>
                    <a:bodyPr/>
                    <a:lstStyle/>
                    <a:p>
                      <a:pPr algn="l"/>
                      <a:r>
                        <a:rPr lang="en-GB" sz="2800" dirty="0" smtClean="0"/>
                        <a:t>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General Studies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09487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02747430"/>
              </p:ext>
            </p:extLst>
          </p:nvPr>
        </p:nvGraphicFramePr>
        <p:xfrm>
          <a:off x="7251700" y="389466"/>
          <a:ext cx="3821481" cy="6100232"/>
        </p:xfrm>
        <a:graphic>
          <a:graphicData uri="http://schemas.openxmlformats.org/drawingml/2006/table">
            <a:tbl>
              <a:tblPr firstRow="1" bandRow="1">
                <a:tableStyleId>{7E9639D4-E3E2-4D34-9284-5A2195B3D0D7}</a:tableStyleId>
              </a:tblPr>
              <a:tblGrid>
                <a:gridCol w="1221740">
                  <a:extLst>
                    <a:ext uri="{9D8B030D-6E8A-4147-A177-3AD203B41FA5}">
                      <a16:colId xmlns:a16="http://schemas.microsoft.com/office/drawing/2014/main" val="1033948509"/>
                    </a:ext>
                  </a:extLst>
                </a:gridCol>
                <a:gridCol w="2599741">
                  <a:extLst>
                    <a:ext uri="{9D8B030D-6E8A-4147-A177-3AD203B41FA5}">
                      <a16:colId xmlns:a16="http://schemas.microsoft.com/office/drawing/2014/main" val="1234745161"/>
                    </a:ext>
                  </a:extLst>
                </a:gridCol>
              </a:tblGrid>
              <a:tr h="762529">
                <a:tc>
                  <a:txBody>
                    <a:bodyPr/>
                    <a:lstStyle/>
                    <a:p>
                      <a:pPr algn="ctr"/>
                      <a:r>
                        <a:rPr lang="en-GB" sz="2800" dirty="0" smtClean="0"/>
                        <a:t>Period</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Subject</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672614"/>
                  </a:ext>
                </a:extLst>
              </a:tr>
              <a:tr h="762529">
                <a:tc>
                  <a:txBody>
                    <a:bodyPr/>
                    <a:lstStyle/>
                    <a:p>
                      <a:pPr algn="l"/>
                      <a:r>
                        <a:rPr lang="en-GB" sz="2800" dirty="0" smtClean="0"/>
                        <a:t>1</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History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219897"/>
                  </a:ext>
                </a:extLst>
              </a:tr>
              <a:tr h="762529">
                <a:tc>
                  <a:txBody>
                    <a:bodyPr/>
                    <a:lstStyle/>
                    <a:p>
                      <a:pPr algn="l"/>
                      <a:r>
                        <a:rPr lang="en-GB" sz="2800" dirty="0" smtClean="0"/>
                        <a:t>2</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English</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418889"/>
                  </a:ext>
                </a:extLst>
              </a:tr>
              <a:tr h="762529">
                <a:tc gridSpan="2">
                  <a:txBody>
                    <a:bodyPr/>
                    <a:lstStyle/>
                    <a:p>
                      <a:pPr algn="ctr"/>
                      <a:r>
                        <a:rPr lang="en-GB" sz="2800" b="1" dirty="0" smtClean="0"/>
                        <a:t>Break</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752349"/>
                  </a:ext>
                </a:extLst>
              </a:tr>
              <a:tr h="762529">
                <a:tc>
                  <a:txBody>
                    <a:bodyPr/>
                    <a:lstStyle/>
                    <a:p>
                      <a:pPr algn="l"/>
                      <a:r>
                        <a:rPr lang="en-GB" sz="2800" dirty="0" smtClean="0"/>
                        <a:t>3</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Maths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401728"/>
                  </a:ext>
                </a:extLst>
              </a:tr>
              <a:tr h="762529">
                <a:tc gridSpan="2">
                  <a:txBody>
                    <a:bodyPr/>
                    <a:lstStyle/>
                    <a:p>
                      <a:pPr algn="ctr"/>
                      <a:r>
                        <a:rPr lang="en-GB" sz="2800" b="1" dirty="0" smtClean="0"/>
                        <a:t>Lunch</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79277"/>
                  </a:ext>
                </a:extLst>
              </a:tr>
              <a:tr h="762529">
                <a:tc>
                  <a:txBody>
                    <a:bodyPr/>
                    <a:lstStyle/>
                    <a:p>
                      <a:pPr algn="l"/>
                      <a:r>
                        <a:rPr lang="en-GB" sz="2800" dirty="0" smtClean="0"/>
                        <a:t>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Science</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836962"/>
                  </a:ext>
                </a:extLst>
              </a:tr>
              <a:tr h="762529">
                <a:tc>
                  <a:txBody>
                    <a:bodyPr/>
                    <a:lstStyle/>
                    <a:p>
                      <a:pPr algn="l"/>
                      <a:r>
                        <a:rPr lang="en-GB" sz="2800" dirty="0" smtClean="0"/>
                        <a:t>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P.E.</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094876"/>
                  </a:ext>
                </a:extLst>
              </a:tr>
            </a:tbl>
          </a:graphicData>
        </a:graphic>
      </p:graphicFrame>
      <p:pic>
        <p:nvPicPr>
          <p:cNvPr id="1034" name="Picture 10" descr="Image result for male toilets symbo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152463"/>
            <a:ext cx="2619929" cy="37055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emale toilets symbol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340100"/>
            <a:ext cx="3517899" cy="3517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ale symbol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063" y="699294"/>
            <a:ext cx="18288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female symbol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159" y="699294"/>
            <a:ext cx="2259013" cy="22590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ritish union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4853" y="431007"/>
            <a:ext cx="2784475" cy="139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0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3727382"/>
              </p:ext>
            </p:extLst>
          </p:nvPr>
        </p:nvGraphicFramePr>
        <p:xfrm>
          <a:off x="208572" y="210715"/>
          <a:ext cx="3944328" cy="6542695"/>
        </p:xfrm>
        <a:graphic>
          <a:graphicData uri="http://schemas.openxmlformats.org/drawingml/2006/table">
            <a:tbl>
              <a:tblPr firstRow="1" bandRow="1">
                <a:tableStyleId>{7E9639D4-E3E2-4D34-9284-5A2195B3D0D7}</a:tableStyleId>
              </a:tblPr>
              <a:tblGrid>
                <a:gridCol w="1261015">
                  <a:extLst>
                    <a:ext uri="{9D8B030D-6E8A-4147-A177-3AD203B41FA5}">
                      <a16:colId xmlns:a16="http://schemas.microsoft.com/office/drawing/2014/main" val="1033948509"/>
                    </a:ext>
                  </a:extLst>
                </a:gridCol>
                <a:gridCol w="2683313">
                  <a:extLst>
                    <a:ext uri="{9D8B030D-6E8A-4147-A177-3AD203B41FA5}">
                      <a16:colId xmlns:a16="http://schemas.microsoft.com/office/drawing/2014/main" val="1234745161"/>
                    </a:ext>
                  </a:extLst>
                </a:gridCol>
              </a:tblGrid>
              <a:tr h="741611">
                <a:tc>
                  <a:txBody>
                    <a:bodyPr/>
                    <a:lstStyle/>
                    <a:p>
                      <a:pPr algn="ctr"/>
                      <a:r>
                        <a:rPr lang="en-GB" sz="2800" dirty="0" smtClean="0"/>
                        <a:t>Period</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Subject</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672614"/>
                  </a:ext>
                </a:extLst>
              </a:tr>
              <a:tr h="741611">
                <a:tc>
                  <a:txBody>
                    <a:bodyPr/>
                    <a:lstStyle/>
                    <a:p>
                      <a:pPr algn="l"/>
                      <a:r>
                        <a:rPr lang="en-GB" sz="2800" dirty="0" smtClean="0"/>
                        <a:t>1</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German</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219897"/>
                  </a:ext>
                </a:extLst>
              </a:tr>
              <a:tr h="741611">
                <a:tc>
                  <a:txBody>
                    <a:bodyPr/>
                    <a:lstStyle/>
                    <a:p>
                      <a:pPr algn="l"/>
                      <a:r>
                        <a:rPr lang="en-GB" sz="2800" dirty="0" smtClean="0"/>
                        <a:t>2</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History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418889"/>
                  </a:ext>
                </a:extLst>
              </a:tr>
              <a:tr h="741611">
                <a:tc gridSpan="2">
                  <a:txBody>
                    <a:bodyPr/>
                    <a:lstStyle/>
                    <a:p>
                      <a:pPr algn="ctr"/>
                      <a:r>
                        <a:rPr lang="en-GB" sz="2800" b="1" dirty="0" smtClean="0"/>
                        <a:t>Break</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752349"/>
                  </a:ext>
                </a:extLst>
              </a:tr>
              <a:tr h="918960">
                <a:tc>
                  <a:txBody>
                    <a:bodyPr/>
                    <a:lstStyle/>
                    <a:p>
                      <a:pPr algn="l"/>
                      <a:r>
                        <a:rPr lang="en-GB" sz="2800" dirty="0" smtClean="0"/>
                        <a:t>3</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Eugenics/Nazi</a:t>
                      </a:r>
                      <a:r>
                        <a:rPr lang="en-GB" sz="2800" baseline="0" dirty="0" smtClean="0"/>
                        <a:t> Theory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401728"/>
                  </a:ext>
                </a:extLst>
              </a:tr>
              <a:tr h="741611">
                <a:tc gridSpan="2">
                  <a:txBody>
                    <a:bodyPr/>
                    <a:lstStyle/>
                    <a:p>
                      <a:pPr algn="ctr"/>
                      <a:r>
                        <a:rPr lang="en-GB" sz="2800" b="1" dirty="0" smtClean="0"/>
                        <a:t>Lunch</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79277"/>
                  </a:ext>
                </a:extLst>
              </a:tr>
              <a:tr h="918960">
                <a:tc>
                  <a:txBody>
                    <a:bodyPr/>
                    <a:lstStyle/>
                    <a:p>
                      <a:pPr algn="l"/>
                      <a:r>
                        <a:rPr lang="en-GB" sz="2800" dirty="0" smtClean="0"/>
                        <a:t>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Biology/Health</a:t>
                      </a:r>
                      <a:r>
                        <a:rPr lang="en-GB" sz="2800" baseline="0" dirty="0" smtClean="0"/>
                        <a:t> Education</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836962"/>
                  </a:ext>
                </a:extLst>
              </a:tr>
              <a:tr h="918960">
                <a:tc>
                  <a:txBody>
                    <a:bodyPr/>
                    <a:lstStyle/>
                    <a:p>
                      <a:pPr algn="l"/>
                      <a:r>
                        <a:rPr lang="en-GB" sz="2800" dirty="0" smtClean="0"/>
                        <a:t>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Domestic</a:t>
                      </a:r>
                      <a:r>
                        <a:rPr lang="en-GB" sz="2800" baseline="0" dirty="0" smtClean="0"/>
                        <a:t> Science</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09487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99220417"/>
              </p:ext>
            </p:extLst>
          </p:nvPr>
        </p:nvGraphicFramePr>
        <p:xfrm>
          <a:off x="7067917" y="393065"/>
          <a:ext cx="3821481" cy="6282583"/>
        </p:xfrm>
        <a:graphic>
          <a:graphicData uri="http://schemas.openxmlformats.org/drawingml/2006/table">
            <a:tbl>
              <a:tblPr firstRow="1" bandRow="1">
                <a:tableStyleId>{7E9639D4-E3E2-4D34-9284-5A2195B3D0D7}</a:tableStyleId>
              </a:tblPr>
              <a:tblGrid>
                <a:gridCol w="1221740">
                  <a:extLst>
                    <a:ext uri="{9D8B030D-6E8A-4147-A177-3AD203B41FA5}">
                      <a16:colId xmlns:a16="http://schemas.microsoft.com/office/drawing/2014/main" val="1033948509"/>
                    </a:ext>
                  </a:extLst>
                </a:gridCol>
                <a:gridCol w="2599741">
                  <a:extLst>
                    <a:ext uri="{9D8B030D-6E8A-4147-A177-3AD203B41FA5}">
                      <a16:colId xmlns:a16="http://schemas.microsoft.com/office/drawing/2014/main" val="1234745161"/>
                    </a:ext>
                  </a:extLst>
                </a:gridCol>
              </a:tblGrid>
              <a:tr h="762529">
                <a:tc>
                  <a:txBody>
                    <a:bodyPr/>
                    <a:lstStyle/>
                    <a:p>
                      <a:pPr algn="ctr"/>
                      <a:r>
                        <a:rPr lang="en-GB" sz="2800" dirty="0" smtClean="0"/>
                        <a:t>Period</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Subject</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672614"/>
                  </a:ext>
                </a:extLst>
              </a:tr>
              <a:tr h="762529">
                <a:tc>
                  <a:txBody>
                    <a:bodyPr/>
                    <a:lstStyle/>
                    <a:p>
                      <a:pPr algn="l"/>
                      <a:r>
                        <a:rPr lang="en-GB" sz="2800" dirty="0" smtClean="0"/>
                        <a:t>1</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German</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219897"/>
                  </a:ext>
                </a:extLst>
              </a:tr>
              <a:tr h="762529">
                <a:tc>
                  <a:txBody>
                    <a:bodyPr/>
                    <a:lstStyle/>
                    <a:p>
                      <a:pPr algn="l"/>
                      <a:r>
                        <a:rPr lang="en-GB" sz="2800" dirty="0" smtClean="0"/>
                        <a:t>2</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History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418889"/>
                  </a:ext>
                </a:extLst>
              </a:tr>
              <a:tr h="762529">
                <a:tc gridSpan="2">
                  <a:txBody>
                    <a:bodyPr/>
                    <a:lstStyle/>
                    <a:p>
                      <a:pPr algn="ctr"/>
                      <a:r>
                        <a:rPr lang="en-GB" sz="2800" b="1" dirty="0" smtClean="0"/>
                        <a:t>Break</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752349"/>
                  </a:ext>
                </a:extLst>
              </a:tr>
              <a:tr h="762529">
                <a:tc>
                  <a:txBody>
                    <a:bodyPr/>
                    <a:lstStyle/>
                    <a:p>
                      <a:pPr algn="l"/>
                      <a:r>
                        <a:rPr lang="en-GB" sz="2800" dirty="0" smtClean="0"/>
                        <a:t>3</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Eugenics/Nazi Theory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401728"/>
                  </a:ext>
                </a:extLst>
              </a:tr>
              <a:tr h="762529">
                <a:tc gridSpan="2">
                  <a:txBody>
                    <a:bodyPr/>
                    <a:lstStyle/>
                    <a:p>
                      <a:pPr algn="ctr"/>
                      <a:r>
                        <a:rPr lang="en-GB" sz="2800" b="1" dirty="0" smtClean="0"/>
                        <a:t>Lunch</a:t>
                      </a:r>
                      <a:endParaRPr lang="en-GB"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79277"/>
                  </a:ext>
                </a:extLst>
              </a:tr>
              <a:tr h="762529">
                <a:tc>
                  <a:txBody>
                    <a:bodyPr/>
                    <a:lstStyle/>
                    <a:p>
                      <a:pPr algn="l"/>
                      <a:r>
                        <a:rPr lang="en-GB" sz="2800" dirty="0" smtClean="0"/>
                        <a:t>4</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Fitness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836962"/>
                  </a:ext>
                </a:extLst>
              </a:tr>
              <a:tr h="762529">
                <a:tc>
                  <a:txBody>
                    <a:bodyPr/>
                    <a:lstStyle/>
                    <a:p>
                      <a:pPr algn="l"/>
                      <a:r>
                        <a:rPr lang="en-GB" sz="2800" dirty="0" smtClean="0"/>
                        <a:t>5</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800" dirty="0" smtClean="0"/>
                        <a:t>Maths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094876"/>
                  </a:ext>
                </a:extLst>
              </a:tr>
            </a:tbl>
          </a:graphicData>
        </a:graphic>
      </p:graphicFrame>
      <p:pic>
        <p:nvPicPr>
          <p:cNvPr id="1026" name="Picture 2" descr="Image result for male symbol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063" y="699294"/>
            <a:ext cx="18288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emale symbol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59" y="699294"/>
            <a:ext cx="2259013" cy="22590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ale toilets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0" y="3152463"/>
            <a:ext cx="2619929" cy="37055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emale toilets symbol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846" y="3340100"/>
            <a:ext cx="3517899" cy="3517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nazi swastik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710" y="95887"/>
            <a:ext cx="2100263"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39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4" y="0"/>
            <a:ext cx="6646459"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One</a:t>
            </a:r>
            <a:endParaRPr lang="en-GB" sz="5400" dirty="0">
              <a:solidFill>
                <a:srgbClr val="FF0000"/>
              </a:solidFill>
              <a:latin typeface="Franklin Gothic Demi Cond" panose="020B0706030402020204" pitchFamily="34" charset="0"/>
            </a:endParaRPr>
          </a:p>
        </p:txBody>
      </p:sp>
      <p:sp>
        <p:nvSpPr>
          <p:cNvPr id="3" name="TextBox 2"/>
          <p:cNvSpPr txBox="1"/>
          <p:nvPr/>
        </p:nvSpPr>
        <p:spPr>
          <a:xfrm>
            <a:off x="238836" y="937453"/>
            <a:ext cx="6496333" cy="3539430"/>
          </a:xfrm>
          <a:prstGeom prst="rect">
            <a:avLst/>
          </a:prstGeom>
          <a:noFill/>
          <a:ln>
            <a:solidFill>
              <a:srgbClr val="FF0000"/>
            </a:solidFill>
          </a:ln>
        </p:spPr>
        <p:txBody>
          <a:bodyPr wrap="square" rtlCol="0">
            <a:spAutoFit/>
          </a:bodyPr>
          <a:lstStyle/>
          <a:p>
            <a:r>
              <a:rPr lang="en-GB" sz="3200" dirty="0" smtClean="0"/>
              <a:t>Watch this clip from the 1943 Disney movie ‘Education for Death’. </a:t>
            </a:r>
          </a:p>
          <a:p>
            <a:endParaRPr lang="en-GB" sz="3200" dirty="0"/>
          </a:p>
          <a:p>
            <a:r>
              <a:rPr lang="en-GB" sz="3200" dirty="0" smtClean="0"/>
              <a:t>On your sheet, complete the first ‘circle’ on what you can learn from the movie about schools in Nazi Germany.</a:t>
            </a:r>
            <a:endParaRPr lang="en-GB" sz="3200" dirty="0"/>
          </a:p>
        </p:txBody>
      </p:sp>
      <p:sp>
        <p:nvSpPr>
          <p:cNvPr id="4" name="TextBox 3"/>
          <p:cNvSpPr txBox="1"/>
          <p:nvPr/>
        </p:nvSpPr>
        <p:spPr>
          <a:xfrm>
            <a:off x="238835" y="4543602"/>
            <a:ext cx="6496333" cy="2062103"/>
          </a:xfrm>
          <a:prstGeom prst="rect">
            <a:avLst/>
          </a:prstGeom>
          <a:solidFill>
            <a:srgbClr val="FFFF00"/>
          </a:solidFill>
        </p:spPr>
        <p:txBody>
          <a:bodyPr wrap="square" rtlCol="0">
            <a:spAutoFit/>
          </a:bodyPr>
          <a:lstStyle/>
          <a:p>
            <a:r>
              <a:rPr lang="en-GB" sz="3200" dirty="0" smtClean="0">
                <a:latin typeface="Franklin Gothic Demi Cond" panose="020B0706030402020204" pitchFamily="34" charset="0"/>
              </a:rPr>
              <a:t>Deeper Thought</a:t>
            </a:r>
          </a:p>
          <a:p>
            <a:r>
              <a:rPr lang="en-GB" sz="3200" dirty="0" smtClean="0"/>
              <a:t>Is this a reliable source for us as historians studying education in Nazi Germany?</a:t>
            </a:r>
            <a:endParaRPr lang="en-GB" sz="3200" dirty="0"/>
          </a:p>
        </p:txBody>
      </p:sp>
      <p:pic>
        <p:nvPicPr>
          <p:cNvPr id="5" name="Picture 4"/>
          <p:cNvPicPr>
            <a:picLocks noChangeAspect="1"/>
          </p:cNvPicPr>
          <p:nvPr/>
        </p:nvPicPr>
        <p:blipFill rotWithShape="1">
          <a:blip r:embed="rId2"/>
          <a:srcRect b="7053"/>
          <a:stretch/>
        </p:blipFill>
        <p:spPr>
          <a:xfrm>
            <a:off x="7114440" y="177420"/>
            <a:ext cx="4712334" cy="6537279"/>
          </a:xfrm>
          <a:prstGeom prst="rect">
            <a:avLst/>
          </a:prstGeom>
        </p:spPr>
      </p:pic>
    </p:spTree>
    <p:extLst>
      <p:ext uri="{BB962C8B-B14F-4D97-AF65-F5344CB8AC3E}">
        <p14:creationId xmlns:p14="http://schemas.microsoft.com/office/powerpoint/2010/main" val="395523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988675"/>
            <a:ext cx="7442200" cy="5693866"/>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800" dirty="0" smtClean="0"/>
              <a:t>Studied philosophy and art history at university. Gained a PHD in Philosophy.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Served in the Germany during WW1 and </a:t>
            </a:r>
            <a:r>
              <a:rPr lang="en-GB" sz="2800" dirty="0" smtClean="0"/>
              <a:t>j</a:t>
            </a:r>
            <a:r>
              <a:rPr lang="en-GB" sz="2800" dirty="0" smtClean="0"/>
              <a:t>oined the NSDAP in 1922.</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In </a:t>
            </a:r>
            <a:r>
              <a:rPr lang="en-GB" sz="2800" dirty="0" smtClean="0"/>
              <a:t>1934, </a:t>
            </a:r>
            <a:r>
              <a:rPr lang="en-GB" sz="2800" dirty="0" smtClean="0"/>
              <a:t>was </a:t>
            </a:r>
            <a:r>
              <a:rPr lang="en-GB" sz="2800" dirty="0" smtClean="0"/>
              <a:t>made Education </a:t>
            </a:r>
            <a:r>
              <a:rPr lang="en-GB" sz="2800" dirty="0" smtClean="0"/>
              <a:t>Minister</a:t>
            </a:r>
            <a:r>
              <a:rPr lang="en-GB" sz="2800" dirty="0"/>
              <a:t> </a:t>
            </a:r>
            <a:r>
              <a:rPr lang="en-GB" sz="2800" dirty="0" smtClean="0"/>
              <a:t>by Hitler.</a:t>
            </a:r>
            <a:endParaRPr lang="en-GB" sz="2800" dirty="0" smtClean="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a:t>
            </a:r>
            <a:r>
              <a:rPr lang="en-GB" sz="2800" dirty="0" smtClean="0"/>
              <a:t>aw </a:t>
            </a:r>
            <a:r>
              <a:rPr lang="en-GB" sz="2800" dirty="0" smtClean="0"/>
              <a:t>schools as a way of controlling the views of young people.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He is quoted as saying “the whole purpose of education is to create Nazis</a:t>
            </a:r>
            <a:r>
              <a:rPr lang="en-GB" sz="2800" dirty="0" smtClean="0"/>
              <a:t>”</a:t>
            </a:r>
            <a:endParaRPr lang="en-GB" sz="2800" dirty="0" smtClean="0"/>
          </a:p>
        </p:txBody>
      </p:sp>
      <p:pic>
        <p:nvPicPr>
          <p:cNvPr id="4" name="Picture 3"/>
          <p:cNvPicPr>
            <a:picLocks noChangeAspect="1"/>
          </p:cNvPicPr>
          <p:nvPr/>
        </p:nvPicPr>
        <p:blipFill>
          <a:blip r:embed="rId2"/>
          <a:stretch>
            <a:fillRect/>
          </a:stretch>
        </p:blipFill>
        <p:spPr>
          <a:xfrm>
            <a:off x="7910025" y="171450"/>
            <a:ext cx="4056550" cy="6511091"/>
          </a:xfrm>
          <a:prstGeom prst="rect">
            <a:avLst/>
          </a:prstGeom>
        </p:spPr>
      </p:pic>
      <p:sp>
        <p:nvSpPr>
          <p:cNvPr id="6" name="TextBox 5"/>
          <p:cNvSpPr txBox="1"/>
          <p:nvPr/>
        </p:nvSpPr>
        <p:spPr>
          <a:xfrm>
            <a:off x="190500" y="88900"/>
            <a:ext cx="7461250" cy="830997"/>
          </a:xfrm>
          <a:prstGeom prst="rect">
            <a:avLst/>
          </a:prstGeom>
          <a:noFill/>
        </p:spPr>
        <p:txBody>
          <a:bodyPr wrap="square" rtlCol="0">
            <a:spAutoFit/>
          </a:bodyPr>
          <a:lstStyle/>
          <a:p>
            <a:r>
              <a:rPr lang="en-GB" sz="4800" dirty="0" smtClean="0">
                <a:latin typeface="Franklin Gothic Demi Cond" panose="020B0706030402020204" pitchFamily="34" charset="0"/>
              </a:rPr>
              <a:t>Who was Dr </a:t>
            </a:r>
            <a:r>
              <a:rPr lang="en-GB" sz="4800" dirty="0" err="1" smtClean="0">
                <a:latin typeface="Franklin Gothic Demi Cond" panose="020B0706030402020204" pitchFamily="34" charset="0"/>
              </a:rPr>
              <a:t>Benhard</a:t>
            </a:r>
            <a:r>
              <a:rPr lang="en-GB" sz="4800" dirty="0" smtClean="0">
                <a:latin typeface="Franklin Gothic Demi Cond" panose="020B0706030402020204" pitchFamily="34" charset="0"/>
              </a:rPr>
              <a:t> </a:t>
            </a:r>
            <a:r>
              <a:rPr lang="en-GB" sz="4800" dirty="0" smtClean="0">
                <a:solidFill>
                  <a:srgbClr val="FF0000"/>
                </a:solidFill>
                <a:latin typeface="Franklin Gothic Demi Cond" panose="020B0706030402020204" pitchFamily="34" charset="0"/>
              </a:rPr>
              <a:t>Rust</a:t>
            </a:r>
            <a:r>
              <a:rPr lang="en-GB" sz="4800" dirty="0" smtClean="0">
                <a:latin typeface="Franklin Gothic Demi Cond" panose="020B0706030402020204" pitchFamily="34" charset="0"/>
              </a:rPr>
              <a:t>?</a:t>
            </a:r>
            <a:endParaRPr lang="en-GB" sz="4800" dirty="0">
              <a:latin typeface="Franklin Gothic Demi Cond" panose="020B0706030402020204" pitchFamily="34" charset="0"/>
            </a:endParaRPr>
          </a:p>
        </p:txBody>
      </p:sp>
    </p:spTree>
    <p:extLst>
      <p:ext uri="{BB962C8B-B14F-4D97-AF65-F5344CB8AC3E}">
        <p14:creationId xmlns:p14="http://schemas.microsoft.com/office/powerpoint/2010/main" val="123596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419" y="4653396"/>
            <a:ext cx="3858878" cy="1938992"/>
          </a:xfrm>
          <a:prstGeom prst="rect">
            <a:avLst/>
          </a:prstGeom>
        </p:spPr>
        <p:txBody>
          <a:bodyPr wrap="square">
            <a:spAutoFit/>
          </a:bodyPr>
          <a:lstStyle/>
          <a:p>
            <a:r>
              <a:rPr lang="en-GB" sz="2400" dirty="0" smtClean="0">
                <a:solidFill>
                  <a:srgbClr val="000000"/>
                </a:solidFill>
                <a:latin typeface="Noto Sans"/>
              </a:rPr>
              <a:t>Roughly 32% of teachers in Germany were members of the NSDAP. Some wore their uniforms in the classroom.</a:t>
            </a:r>
          </a:p>
        </p:txBody>
      </p:sp>
      <p:sp>
        <p:nvSpPr>
          <p:cNvPr id="4" name="Rectangle 3"/>
          <p:cNvSpPr/>
          <p:nvPr/>
        </p:nvSpPr>
        <p:spPr>
          <a:xfrm>
            <a:off x="224076" y="245166"/>
            <a:ext cx="3858878" cy="1569660"/>
          </a:xfrm>
          <a:prstGeom prst="rect">
            <a:avLst/>
          </a:prstGeom>
        </p:spPr>
        <p:txBody>
          <a:bodyPr wrap="square">
            <a:spAutoFit/>
          </a:bodyPr>
          <a:lstStyle/>
          <a:p>
            <a:r>
              <a:rPr lang="en-GB" sz="2400" dirty="0" smtClean="0">
                <a:solidFill>
                  <a:srgbClr val="000000"/>
                </a:solidFill>
                <a:latin typeface="Noto Sans"/>
              </a:rPr>
              <a:t>The NSDAP had the power to dismiss any teacher or head teacher. In Prussia alone 180 were sacked.</a:t>
            </a:r>
          </a:p>
        </p:txBody>
      </p:sp>
      <p:sp>
        <p:nvSpPr>
          <p:cNvPr id="5" name="Rectangle 4"/>
          <p:cNvSpPr/>
          <p:nvPr/>
        </p:nvSpPr>
        <p:spPr>
          <a:xfrm>
            <a:off x="170067" y="2944982"/>
            <a:ext cx="3858878" cy="1200329"/>
          </a:xfrm>
          <a:prstGeom prst="rect">
            <a:avLst/>
          </a:prstGeom>
        </p:spPr>
        <p:txBody>
          <a:bodyPr wrap="square">
            <a:spAutoFit/>
          </a:bodyPr>
          <a:lstStyle/>
          <a:p>
            <a:r>
              <a:rPr lang="en-GB" sz="2400" dirty="0" smtClean="0">
                <a:solidFill>
                  <a:srgbClr val="000000"/>
                </a:solidFill>
                <a:latin typeface="Noto Sans"/>
              </a:rPr>
              <a:t>To be a teacher, people had to join the ‘Nazi Teachers League’</a:t>
            </a:r>
          </a:p>
        </p:txBody>
      </p:sp>
      <p:sp>
        <p:nvSpPr>
          <p:cNvPr id="7" name="Rectangle 6"/>
          <p:cNvSpPr/>
          <p:nvPr/>
        </p:nvSpPr>
        <p:spPr>
          <a:xfrm>
            <a:off x="8606078" y="2258845"/>
            <a:ext cx="3858878" cy="1938992"/>
          </a:xfrm>
          <a:prstGeom prst="rect">
            <a:avLst/>
          </a:prstGeom>
        </p:spPr>
        <p:txBody>
          <a:bodyPr wrap="square">
            <a:spAutoFit/>
          </a:bodyPr>
          <a:lstStyle/>
          <a:p>
            <a:r>
              <a:rPr lang="en-GB" sz="2400" dirty="0" smtClean="0">
                <a:solidFill>
                  <a:srgbClr val="000000"/>
                </a:solidFill>
                <a:latin typeface="Noto Sans"/>
              </a:rPr>
              <a:t>Over 60% of teachers were forced to attend ‘special camps’ for one month to learn Nazi ideology.</a:t>
            </a:r>
          </a:p>
        </p:txBody>
      </p:sp>
      <p:sp>
        <p:nvSpPr>
          <p:cNvPr id="9" name="TextBox 8"/>
          <p:cNvSpPr txBox="1"/>
          <p:nvPr/>
        </p:nvSpPr>
        <p:spPr>
          <a:xfrm>
            <a:off x="4219432" y="2197290"/>
            <a:ext cx="3477905" cy="2062103"/>
          </a:xfrm>
          <a:prstGeom prst="rect">
            <a:avLst/>
          </a:prstGeom>
          <a:solidFill>
            <a:schemeClr val="tx2">
              <a:lumMod val="20000"/>
              <a:lumOff val="80000"/>
            </a:schemeClr>
          </a:solidFill>
        </p:spPr>
        <p:txBody>
          <a:bodyPr wrap="square" rtlCol="0">
            <a:spAutoFit/>
          </a:bodyPr>
          <a:lstStyle/>
          <a:p>
            <a:pPr algn="just"/>
            <a:r>
              <a:rPr lang="en-GB" sz="3200" dirty="0" smtClean="0">
                <a:latin typeface="Franklin Gothic Demi Cond" panose="020B0706030402020204" pitchFamily="34" charset="0"/>
              </a:rPr>
              <a:t>How did the Nazis manage to force teachers to agree to these changes?</a:t>
            </a:r>
            <a:endParaRPr lang="en-GB" sz="3200" dirty="0">
              <a:latin typeface="Franklin Gothic Demi Cond" panose="020B0706030402020204" pitchFamily="34" charset="0"/>
            </a:endParaRPr>
          </a:p>
        </p:txBody>
      </p:sp>
      <p:sp>
        <p:nvSpPr>
          <p:cNvPr id="10" name="Rectangle 9"/>
          <p:cNvSpPr/>
          <p:nvPr/>
        </p:nvSpPr>
        <p:spPr>
          <a:xfrm>
            <a:off x="6766514" y="123511"/>
            <a:ext cx="3858878" cy="1200329"/>
          </a:xfrm>
          <a:prstGeom prst="rect">
            <a:avLst/>
          </a:prstGeom>
        </p:spPr>
        <p:txBody>
          <a:bodyPr wrap="square">
            <a:spAutoFit/>
          </a:bodyPr>
          <a:lstStyle/>
          <a:p>
            <a:r>
              <a:rPr lang="en-GB" sz="2400" dirty="0" smtClean="0">
                <a:solidFill>
                  <a:srgbClr val="000000"/>
                </a:solidFill>
                <a:latin typeface="Noto Sans"/>
              </a:rPr>
              <a:t>Teachers were forced to perform an oath to the Fuhrer.</a:t>
            </a:r>
          </a:p>
        </p:txBody>
      </p:sp>
    </p:spTree>
    <p:extLst>
      <p:ext uri="{BB962C8B-B14F-4D97-AF65-F5344CB8AC3E}">
        <p14:creationId xmlns:p14="http://schemas.microsoft.com/office/powerpoint/2010/main" val="323105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391" y="705345"/>
            <a:ext cx="6532728" cy="4999419"/>
          </a:xfrm>
          <a:prstGeom prst="rect">
            <a:avLst/>
          </a:prstGeom>
        </p:spPr>
        <p:txBody>
          <a:bodyPr wrap="square">
            <a:spAutoFit/>
          </a:bodyPr>
          <a:lstStyle/>
          <a:p>
            <a:pPr algn="just"/>
            <a:r>
              <a:rPr lang="en-GB" sz="2800" dirty="0">
                <a:solidFill>
                  <a:srgbClr val="000000"/>
                </a:solidFill>
                <a:latin typeface="Noto Sans"/>
              </a:rPr>
              <a:t>"</a:t>
            </a:r>
            <a:r>
              <a:rPr lang="en-GB" sz="2800" dirty="0">
                <a:solidFill>
                  <a:srgbClr val="FF0000"/>
                </a:solidFill>
                <a:latin typeface="Noto Sans"/>
              </a:rPr>
              <a:t>Teachers had to pretend to be Nazis in order to remain in their posts</a:t>
            </a:r>
            <a:r>
              <a:rPr lang="en-GB" sz="2800" dirty="0">
                <a:solidFill>
                  <a:srgbClr val="000000"/>
                </a:solidFill>
                <a:latin typeface="Noto Sans"/>
              </a:rPr>
              <a:t>, and most of the men teachers had families which depended on them. If somebody wanted to be promoted he had to show what a fine Nazi he was, whether he really believed what he was saying or not. In the last two years, it was very difficult for me to accept any teaching at all, because </a:t>
            </a:r>
            <a:r>
              <a:rPr lang="en-GB" sz="2800" dirty="0">
                <a:solidFill>
                  <a:srgbClr val="FF0000"/>
                </a:solidFill>
                <a:latin typeface="Noto Sans"/>
              </a:rPr>
              <a:t>I never knew how much the teacher believed in or not</a:t>
            </a:r>
            <a:r>
              <a:rPr lang="en-GB" sz="2800" dirty="0">
                <a:solidFill>
                  <a:srgbClr val="000000"/>
                </a:solidFill>
                <a:latin typeface="Noto Sans"/>
              </a:rPr>
              <a:t>."</a:t>
            </a:r>
            <a:endParaRPr lang="en-GB" sz="2800" dirty="0"/>
          </a:p>
        </p:txBody>
      </p:sp>
      <p:sp>
        <p:nvSpPr>
          <p:cNvPr id="3" name="Rectangle 2"/>
          <p:cNvSpPr/>
          <p:nvPr/>
        </p:nvSpPr>
        <p:spPr>
          <a:xfrm>
            <a:off x="8380436" y="5878352"/>
            <a:ext cx="2700483" cy="830997"/>
          </a:xfrm>
          <a:prstGeom prst="rect">
            <a:avLst/>
          </a:prstGeom>
        </p:spPr>
        <p:txBody>
          <a:bodyPr wrap="none">
            <a:spAutoFit/>
          </a:bodyPr>
          <a:lstStyle/>
          <a:p>
            <a:r>
              <a:rPr lang="en-GB" sz="4800" dirty="0" smtClean="0">
                <a:solidFill>
                  <a:srgbClr val="000000"/>
                </a:solidFill>
                <a:latin typeface="Franklin Gothic Demi Cond" panose="020B0706030402020204" pitchFamily="34" charset="0"/>
              </a:rPr>
              <a:t>Effie Engel</a:t>
            </a:r>
            <a:endParaRPr lang="en-GB" sz="4800" b="0" i="0" dirty="0">
              <a:solidFill>
                <a:srgbClr val="000000"/>
              </a:solidFill>
              <a:effectLst/>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7393893" y="395785"/>
            <a:ext cx="4423431" cy="5117910"/>
          </a:xfrm>
          <a:prstGeom prst="rect">
            <a:avLst/>
          </a:prstGeom>
        </p:spPr>
      </p:pic>
    </p:spTree>
    <p:extLst>
      <p:ext uri="{BB962C8B-B14F-4D97-AF65-F5344CB8AC3E}">
        <p14:creationId xmlns:p14="http://schemas.microsoft.com/office/powerpoint/2010/main" val="149067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8" y="531745"/>
            <a:ext cx="6969458" cy="5693866"/>
          </a:xfrm>
          <a:prstGeom prst="rect">
            <a:avLst/>
          </a:prstGeom>
        </p:spPr>
        <p:txBody>
          <a:bodyPr wrap="square">
            <a:spAutoFit/>
          </a:bodyPr>
          <a:lstStyle/>
          <a:p>
            <a:pPr algn="just"/>
            <a:r>
              <a:rPr lang="en-GB" sz="2800" dirty="0">
                <a:solidFill>
                  <a:srgbClr val="000000"/>
                </a:solidFill>
                <a:latin typeface="Noto Sans"/>
              </a:rPr>
              <a:t>"In 1933, my first teacher was fired for political reasons. I don't know what her involvements were. Gradually, the old teachers were replaced with younger ones, those with Nazi orientations. Then I began to notice a change in attitude. </a:t>
            </a:r>
            <a:r>
              <a:rPr lang="en-GB" sz="2800" dirty="0">
                <a:solidFill>
                  <a:srgbClr val="FF0000"/>
                </a:solidFill>
                <a:latin typeface="Noto Sans"/>
              </a:rPr>
              <a:t>Teachers would make snide remarks about my race.</a:t>
            </a:r>
            <a:r>
              <a:rPr lang="en-GB" sz="2800" dirty="0">
                <a:solidFill>
                  <a:srgbClr val="000000"/>
                </a:solidFill>
                <a:latin typeface="Noto Sans"/>
              </a:rPr>
              <a:t> One teacher would point me out as an example of the non-Aryan race. One time, I must have been ten, </a:t>
            </a:r>
            <a:r>
              <a:rPr lang="en-GB" sz="2800" dirty="0">
                <a:solidFill>
                  <a:srgbClr val="FF0000"/>
                </a:solidFill>
                <a:latin typeface="Noto Sans"/>
              </a:rPr>
              <a:t>a teacher took me aside and said, </a:t>
            </a:r>
            <a:r>
              <a:rPr lang="en-GB" sz="2800" i="1" dirty="0">
                <a:solidFill>
                  <a:srgbClr val="FF0000"/>
                </a:solidFill>
                <a:latin typeface="Noto Sans"/>
              </a:rPr>
              <a:t>When we're finished with the Jews, you're next</a:t>
            </a:r>
            <a:r>
              <a:rPr lang="en-GB" sz="2800" dirty="0">
                <a:solidFill>
                  <a:srgbClr val="FF0000"/>
                </a:solidFill>
                <a:latin typeface="Noto Sans"/>
              </a:rPr>
              <a:t>.</a:t>
            </a:r>
            <a:r>
              <a:rPr lang="en-GB" sz="2800" dirty="0">
                <a:solidFill>
                  <a:srgbClr val="000000"/>
                </a:solidFill>
                <a:latin typeface="Noto Sans"/>
              </a:rPr>
              <a:t> He still had some </a:t>
            </a:r>
            <a:r>
              <a:rPr lang="en-GB" sz="2800" dirty="0" smtClean="0">
                <a:solidFill>
                  <a:srgbClr val="000000"/>
                </a:solidFill>
                <a:latin typeface="Noto Sans"/>
              </a:rPr>
              <a:t>inhibitions.”</a:t>
            </a:r>
            <a:endParaRPr lang="en-GB" sz="2800" dirty="0"/>
          </a:p>
        </p:txBody>
      </p:sp>
      <p:pic>
        <p:nvPicPr>
          <p:cNvPr id="3" name="Picture 2"/>
          <p:cNvPicPr>
            <a:picLocks noChangeAspect="1"/>
          </p:cNvPicPr>
          <p:nvPr/>
        </p:nvPicPr>
        <p:blipFill>
          <a:blip r:embed="rId2"/>
          <a:stretch>
            <a:fillRect/>
          </a:stretch>
        </p:blipFill>
        <p:spPr>
          <a:xfrm>
            <a:off x="7575218" y="98780"/>
            <a:ext cx="4189152" cy="5503995"/>
          </a:xfrm>
          <a:prstGeom prst="rect">
            <a:avLst/>
          </a:prstGeom>
        </p:spPr>
      </p:pic>
      <p:sp>
        <p:nvSpPr>
          <p:cNvPr id="4" name="Rectangle 3"/>
          <p:cNvSpPr/>
          <p:nvPr/>
        </p:nvSpPr>
        <p:spPr>
          <a:xfrm>
            <a:off x="7575218" y="5810113"/>
            <a:ext cx="4063933" cy="830997"/>
          </a:xfrm>
          <a:prstGeom prst="rect">
            <a:avLst/>
          </a:prstGeom>
        </p:spPr>
        <p:txBody>
          <a:bodyPr wrap="none">
            <a:spAutoFit/>
          </a:bodyPr>
          <a:lstStyle/>
          <a:p>
            <a:r>
              <a:rPr lang="en-GB" sz="4800" dirty="0">
                <a:solidFill>
                  <a:srgbClr val="000000"/>
                </a:solidFill>
                <a:latin typeface="Franklin Gothic Demi Cond" panose="020B0706030402020204" pitchFamily="34" charset="0"/>
              </a:rPr>
              <a:t>Hans </a:t>
            </a:r>
            <a:r>
              <a:rPr lang="en-GB" sz="4800" dirty="0" err="1">
                <a:solidFill>
                  <a:srgbClr val="000000"/>
                </a:solidFill>
                <a:latin typeface="Franklin Gothic Demi Cond" panose="020B0706030402020204" pitchFamily="34" charset="0"/>
              </a:rPr>
              <a:t>Massaquoi</a:t>
            </a:r>
            <a:endParaRPr lang="en-GB" sz="4800" b="0" i="0" dirty="0">
              <a:solidFill>
                <a:srgbClr val="000000"/>
              </a:solidFill>
              <a:effectLst/>
              <a:latin typeface="Franklin Gothic Demi Cond" panose="020B0706030402020204" pitchFamily="34" charset="0"/>
            </a:endParaRPr>
          </a:p>
        </p:txBody>
      </p:sp>
    </p:spTree>
    <p:extLst>
      <p:ext uri="{BB962C8B-B14F-4D97-AF65-F5344CB8AC3E}">
        <p14:creationId xmlns:p14="http://schemas.microsoft.com/office/powerpoint/2010/main" val="300202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100" y="295748"/>
            <a:ext cx="3048000" cy="2062103"/>
          </a:xfrm>
          <a:prstGeom prst="rect">
            <a:avLst/>
          </a:prstGeom>
          <a:noFill/>
        </p:spPr>
        <p:txBody>
          <a:bodyPr wrap="square" rtlCol="0">
            <a:spAutoFit/>
          </a:bodyPr>
          <a:lstStyle/>
          <a:p>
            <a:r>
              <a:rPr lang="en-GB" sz="3200" dirty="0" smtClean="0"/>
              <a:t>All lessons started and ended with ‘</a:t>
            </a:r>
            <a:r>
              <a:rPr lang="en-GB" sz="3200" dirty="0" err="1" smtClean="0"/>
              <a:t>Heil</a:t>
            </a:r>
            <a:r>
              <a:rPr lang="en-GB" sz="3200" dirty="0" smtClean="0"/>
              <a:t> Hitler’</a:t>
            </a:r>
            <a:endParaRPr lang="en-GB" sz="3200" dirty="0"/>
          </a:p>
        </p:txBody>
      </p:sp>
      <p:sp>
        <p:nvSpPr>
          <p:cNvPr id="5" name="TextBox 4"/>
          <p:cNvSpPr txBox="1"/>
          <p:nvPr/>
        </p:nvSpPr>
        <p:spPr>
          <a:xfrm>
            <a:off x="292100" y="5074490"/>
            <a:ext cx="3048000" cy="1569660"/>
          </a:xfrm>
          <a:prstGeom prst="rect">
            <a:avLst/>
          </a:prstGeom>
          <a:noFill/>
        </p:spPr>
        <p:txBody>
          <a:bodyPr wrap="square" rtlCol="0">
            <a:spAutoFit/>
          </a:bodyPr>
          <a:lstStyle/>
          <a:p>
            <a:r>
              <a:rPr lang="en-GB" sz="3200" dirty="0" smtClean="0"/>
              <a:t>Teachers taught students to salute.</a:t>
            </a:r>
            <a:endParaRPr lang="en-GB" sz="3200" dirty="0"/>
          </a:p>
        </p:txBody>
      </p:sp>
      <p:sp>
        <p:nvSpPr>
          <p:cNvPr id="6" name="TextBox 5"/>
          <p:cNvSpPr txBox="1"/>
          <p:nvPr/>
        </p:nvSpPr>
        <p:spPr>
          <a:xfrm>
            <a:off x="9058272" y="254951"/>
            <a:ext cx="3048000" cy="2062103"/>
          </a:xfrm>
          <a:prstGeom prst="rect">
            <a:avLst/>
          </a:prstGeom>
          <a:noFill/>
        </p:spPr>
        <p:txBody>
          <a:bodyPr wrap="square" rtlCol="0">
            <a:spAutoFit/>
          </a:bodyPr>
          <a:lstStyle/>
          <a:p>
            <a:r>
              <a:rPr lang="en-GB" sz="3200" dirty="0" smtClean="0"/>
              <a:t>Nazi flags and pictures were put up in all classrooms.</a:t>
            </a:r>
            <a:endParaRPr lang="en-GB" sz="3200" dirty="0"/>
          </a:p>
        </p:txBody>
      </p:sp>
      <p:pic>
        <p:nvPicPr>
          <p:cNvPr id="2" name="Picture 1"/>
          <p:cNvPicPr>
            <a:picLocks noChangeAspect="1"/>
          </p:cNvPicPr>
          <p:nvPr/>
        </p:nvPicPr>
        <p:blipFill>
          <a:blip r:embed="rId2"/>
          <a:stretch>
            <a:fillRect/>
          </a:stretch>
        </p:blipFill>
        <p:spPr>
          <a:xfrm>
            <a:off x="3340100" y="1326799"/>
            <a:ext cx="5012330" cy="3501470"/>
          </a:xfrm>
          <a:prstGeom prst="rect">
            <a:avLst/>
          </a:prstGeom>
        </p:spPr>
      </p:pic>
    </p:spTree>
    <p:extLst>
      <p:ext uri="{BB962C8B-B14F-4D97-AF65-F5344CB8AC3E}">
        <p14:creationId xmlns:p14="http://schemas.microsoft.com/office/powerpoint/2010/main" val="2692721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1023</Words>
  <Application>Microsoft Office PowerPoint</Application>
  <PresentationFormat>Widescreen</PresentationFormat>
  <Paragraphs>133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Franklin Gothic Demi Cond</vt:lpstr>
      <vt:lpstr>Noto Sans</vt:lpstr>
      <vt:lpstr>Times New Roman</vt:lpstr>
      <vt:lpstr>Office Theme</vt:lpstr>
      <vt:lpstr>How did the Nazis use education to control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Nazis use education to control young people?</dc:title>
  <dc:creator>User</dc:creator>
  <cp:lastModifiedBy>User</cp:lastModifiedBy>
  <cp:revision>20</cp:revision>
  <dcterms:created xsi:type="dcterms:W3CDTF">2019-04-24T15:00:24Z</dcterms:created>
  <dcterms:modified xsi:type="dcterms:W3CDTF">2019-06-11T18:19:22Z</dcterms:modified>
</cp:coreProperties>
</file>