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68" r:id="rId7"/>
    <p:sldId id="269" r:id="rId8"/>
    <p:sldId id="260" r:id="rId9"/>
    <p:sldId id="270" r:id="rId10"/>
    <p:sldId id="271" r:id="rId11"/>
    <p:sldId id="261" r:id="rId12"/>
    <p:sldId id="267" r:id="rId13"/>
    <p:sldId id="262" r:id="rId14"/>
    <p:sldId id="263" r:id="rId15"/>
    <p:sldId id="265" r:id="rId16"/>
    <p:sldId id="266" r:id="rId17"/>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7CADD3-18AE-4790-B2F5-28F5C1E64099}"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A79B45-D09D-4ABB-AEF7-04E786F13DB1}" type="slidenum">
              <a:rPr lang="en-GB" smtClean="0"/>
              <a:t>‹#›</a:t>
            </a:fld>
            <a:endParaRPr lang="en-GB"/>
          </a:p>
        </p:txBody>
      </p:sp>
    </p:spTree>
    <p:extLst>
      <p:ext uri="{BB962C8B-B14F-4D97-AF65-F5344CB8AC3E}">
        <p14:creationId xmlns:p14="http://schemas.microsoft.com/office/powerpoint/2010/main" val="368564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CADD3-18AE-4790-B2F5-28F5C1E64099}"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A79B45-D09D-4ABB-AEF7-04E786F13DB1}" type="slidenum">
              <a:rPr lang="en-GB" smtClean="0"/>
              <a:t>‹#›</a:t>
            </a:fld>
            <a:endParaRPr lang="en-GB"/>
          </a:p>
        </p:txBody>
      </p:sp>
    </p:spTree>
    <p:extLst>
      <p:ext uri="{BB962C8B-B14F-4D97-AF65-F5344CB8AC3E}">
        <p14:creationId xmlns:p14="http://schemas.microsoft.com/office/powerpoint/2010/main" val="70641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CADD3-18AE-4790-B2F5-28F5C1E64099}"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A79B45-D09D-4ABB-AEF7-04E786F13DB1}" type="slidenum">
              <a:rPr lang="en-GB" smtClean="0"/>
              <a:t>‹#›</a:t>
            </a:fld>
            <a:endParaRPr lang="en-GB"/>
          </a:p>
        </p:txBody>
      </p:sp>
    </p:spTree>
    <p:extLst>
      <p:ext uri="{BB962C8B-B14F-4D97-AF65-F5344CB8AC3E}">
        <p14:creationId xmlns:p14="http://schemas.microsoft.com/office/powerpoint/2010/main" val="280218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7CADD3-18AE-4790-B2F5-28F5C1E64099}"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A79B45-D09D-4ABB-AEF7-04E786F13DB1}" type="slidenum">
              <a:rPr lang="en-GB" smtClean="0"/>
              <a:t>‹#›</a:t>
            </a:fld>
            <a:endParaRPr lang="en-GB"/>
          </a:p>
        </p:txBody>
      </p:sp>
    </p:spTree>
    <p:extLst>
      <p:ext uri="{BB962C8B-B14F-4D97-AF65-F5344CB8AC3E}">
        <p14:creationId xmlns:p14="http://schemas.microsoft.com/office/powerpoint/2010/main" val="316597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7CADD3-18AE-4790-B2F5-28F5C1E64099}"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A79B45-D09D-4ABB-AEF7-04E786F13DB1}" type="slidenum">
              <a:rPr lang="en-GB" smtClean="0"/>
              <a:t>‹#›</a:t>
            </a:fld>
            <a:endParaRPr lang="en-GB"/>
          </a:p>
        </p:txBody>
      </p:sp>
    </p:spTree>
    <p:extLst>
      <p:ext uri="{BB962C8B-B14F-4D97-AF65-F5344CB8AC3E}">
        <p14:creationId xmlns:p14="http://schemas.microsoft.com/office/powerpoint/2010/main" val="264482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7CADD3-18AE-4790-B2F5-28F5C1E64099}" type="datetimeFigureOut">
              <a:rPr lang="en-GB" smtClean="0"/>
              <a:t>05/06/2019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A79B45-D09D-4ABB-AEF7-04E786F13DB1}" type="slidenum">
              <a:rPr lang="en-GB" smtClean="0"/>
              <a:t>‹#›</a:t>
            </a:fld>
            <a:endParaRPr lang="en-GB"/>
          </a:p>
        </p:txBody>
      </p:sp>
    </p:spTree>
    <p:extLst>
      <p:ext uri="{BB962C8B-B14F-4D97-AF65-F5344CB8AC3E}">
        <p14:creationId xmlns:p14="http://schemas.microsoft.com/office/powerpoint/2010/main" val="140300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7CADD3-18AE-4790-B2F5-28F5C1E64099}" type="datetimeFigureOut">
              <a:rPr lang="en-GB" smtClean="0"/>
              <a:t>05/06/2019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A79B45-D09D-4ABB-AEF7-04E786F13DB1}" type="slidenum">
              <a:rPr lang="en-GB" smtClean="0"/>
              <a:t>‹#›</a:t>
            </a:fld>
            <a:endParaRPr lang="en-GB"/>
          </a:p>
        </p:txBody>
      </p:sp>
    </p:spTree>
    <p:extLst>
      <p:ext uri="{BB962C8B-B14F-4D97-AF65-F5344CB8AC3E}">
        <p14:creationId xmlns:p14="http://schemas.microsoft.com/office/powerpoint/2010/main" val="422839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7CADD3-18AE-4790-B2F5-28F5C1E64099}" type="datetimeFigureOut">
              <a:rPr lang="en-GB" smtClean="0"/>
              <a:t>05/06/2019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A79B45-D09D-4ABB-AEF7-04E786F13DB1}" type="slidenum">
              <a:rPr lang="en-GB" smtClean="0"/>
              <a:t>‹#›</a:t>
            </a:fld>
            <a:endParaRPr lang="en-GB"/>
          </a:p>
        </p:txBody>
      </p:sp>
    </p:spTree>
    <p:extLst>
      <p:ext uri="{BB962C8B-B14F-4D97-AF65-F5344CB8AC3E}">
        <p14:creationId xmlns:p14="http://schemas.microsoft.com/office/powerpoint/2010/main" val="363119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CADD3-18AE-4790-B2F5-28F5C1E64099}" type="datetimeFigureOut">
              <a:rPr lang="en-GB" smtClean="0"/>
              <a:t>05/06/2019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A79B45-D09D-4ABB-AEF7-04E786F13DB1}" type="slidenum">
              <a:rPr lang="en-GB" smtClean="0"/>
              <a:t>‹#›</a:t>
            </a:fld>
            <a:endParaRPr lang="en-GB"/>
          </a:p>
        </p:txBody>
      </p:sp>
    </p:spTree>
    <p:extLst>
      <p:ext uri="{BB962C8B-B14F-4D97-AF65-F5344CB8AC3E}">
        <p14:creationId xmlns:p14="http://schemas.microsoft.com/office/powerpoint/2010/main" val="261145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7CADD3-18AE-4790-B2F5-28F5C1E64099}" type="datetimeFigureOut">
              <a:rPr lang="en-GB" smtClean="0"/>
              <a:t>05/06/2019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A79B45-D09D-4ABB-AEF7-04E786F13DB1}" type="slidenum">
              <a:rPr lang="en-GB" smtClean="0"/>
              <a:t>‹#›</a:t>
            </a:fld>
            <a:endParaRPr lang="en-GB"/>
          </a:p>
        </p:txBody>
      </p:sp>
    </p:spTree>
    <p:extLst>
      <p:ext uri="{BB962C8B-B14F-4D97-AF65-F5344CB8AC3E}">
        <p14:creationId xmlns:p14="http://schemas.microsoft.com/office/powerpoint/2010/main" val="371833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7CADD3-18AE-4790-B2F5-28F5C1E64099}" type="datetimeFigureOut">
              <a:rPr lang="en-GB" smtClean="0"/>
              <a:t>05/06/2019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A79B45-D09D-4ABB-AEF7-04E786F13DB1}" type="slidenum">
              <a:rPr lang="en-GB" smtClean="0"/>
              <a:t>‹#›</a:t>
            </a:fld>
            <a:endParaRPr lang="en-GB"/>
          </a:p>
        </p:txBody>
      </p:sp>
    </p:spTree>
    <p:extLst>
      <p:ext uri="{BB962C8B-B14F-4D97-AF65-F5344CB8AC3E}">
        <p14:creationId xmlns:p14="http://schemas.microsoft.com/office/powerpoint/2010/main" val="331310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CADD3-18AE-4790-B2F5-28F5C1E64099}" type="datetimeFigureOut">
              <a:rPr lang="en-GB" smtClean="0"/>
              <a:t>05/06/2019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79B45-D09D-4ABB-AEF7-04E786F13DB1}" type="slidenum">
              <a:rPr lang="en-GB" smtClean="0"/>
              <a:t>‹#›</a:t>
            </a:fld>
            <a:endParaRPr lang="en-GB"/>
          </a:p>
        </p:txBody>
      </p:sp>
    </p:spTree>
    <p:extLst>
      <p:ext uri="{BB962C8B-B14F-4D97-AF65-F5344CB8AC3E}">
        <p14:creationId xmlns:p14="http://schemas.microsoft.com/office/powerpoint/2010/main" val="205883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Miltenberg" TargetMode="External"/><Relationship Id="rId2" Type="http://schemas.openxmlformats.org/officeDocument/2006/relationships/hyperlink" Target="https://spartacus-educational.com/Paul_Briscoe.ht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spartacus-educational.com/Elsbeth_Emmerich.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100" y="-515937"/>
            <a:ext cx="12026900" cy="2332037"/>
          </a:xfrm>
        </p:spPr>
        <p:txBody>
          <a:bodyPr>
            <a:normAutofit/>
          </a:bodyPr>
          <a:lstStyle/>
          <a:p>
            <a:pPr algn="l"/>
            <a:r>
              <a:rPr lang="en-GB" u="sng" dirty="0" smtClean="0">
                <a:latin typeface="Franklin Gothic Demi Cond" panose="020B0706030402020204" pitchFamily="34" charset="0"/>
              </a:rPr>
              <a:t>How did the Nazi government try to control young people?</a:t>
            </a:r>
            <a:endParaRPr lang="en-GB" u="sng" dirty="0">
              <a:latin typeface="Franklin Gothic Demi Cond" panose="020B0706030402020204" pitchFamily="34" charset="0"/>
            </a:endParaRPr>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368300" y="2032378"/>
            <a:ext cx="5562600" cy="2246769"/>
          </a:xfrm>
          <a:prstGeom prst="rect">
            <a:avLst/>
          </a:prstGeom>
          <a:solidFill>
            <a:schemeClr val="accent1">
              <a:lumMod val="20000"/>
              <a:lumOff val="80000"/>
            </a:schemeClr>
          </a:solidFill>
        </p:spPr>
        <p:txBody>
          <a:bodyPr wrap="square" rtlCol="0">
            <a:spAutoFit/>
          </a:bodyPr>
          <a:lstStyle/>
          <a:p>
            <a:r>
              <a:rPr lang="en-GB" sz="2800" dirty="0" smtClean="0"/>
              <a:t>In this lesson, we will:</a:t>
            </a:r>
            <a:endParaRPr lang="en-GB" sz="2800" dirty="0"/>
          </a:p>
          <a:p>
            <a:pPr marL="285750" indent="-285750">
              <a:buFont typeface="Arial" panose="020B0604020202020204" pitchFamily="34" charset="0"/>
              <a:buChar char="•"/>
            </a:pPr>
            <a:r>
              <a:rPr lang="en-GB" sz="2800" dirty="0" smtClean="0">
                <a:latin typeface="Franklin Gothic Demi Cond" panose="020B0706030402020204" pitchFamily="34" charset="0"/>
              </a:rPr>
              <a:t>Describe key features of Nazi youth groups</a:t>
            </a:r>
          </a:p>
          <a:p>
            <a:pPr marL="285750" indent="-285750">
              <a:buFont typeface="Arial" panose="020B0604020202020204" pitchFamily="34" charset="0"/>
              <a:buChar char="•"/>
            </a:pPr>
            <a:r>
              <a:rPr lang="en-GB" sz="2800" dirty="0" smtClean="0">
                <a:latin typeface="Franklin Gothic Demi Cond" panose="020B0706030402020204" pitchFamily="34" charset="0"/>
              </a:rPr>
              <a:t>Assess to what extent they were successful</a:t>
            </a:r>
            <a:endParaRPr lang="en-GB" sz="2800" dirty="0">
              <a:latin typeface="Franklin Gothic Demi Cond" panose="020B0706030402020204" pitchFamily="34" charset="0"/>
            </a:endParaRPr>
          </a:p>
        </p:txBody>
      </p:sp>
      <p:sp>
        <p:nvSpPr>
          <p:cNvPr id="5" name="TextBox 4"/>
          <p:cNvSpPr txBox="1"/>
          <p:nvPr/>
        </p:nvSpPr>
        <p:spPr>
          <a:xfrm>
            <a:off x="368300" y="4429919"/>
            <a:ext cx="6731000" cy="2062103"/>
          </a:xfrm>
          <a:prstGeom prst="rect">
            <a:avLst/>
          </a:prstGeom>
          <a:solidFill>
            <a:schemeClr val="accent4">
              <a:lumMod val="40000"/>
              <a:lumOff val="60000"/>
            </a:schemeClr>
          </a:solidFill>
        </p:spPr>
        <p:txBody>
          <a:bodyPr wrap="square" rtlCol="0">
            <a:spAutoFit/>
          </a:bodyPr>
          <a:lstStyle/>
          <a:p>
            <a:r>
              <a:rPr lang="en-GB" sz="3200" dirty="0" smtClean="0"/>
              <a:t>Starter: </a:t>
            </a:r>
            <a:r>
              <a:rPr lang="en-GB" sz="3200" dirty="0" smtClean="0"/>
              <a:t>Watch this speech to the Hitler Youth in the 1930s. What is the purpose of this rally? Wh</a:t>
            </a:r>
            <a:r>
              <a:rPr lang="en-GB" sz="3200" dirty="0" smtClean="0"/>
              <a:t>y would Hitler be very popular with the youth?</a:t>
            </a:r>
            <a:endParaRPr lang="en-GB" sz="3200" dirty="0">
              <a:latin typeface="Franklin Gothic Demi Cond" panose="020B0706030402020204" pitchFamily="34" charset="0"/>
            </a:endParaRPr>
          </a:p>
        </p:txBody>
      </p:sp>
      <p:pic>
        <p:nvPicPr>
          <p:cNvPr id="7" name="Picture 6"/>
          <p:cNvPicPr>
            <a:picLocks noChangeAspect="1"/>
          </p:cNvPicPr>
          <p:nvPr/>
        </p:nvPicPr>
        <p:blipFill rotWithShape="1">
          <a:blip r:embed="rId2"/>
          <a:srcRect l="51464" t="15452" r="11542" b="8854"/>
          <a:stretch/>
        </p:blipFill>
        <p:spPr>
          <a:xfrm>
            <a:off x="7340600" y="1198960"/>
            <a:ext cx="4610100" cy="5303439"/>
          </a:xfrm>
          <a:prstGeom prst="rect">
            <a:avLst/>
          </a:prstGeom>
        </p:spPr>
      </p:pic>
    </p:spTree>
    <p:extLst>
      <p:ext uri="{BB962C8B-B14F-4D97-AF65-F5344CB8AC3E}">
        <p14:creationId xmlns:p14="http://schemas.microsoft.com/office/powerpoint/2010/main" val="1340281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7913" y="-3181764"/>
            <a:ext cx="15240000" cy="15182850"/>
          </a:xfrm>
          <a:prstGeom prst="rect">
            <a:avLst/>
          </a:prstGeom>
        </p:spPr>
      </p:pic>
    </p:spTree>
    <p:extLst>
      <p:ext uri="{BB962C8B-B14F-4D97-AF65-F5344CB8AC3E}">
        <p14:creationId xmlns:p14="http://schemas.microsoft.com/office/powerpoint/2010/main" val="3520313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 y="165100"/>
            <a:ext cx="5981700" cy="830997"/>
          </a:xfrm>
          <a:prstGeom prst="rect">
            <a:avLst/>
          </a:prstGeom>
          <a:noFill/>
        </p:spPr>
        <p:txBody>
          <a:bodyPr wrap="square" rtlCol="0">
            <a:spAutoFit/>
          </a:bodyPr>
          <a:lstStyle/>
          <a:p>
            <a:r>
              <a:rPr lang="en-GB" sz="4800" dirty="0" smtClean="0">
                <a:latin typeface="Franklin Gothic Demi Cond" panose="020B0706030402020204" pitchFamily="34" charset="0"/>
              </a:rPr>
              <a:t>Learning Tasks</a:t>
            </a:r>
            <a:endParaRPr lang="en-GB" sz="4800" dirty="0">
              <a:latin typeface="Franklin Gothic Demi Cond" panose="020B0706030402020204" pitchFamily="34" charset="0"/>
            </a:endParaRPr>
          </a:p>
        </p:txBody>
      </p:sp>
      <p:sp>
        <p:nvSpPr>
          <p:cNvPr id="3" name="TextBox 2"/>
          <p:cNvSpPr txBox="1"/>
          <p:nvPr/>
        </p:nvSpPr>
        <p:spPr>
          <a:xfrm>
            <a:off x="139700" y="1396931"/>
            <a:ext cx="4648200" cy="4401205"/>
          </a:xfrm>
          <a:prstGeom prst="rect">
            <a:avLst/>
          </a:prstGeom>
          <a:noFill/>
          <a:ln>
            <a:solidFill>
              <a:srgbClr val="FF0000"/>
            </a:solidFill>
          </a:ln>
        </p:spPr>
        <p:txBody>
          <a:bodyPr wrap="square" rtlCol="0">
            <a:spAutoFit/>
          </a:bodyPr>
          <a:lstStyle/>
          <a:p>
            <a:r>
              <a:rPr lang="en-GB" sz="2800" b="1" u="sng" dirty="0" smtClean="0"/>
              <a:t>All targets</a:t>
            </a:r>
          </a:p>
          <a:p>
            <a:endParaRPr lang="en-GB" sz="2800" dirty="0"/>
          </a:p>
          <a:p>
            <a:r>
              <a:rPr lang="en-GB" sz="2800" dirty="0" smtClean="0"/>
              <a:t>On your blank </a:t>
            </a:r>
            <a:r>
              <a:rPr lang="en-GB" sz="2800" dirty="0" err="1" smtClean="0"/>
              <a:t>venn</a:t>
            </a:r>
            <a:r>
              <a:rPr lang="en-GB" sz="2800" dirty="0" smtClean="0"/>
              <a:t> diagram.</a:t>
            </a:r>
          </a:p>
          <a:p>
            <a:endParaRPr lang="en-GB" sz="2800" dirty="0"/>
          </a:p>
          <a:p>
            <a:pPr marL="342900" indent="-342900">
              <a:buFont typeface="+mj-lt"/>
              <a:buAutoNum type="arabicPeriod"/>
            </a:pPr>
            <a:r>
              <a:rPr lang="en-GB" sz="2800" dirty="0" smtClean="0"/>
              <a:t>Identify key features of the Hitler Youth</a:t>
            </a:r>
          </a:p>
          <a:p>
            <a:pPr marL="342900" indent="-342900">
              <a:buFont typeface="+mj-lt"/>
              <a:buAutoNum type="arabicPeriod"/>
            </a:pPr>
            <a:r>
              <a:rPr lang="en-GB" sz="2800" dirty="0" smtClean="0"/>
              <a:t>Identify key features of the League of German maidens.</a:t>
            </a:r>
          </a:p>
          <a:p>
            <a:pPr marL="342900" indent="-342900">
              <a:buFont typeface="+mj-lt"/>
              <a:buAutoNum type="arabicPeriod"/>
            </a:pPr>
            <a:r>
              <a:rPr lang="en-GB" sz="2800" dirty="0" smtClean="0"/>
              <a:t>In the middle, explain any similarities</a:t>
            </a:r>
            <a:endParaRPr lang="en-GB" sz="2800" dirty="0"/>
          </a:p>
        </p:txBody>
      </p:sp>
      <p:sp>
        <p:nvSpPr>
          <p:cNvPr id="4" name="TextBox 3"/>
          <p:cNvSpPr txBox="1"/>
          <p:nvPr/>
        </p:nvSpPr>
        <p:spPr>
          <a:xfrm>
            <a:off x="5143500" y="165100"/>
            <a:ext cx="6832600" cy="2739211"/>
          </a:xfrm>
          <a:prstGeom prst="rect">
            <a:avLst/>
          </a:prstGeom>
          <a:solidFill>
            <a:srgbClr val="92D050"/>
          </a:solidFill>
          <a:ln>
            <a:solidFill>
              <a:srgbClr val="FF0000"/>
            </a:solidFill>
          </a:ln>
        </p:spPr>
        <p:txBody>
          <a:bodyPr wrap="square" rtlCol="0">
            <a:spAutoFit/>
          </a:bodyPr>
          <a:lstStyle/>
          <a:p>
            <a:r>
              <a:rPr lang="en-GB" sz="2800" b="1" u="sng" dirty="0" smtClean="0"/>
              <a:t>Targets 9-7</a:t>
            </a:r>
            <a:endParaRPr lang="en-GB" sz="2800" b="1" u="sng" dirty="0"/>
          </a:p>
          <a:p>
            <a:r>
              <a:rPr lang="en-GB" sz="2400" dirty="0" smtClean="0"/>
              <a:t>Read through each extract on the other sheet. For each:</a:t>
            </a:r>
          </a:p>
          <a:p>
            <a:r>
              <a:rPr lang="en-GB" sz="2400" dirty="0" smtClean="0"/>
              <a:t>What can you infer from this source about Nazi youth policies? (4)</a:t>
            </a:r>
          </a:p>
          <a:p>
            <a:r>
              <a:rPr lang="en-GB" sz="2400" dirty="0" smtClean="0"/>
              <a:t>Identify areas of each source that are useful for historians.</a:t>
            </a:r>
          </a:p>
        </p:txBody>
      </p:sp>
      <p:sp>
        <p:nvSpPr>
          <p:cNvPr id="5" name="TextBox 4"/>
          <p:cNvSpPr txBox="1"/>
          <p:nvPr/>
        </p:nvSpPr>
        <p:spPr>
          <a:xfrm>
            <a:off x="5143500" y="2957394"/>
            <a:ext cx="6832600" cy="2000548"/>
          </a:xfrm>
          <a:prstGeom prst="rect">
            <a:avLst/>
          </a:prstGeom>
          <a:solidFill>
            <a:srgbClr val="FFFF00"/>
          </a:solidFill>
          <a:ln>
            <a:solidFill>
              <a:srgbClr val="FF0000"/>
            </a:solidFill>
          </a:ln>
        </p:spPr>
        <p:txBody>
          <a:bodyPr wrap="square" rtlCol="0">
            <a:spAutoFit/>
          </a:bodyPr>
          <a:lstStyle/>
          <a:p>
            <a:r>
              <a:rPr lang="en-GB" sz="2800" b="1" u="sng" dirty="0" smtClean="0"/>
              <a:t>Targets 6 – 4 </a:t>
            </a:r>
            <a:endParaRPr lang="en-GB" sz="2800" b="1" u="sng" dirty="0"/>
          </a:p>
          <a:p>
            <a:r>
              <a:rPr lang="en-GB" sz="2400" dirty="0" smtClean="0"/>
              <a:t>Read through each extract on the other sheet. For each:</a:t>
            </a:r>
          </a:p>
          <a:p>
            <a:r>
              <a:rPr lang="en-GB" sz="2400" dirty="0" smtClean="0"/>
              <a:t>What can you infer from this source about Nazi youth policies? (4)</a:t>
            </a:r>
          </a:p>
        </p:txBody>
      </p:sp>
      <p:sp>
        <p:nvSpPr>
          <p:cNvPr id="6" name="TextBox 5"/>
          <p:cNvSpPr txBox="1"/>
          <p:nvPr/>
        </p:nvSpPr>
        <p:spPr>
          <a:xfrm>
            <a:off x="5143500" y="5167194"/>
            <a:ext cx="6832600" cy="1261884"/>
          </a:xfrm>
          <a:prstGeom prst="rect">
            <a:avLst/>
          </a:prstGeom>
          <a:solidFill>
            <a:schemeClr val="accent2">
              <a:lumMod val="60000"/>
              <a:lumOff val="40000"/>
            </a:schemeClr>
          </a:solidFill>
          <a:ln>
            <a:solidFill>
              <a:srgbClr val="FF0000"/>
            </a:solidFill>
          </a:ln>
        </p:spPr>
        <p:txBody>
          <a:bodyPr wrap="square" rtlCol="0">
            <a:spAutoFit/>
          </a:bodyPr>
          <a:lstStyle/>
          <a:p>
            <a:r>
              <a:rPr lang="en-GB" sz="2800" b="1" u="sng" dirty="0" smtClean="0"/>
              <a:t>Targets 3-2</a:t>
            </a:r>
            <a:endParaRPr lang="en-GB" sz="2800" b="1" u="sng" dirty="0"/>
          </a:p>
          <a:p>
            <a:r>
              <a:rPr lang="en-GB" sz="2400" dirty="0" smtClean="0"/>
              <a:t>Read through each extract on the other sheet. What is the authors opinion on the Hitler Youth?</a:t>
            </a:r>
          </a:p>
        </p:txBody>
      </p:sp>
    </p:spTree>
    <p:extLst>
      <p:ext uri="{BB962C8B-B14F-4D97-AF65-F5344CB8AC3E}">
        <p14:creationId xmlns:p14="http://schemas.microsoft.com/office/powerpoint/2010/main" val="4260779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8600" y="190500"/>
            <a:ext cx="6324600" cy="645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914900" y="101600"/>
            <a:ext cx="6324600" cy="645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9018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600" y="744141"/>
            <a:ext cx="11366500" cy="5016758"/>
          </a:xfrm>
          <a:prstGeom prst="rect">
            <a:avLst/>
          </a:prstGeom>
        </p:spPr>
        <p:txBody>
          <a:bodyPr wrap="square">
            <a:spAutoFit/>
          </a:bodyPr>
          <a:lstStyle/>
          <a:p>
            <a:pPr marL="342900" indent="-342900">
              <a:buAutoNum type="alphaUcPeriod"/>
            </a:pPr>
            <a:r>
              <a:rPr lang="en-GB" sz="3200" b="1" dirty="0" err="1" smtClean="0"/>
              <a:t>Klonne</a:t>
            </a:r>
            <a:r>
              <a:rPr lang="en-GB" sz="3200" b="1" dirty="0" smtClean="0"/>
              <a:t>, describing his memories of the Hitler Youth in his book, Youth in the Third Reich, published in 1982. </a:t>
            </a:r>
          </a:p>
          <a:p>
            <a:pPr marL="342900" indent="-342900">
              <a:buAutoNum type="alphaUcPeriod"/>
            </a:pPr>
            <a:endParaRPr lang="en-GB" sz="3200" dirty="0"/>
          </a:p>
          <a:p>
            <a:r>
              <a:rPr lang="en-GB" sz="3200" dirty="0" smtClean="0"/>
              <a:t>What I liked about the Hitler Youth was the comradeship. I was full of enthusiasm. What boy isn’t fired by ideals such as comradeship, loyalty and honour and the trips off into the countryside and sport? Later... negative aspects became obvious. The compulsion and obedience were unpleasant. I preferred people to have a will of their own... In our troop, the activity was almost entirely boring military drill.</a:t>
            </a:r>
          </a:p>
        </p:txBody>
      </p:sp>
    </p:spTree>
    <p:extLst>
      <p:ext uri="{BB962C8B-B14F-4D97-AF65-F5344CB8AC3E}">
        <p14:creationId xmlns:p14="http://schemas.microsoft.com/office/powerpoint/2010/main" val="1456886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700" y="871141"/>
            <a:ext cx="11366500" cy="4524315"/>
          </a:xfrm>
          <a:prstGeom prst="rect">
            <a:avLst/>
          </a:prstGeom>
        </p:spPr>
        <p:txBody>
          <a:bodyPr wrap="square">
            <a:spAutoFit/>
          </a:bodyPr>
          <a:lstStyle/>
          <a:p>
            <a:r>
              <a:rPr lang="en-GB" sz="3200" b="1" dirty="0" smtClean="0"/>
              <a:t>Henrik </a:t>
            </a:r>
            <a:r>
              <a:rPr lang="en-GB" sz="3200" b="1" dirty="0" err="1" smtClean="0"/>
              <a:t>Metelmann</a:t>
            </a:r>
            <a:r>
              <a:rPr lang="en-GB" sz="3200" b="1" dirty="0" smtClean="0"/>
              <a:t> was a member of the Hitler Youth in the 1930s. He wrote a book in 1980 explaining his experiences in Nazi Germany. </a:t>
            </a:r>
          </a:p>
          <a:p>
            <a:endParaRPr lang="en-GB" sz="3200" b="1" dirty="0"/>
          </a:p>
          <a:p>
            <a:r>
              <a:rPr lang="en-GB" sz="3200" dirty="0" smtClean="0"/>
              <a:t>You felt you belonged to a great nation again. I was helping to build a strong Germany. But my father felt differently. He warned, “Henrik, don’t tell them what I am saying to you.” I argued with my father, because I was a great believer in the Hitler regime, which was against his background as a working man.</a:t>
            </a:r>
          </a:p>
        </p:txBody>
      </p:sp>
    </p:spTree>
    <p:extLst>
      <p:ext uri="{BB962C8B-B14F-4D97-AF65-F5344CB8AC3E}">
        <p14:creationId xmlns:p14="http://schemas.microsoft.com/office/powerpoint/2010/main" val="2809133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398840"/>
            <a:ext cx="10642600" cy="6001643"/>
          </a:xfrm>
          <a:prstGeom prst="rect">
            <a:avLst/>
          </a:prstGeom>
        </p:spPr>
        <p:txBody>
          <a:bodyPr wrap="square">
            <a:spAutoFit/>
          </a:bodyPr>
          <a:lstStyle/>
          <a:p>
            <a:r>
              <a:rPr lang="en-GB" sz="3200" b="1" i="0" u="none" strike="noStrike" dirty="0" smtClean="0">
                <a:solidFill>
                  <a:srgbClr val="7700DD"/>
                </a:solidFill>
                <a:effectLst/>
                <a:hlinkClick r:id="rId2"/>
              </a:rPr>
              <a:t>Paul Briscoe</a:t>
            </a:r>
            <a:r>
              <a:rPr lang="en-GB" sz="3200" b="1" i="0" dirty="0" smtClean="0">
                <a:solidFill>
                  <a:srgbClr val="000000"/>
                </a:solidFill>
                <a:effectLst/>
              </a:rPr>
              <a:t>, an English boy was only six-years-old when he first saw the Hitler Youth marching through the streets of </a:t>
            </a:r>
            <a:r>
              <a:rPr lang="en-GB" sz="3200" b="1" i="0" u="none" strike="noStrike" dirty="0" err="1" smtClean="0">
                <a:solidFill>
                  <a:srgbClr val="7700DD"/>
                </a:solidFill>
                <a:effectLst/>
                <a:hlinkClick r:id="rId3"/>
              </a:rPr>
              <a:t>Miltenberg</a:t>
            </a:r>
            <a:endParaRPr lang="en-GB" sz="3200" b="1" dirty="0">
              <a:solidFill>
                <a:srgbClr val="000000"/>
              </a:solidFill>
            </a:endParaRPr>
          </a:p>
          <a:p>
            <a:endParaRPr lang="en-GB" sz="3200" b="0" i="0" dirty="0" smtClean="0">
              <a:solidFill>
                <a:srgbClr val="000000"/>
              </a:solidFill>
              <a:effectLst/>
            </a:endParaRPr>
          </a:p>
          <a:p>
            <a:r>
              <a:rPr lang="en-GB" sz="3200" b="0" i="0" dirty="0" smtClean="0">
                <a:solidFill>
                  <a:srgbClr val="000000"/>
                </a:solidFill>
                <a:effectLst/>
              </a:rPr>
              <a:t>The first Hitler Youth parade I saw electrified me. </a:t>
            </a:r>
            <a:r>
              <a:rPr lang="en-GB" sz="3200" b="0" i="0" dirty="0" err="1" smtClean="0">
                <a:solidFill>
                  <a:srgbClr val="000000"/>
                </a:solidFill>
                <a:effectLst/>
              </a:rPr>
              <a:t>Seppl</a:t>
            </a:r>
            <a:r>
              <a:rPr lang="en-GB" sz="3200" b="0" i="0" dirty="0" smtClean="0">
                <a:solidFill>
                  <a:srgbClr val="000000"/>
                </a:solidFill>
                <a:effectLst/>
              </a:rPr>
              <a:t> (his mother's boyfriend) lifted me onto his shoulders so I could watch it. Behind fluttering banners, rattling side-drums and blaring bugles, row after row of uniformed boys marched past with jutting chins and jaunty caps. I didn't think of them as boys; to me, they looked like gods. When </a:t>
            </a:r>
            <a:r>
              <a:rPr lang="en-GB" sz="3200" b="0" i="0" dirty="0" err="1" smtClean="0">
                <a:solidFill>
                  <a:srgbClr val="000000"/>
                </a:solidFill>
                <a:effectLst/>
              </a:rPr>
              <a:t>Seppl</a:t>
            </a:r>
            <a:r>
              <a:rPr lang="en-GB" sz="3200" b="0" i="0" dirty="0" smtClean="0">
                <a:solidFill>
                  <a:srgbClr val="000000"/>
                </a:solidFill>
                <a:effectLst/>
              </a:rPr>
              <a:t> told me that one day I might be one of them, I could hardly believe him - it seemed too good to be true.</a:t>
            </a:r>
            <a:endParaRPr lang="en-GB" sz="3200" dirty="0"/>
          </a:p>
        </p:txBody>
      </p:sp>
    </p:spTree>
    <p:extLst>
      <p:ext uri="{BB962C8B-B14F-4D97-AF65-F5344CB8AC3E}">
        <p14:creationId xmlns:p14="http://schemas.microsoft.com/office/powerpoint/2010/main" val="47218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576640"/>
            <a:ext cx="11214100" cy="5509200"/>
          </a:xfrm>
          <a:prstGeom prst="rect">
            <a:avLst/>
          </a:prstGeom>
        </p:spPr>
        <p:txBody>
          <a:bodyPr wrap="square">
            <a:spAutoFit/>
          </a:bodyPr>
          <a:lstStyle/>
          <a:p>
            <a:r>
              <a:rPr lang="en-GB" sz="3200" b="1" i="1" u="none" strike="noStrike" dirty="0" err="1" smtClean="0">
                <a:solidFill>
                  <a:srgbClr val="7700DD"/>
                </a:solidFill>
                <a:effectLst/>
                <a:hlinkClick r:id="rId2"/>
              </a:rPr>
              <a:t>Elsbeth</a:t>
            </a:r>
            <a:r>
              <a:rPr lang="en-GB" sz="3200" b="1" i="1" u="none" strike="noStrike" dirty="0" smtClean="0">
                <a:solidFill>
                  <a:srgbClr val="7700DD"/>
                </a:solidFill>
                <a:effectLst/>
                <a:hlinkClick r:id="rId2"/>
              </a:rPr>
              <a:t> </a:t>
            </a:r>
            <a:r>
              <a:rPr lang="en-GB" sz="3200" b="1" i="1" u="none" strike="noStrike" dirty="0" err="1" smtClean="0">
                <a:solidFill>
                  <a:srgbClr val="7700DD"/>
                </a:solidFill>
                <a:effectLst/>
                <a:hlinkClick r:id="rId2"/>
              </a:rPr>
              <a:t>Emmerich</a:t>
            </a:r>
            <a:r>
              <a:rPr lang="en-GB" sz="3200" b="1" i="1" dirty="0" smtClean="0">
                <a:solidFill>
                  <a:srgbClr val="000000"/>
                </a:solidFill>
                <a:effectLst/>
              </a:rPr>
              <a:t> was recruited by her school</a:t>
            </a:r>
          </a:p>
          <a:p>
            <a:endParaRPr lang="en-GB" sz="3200" dirty="0">
              <a:solidFill>
                <a:srgbClr val="000000"/>
              </a:solidFill>
            </a:endParaRPr>
          </a:p>
          <a:p>
            <a:r>
              <a:rPr lang="en-GB" sz="3200" b="0" i="0" dirty="0" smtClean="0">
                <a:solidFill>
                  <a:srgbClr val="000000"/>
                </a:solidFill>
                <a:effectLst/>
              </a:rPr>
              <a:t>In High School, I became a member of the </a:t>
            </a:r>
            <a:r>
              <a:rPr lang="en-GB" sz="3200" b="0" i="0" dirty="0" err="1" smtClean="0">
                <a:solidFill>
                  <a:srgbClr val="000000"/>
                </a:solidFill>
                <a:effectLst/>
              </a:rPr>
              <a:t>Jungmädel</a:t>
            </a:r>
            <a:r>
              <a:rPr lang="en-GB" sz="3200" b="0" i="0" dirty="0" smtClean="0">
                <a:solidFill>
                  <a:srgbClr val="000000"/>
                </a:solidFill>
                <a:effectLst/>
              </a:rPr>
              <a:t> (Young Girls). We were all given the entry forms in class to fill in there and then, and told to take it home for our parents' signature.... I enjoyed being in the </a:t>
            </a:r>
            <a:r>
              <a:rPr lang="en-GB" sz="3200" b="0" i="0" dirty="0" err="1" smtClean="0">
                <a:solidFill>
                  <a:srgbClr val="000000"/>
                </a:solidFill>
                <a:effectLst/>
              </a:rPr>
              <a:t>Jungmädel</a:t>
            </a:r>
            <a:r>
              <a:rPr lang="en-GB" sz="3200" b="0" i="0" dirty="0" smtClean="0">
                <a:solidFill>
                  <a:srgbClr val="000000"/>
                </a:solidFill>
                <a:effectLst/>
              </a:rPr>
              <a:t>. We had to attend classes after school and learn about Adolf Hitler and his achievements. We did community work, singing to soldiers in hospitals and making little presents for them like bookmarks, or poems written out neatly. We also went on hikes and collected leaves and herbs for the war effort."</a:t>
            </a:r>
            <a:endParaRPr lang="en-GB" sz="3200" dirty="0"/>
          </a:p>
        </p:txBody>
      </p:sp>
    </p:spTree>
    <p:extLst>
      <p:ext uri="{BB962C8B-B14F-4D97-AF65-F5344CB8AC3E}">
        <p14:creationId xmlns:p14="http://schemas.microsoft.com/office/powerpoint/2010/main" val="230439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00" y="1803400"/>
            <a:ext cx="6032500" cy="452431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All young Germans should be brought up to be proud Germans.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They should believe in all Nazi policies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They should see Hitler as a father figure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Boys should be brought up to be healthy and fight in the army.</a:t>
            </a:r>
            <a:endParaRPr lang="en-GB" sz="2400" dirty="0"/>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Girls should be brought up to be healthy and have many children.</a:t>
            </a:r>
          </a:p>
        </p:txBody>
      </p:sp>
      <p:pic>
        <p:nvPicPr>
          <p:cNvPr id="3" name="Picture 2"/>
          <p:cNvPicPr>
            <a:picLocks noChangeAspect="1"/>
          </p:cNvPicPr>
          <p:nvPr/>
        </p:nvPicPr>
        <p:blipFill rotWithShape="1">
          <a:blip r:embed="rId2"/>
          <a:srcRect l="51464" t="15452" r="11542" b="8854"/>
          <a:stretch/>
        </p:blipFill>
        <p:spPr>
          <a:xfrm>
            <a:off x="6452939" y="177800"/>
            <a:ext cx="5497761" cy="6324600"/>
          </a:xfrm>
          <a:prstGeom prst="rect">
            <a:avLst/>
          </a:prstGeom>
        </p:spPr>
      </p:pic>
      <p:sp>
        <p:nvSpPr>
          <p:cNvPr id="5" name="TextBox 4"/>
          <p:cNvSpPr txBox="1"/>
          <p:nvPr/>
        </p:nvSpPr>
        <p:spPr>
          <a:xfrm>
            <a:off x="241300" y="0"/>
            <a:ext cx="5651500" cy="1754326"/>
          </a:xfrm>
          <a:prstGeom prst="rect">
            <a:avLst/>
          </a:prstGeom>
          <a:noFill/>
        </p:spPr>
        <p:txBody>
          <a:bodyPr wrap="square" rtlCol="0">
            <a:spAutoFit/>
          </a:bodyPr>
          <a:lstStyle/>
          <a:p>
            <a:r>
              <a:rPr lang="en-GB" sz="5400" dirty="0" smtClean="0">
                <a:latin typeface="Franklin Gothic Demi Cond" panose="020B0706030402020204" pitchFamily="34" charset="0"/>
              </a:rPr>
              <a:t>Nazi ideas on young people </a:t>
            </a:r>
            <a:endParaRPr lang="en-GB" sz="5400" dirty="0">
              <a:latin typeface="Franklin Gothic Demi Cond" panose="020B0706030402020204" pitchFamily="34" charset="0"/>
            </a:endParaRPr>
          </a:p>
        </p:txBody>
      </p:sp>
    </p:spTree>
    <p:extLst>
      <p:ext uri="{BB962C8B-B14F-4D97-AF65-F5344CB8AC3E}">
        <p14:creationId xmlns:p14="http://schemas.microsoft.com/office/powerpoint/2010/main" val="1505238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300" y="1803400"/>
            <a:ext cx="6032500" cy="4893647"/>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smtClean="0"/>
              <a:t>In 1922, Hitler had set up the Hitler Youth for boys and the League of German Maidens for girls.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As Chancellor, Hitler banned all other youth groups in 1933.</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In 1939, Hitler made it compulsory for all children over 10 to join one of the Nazi youth groups.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By 1939, over 8 million Germans were part of a Nazi youth group.</a:t>
            </a:r>
          </a:p>
        </p:txBody>
      </p:sp>
      <p:pic>
        <p:nvPicPr>
          <p:cNvPr id="4" name="Picture 3"/>
          <p:cNvPicPr>
            <a:picLocks noChangeAspect="1"/>
          </p:cNvPicPr>
          <p:nvPr/>
        </p:nvPicPr>
        <p:blipFill>
          <a:blip r:embed="rId2"/>
          <a:stretch>
            <a:fillRect/>
          </a:stretch>
        </p:blipFill>
        <p:spPr>
          <a:xfrm>
            <a:off x="6537620" y="139700"/>
            <a:ext cx="5400379" cy="6807200"/>
          </a:xfrm>
          <a:prstGeom prst="rect">
            <a:avLst/>
          </a:prstGeom>
        </p:spPr>
      </p:pic>
      <p:sp>
        <p:nvSpPr>
          <p:cNvPr id="5" name="TextBox 4"/>
          <p:cNvSpPr txBox="1"/>
          <p:nvPr/>
        </p:nvSpPr>
        <p:spPr>
          <a:xfrm>
            <a:off x="190500" y="177800"/>
            <a:ext cx="5651500" cy="1446550"/>
          </a:xfrm>
          <a:prstGeom prst="rect">
            <a:avLst/>
          </a:prstGeom>
          <a:noFill/>
        </p:spPr>
        <p:txBody>
          <a:bodyPr wrap="square" rtlCol="0">
            <a:spAutoFit/>
          </a:bodyPr>
          <a:lstStyle/>
          <a:p>
            <a:r>
              <a:rPr lang="en-GB" sz="4400" dirty="0" smtClean="0">
                <a:latin typeface="Franklin Gothic Demi Cond" panose="020B0706030402020204" pitchFamily="34" charset="0"/>
              </a:rPr>
              <a:t>How did the Nazis aim to control young people?</a:t>
            </a:r>
            <a:endParaRPr lang="en-GB" sz="4400" dirty="0">
              <a:latin typeface="Franklin Gothic Demi Cond" panose="020B0706030402020204" pitchFamily="34" charset="0"/>
            </a:endParaRPr>
          </a:p>
        </p:txBody>
      </p:sp>
    </p:spTree>
    <p:extLst>
      <p:ext uri="{BB962C8B-B14F-4D97-AF65-F5344CB8AC3E}">
        <p14:creationId xmlns:p14="http://schemas.microsoft.com/office/powerpoint/2010/main" val="2723246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1765300"/>
            <a:ext cx="5791200" cy="4832092"/>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800" dirty="0" smtClean="0"/>
              <a:t>Swear an oath to Hitler.</a:t>
            </a:r>
          </a:p>
          <a:p>
            <a:pPr marL="285750" indent="-285750">
              <a:buFont typeface="Arial" panose="020B0604020202020204" pitchFamily="34" charset="0"/>
              <a:buChar char="•"/>
            </a:pPr>
            <a:r>
              <a:rPr lang="en-GB" sz="2800" dirty="0" smtClean="0"/>
              <a:t>Learn Nazi ideas</a:t>
            </a:r>
          </a:p>
          <a:p>
            <a:pPr marL="285750" indent="-285750">
              <a:buFont typeface="Arial" panose="020B0604020202020204" pitchFamily="34" charset="0"/>
              <a:buChar char="•"/>
            </a:pPr>
            <a:r>
              <a:rPr lang="en-GB" sz="2800" dirty="0" smtClean="0"/>
              <a:t>Report anyone who was disloyal to the Nazis (e.g. parents, teachers etc.)</a:t>
            </a:r>
          </a:p>
          <a:p>
            <a:pPr marL="285750" indent="-285750">
              <a:buFont typeface="Arial" panose="020B0604020202020204" pitchFamily="34" charset="0"/>
              <a:buChar char="•"/>
            </a:pPr>
            <a:r>
              <a:rPr lang="en-GB" sz="2800" dirty="0" smtClean="0"/>
              <a:t>Go camping and hiking</a:t>
            </a:r>
          </a:p>
          <a:p>
            <a:pPr marL="285750" indent="-285750">
              <a:buFont typeface="Arial" panose="020B0604020202020204" pitchFamily="34" charset="0"/>
              <a:buChar char="•"/>
            </a:pPr>
            <a:r>
              <a:rPr lang="en-GB" sz="2800" dirty="0" smtClean="0"/>
              <a:t>Attend sporting competitions</a:t>
            </a:r>
          </a:p>
          <a:p>
            <a:pPr marL="285750" indent="-285750">
              <a:buFont typeface="Arial" panose="020B0604020202020204" pitchFamily="34" charset="0"/>
              <a:buChar char="•"/>
            </a:pPr>
            <a:r>
              <a:rPr lang="en-GB" sz="2800" dirty="0" smtClean="0"/>
              <a:t>Learn to march and shoot a rifle</a:t>
            </a:r>
          </a:p>
          <a:p>
            <a:pPr marL="285750" indent="-285750">
              <a:buFont typeface="Arial" panose="020B0604020202020204" pitchFamily="34" charset="0"/>
              <a:buChar char="•"/>
            </a:pPr>
            <a:r>
              <a:rPr lang="en-GB" sz="2800" dirty="0" smtClean="0"/>
              <a:t>Develop camaraderie and loyalty</a:t>
            </a:r>
          </a:p>
          <a:p>
            <a:pPr marL="285750" indent="-285750">
              <a:buFont typeface="Arial" panose="020B0604020202020204" pitchFamily="34" charset="0"/>
              <a:buChar char="•"/>
            </a:pPr>
            <a:r>
              <a:rPr lang="en-GB" sz="2800" dirty="0" smtClean="0"/>
              <a:t>Toughen up (e.g. baths of ice water, training in tough weather etc.)</a:t>
            </a:r>
          </a:p>
        </p:txBody>
      </p:sp>
      <p:sp>
        <p:nvSpPr>
          <p:cNvPr id="4" name="TextBox 3"/>
          <p:cNvSpPr txBox="1"/>
          <p:nvPr/>
        </p:nvSpPr>
        <p:spPr>
          <a:xfrm>
            <a:off x="190500" y="177800"/>
            <a:ext cx="5651500" cy="1446550"/>
          </a:xfrm>
          <a:prstGeom prst="rect">
            <a:avLst/>
          </a:prstGeom>
          <a:noFill/>
        </p:spPr>
        <p:txBody>
          <a:bodyPr wrap="square" rtlCol="0">
            <a:spAutoFit/>
          </a:bodyPr>
          <a:lstStyle/>
          <a:p>
            <a:r>
              <a:rPr lang="en-GB" sz="4400" dirty="0" smtClean="0">
                <a:latin typeface="Franklin Gothic Demi Cond" panose="020B0706030402020204" pitchFamily="34" charset="0"/>
              </a:rPr>
              <a:t>What would the ‘Hitler Youth’ do?</a:t>
            </a:r>
            <a:endParaRPr lang="en-GB" sz="4400" dirty="0">
              <a:latin typeface="Franklin Gothic Demi Cond" panose="020B0706030402020204" pitchFamily="34" charset="0"/>
            </a:endParaRPr>
          </a:p>
        </p:txBody>
      </p:sp>
      <p:pic>
        <p:nvPicPr>
          <p:cNvPr id="5" name="Picture 4"/>
          <p:cNvPicPr>
            <a:picLocks noChangeAspect="1"/>
          </p:cNvPicPr>
          <p:nvPr/>
        </p:nvPicPr>
        <p:blipFill>
          <a:blip r:embed="rId2"/>
          <a:stretch>
            <a:fillRect/>
          </a:stretch>
        </p:blipFill>
        <p:spPr>
          <a:xfrm>
            <a:off x="6337163" y="336825"/>
            <a:ext cx="5662676" cy="6024217"/>
          </a:xfrm>
          <a:prstGeom prst="rect">
            <a:avLst/>
          </a:prstGeom>
        </p:spPr>
      </p:pic>
    </p:spTree>
    <p:extLst>
      <p:ext uri="{BB962C8B-B14F-4D97-AF65-F5344CB8AC3E}">
        <p14:creationId xmlns:p14="http://schemas.microsoft.com/office/powerpoint/2010/main" val="1930769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76058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522" y="0"/>
            <a:ext cx="12192000" cy="6858000"/>
          </a:xfrm>
          <a:prstGeom prst="rect">
            <a:avLst/>
          </a:prstGeom>
        </p:spPr>
      </p:pic>
    </p:spTree>
    <p:extLst>
      <p:ext uri="{BB962C8B-B14F-4D97-AF65-F5344CB8AC3E}">
        <p14:creationId xmlns:p14="http://schemas.microsoft.com/office/powerpoint/2010/main" val="1878226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50" y="-101601"/>
            <a:ext cx="12299950" cy="8923493"/>
          </a:xfrm>
          <a:prstGeom prst="rect">
            <a:avLst/>
          </a:prstGeom>
        </p:spPr>
      </p:pic>
    </p:spTree>
    <p:extLst>
      <p:ext uri="{BB962C8B-B14F-4D97-AF65-F5344CB8AC3E}">
        <p14:creationId xmlns:p14="http://schemas.microsoft.com/office/powerpoint/2010/main" val="441393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200" y="1752600"/>
            <a:ext cx="5791200" cy="4832092"/>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800" dirty="0" smtClean="0"/>
              <a:t>Swear an oath to Hitler.</a:t>
            </a:r>
          </a:p>
          <a:p>
            <a:pPr marL="285750" indent="-285750">
              <a:buFont typeface="Arial" panose="020B0604020202020204" pitchFamily="34" charset="0"/>
              <a:buChar char="•"/>
            </a:pPr>
            <a:r>
              <a:rPr lang="en-GB" sz="2800" dirty="0" smtClean="0"/>
              <a:t>Learn Nazi ideas</a:t>
            </a:r>
          </a:p>
          <a:p>
            <a:pPr marL="285750" indent="-285750">
              <a:buFont typeface="Arial" panose="020B0604020202020204" pitchFamily="34" charset="0"/>
              <a:buChar char="•"/>
            </a:pPr>
            <a:r>
              <a:rPr lang="en-GB" sz="2800" dirty="0" smtClean="0"/>
              <a:t>Report anyone who was disloyal to the Nazis (e.g. parents, teachers etc.)</a:t>
            </a:r>
          </a:p>
          <a:p>
            <a:pPr marL="285750" indent="-285750">
              <a:buFont typeface="Arial" panose="020B0604020202020204" pitchFamily="34" charset="0"/>
              <a:buChar char="•"/>
            </a:pPr>
            <a:r>
              <a:rPr lang="en-GB" sz="2800" dirty="0" smtClean="0"/>
              <a:t>Go camping and hiking</a:t>
            </a:r>
            <a:endParaRPr lang="en-GB" sz="2800" dirty="0"/>
          </a:p>
          <a:p>
            <a:pPr marL="285750" indent="-285750">
              <a:buFont typeface="Arial" panose="020B0604020202020204" pitchFamily="34" charset="0"/>
              <a:buChar char="•"/>
            </a:pPr>
            <a:r>
              <a:rPr lang="en-GB" sz="2800" dirty="0" smtClean="0"/>
              <a:t>Learn to cook, clean, sew, iron and make beds.</a:t>
            </a:r>
          </a:p>
          <a:p>
            <a:pPr marL="285750" indent="-285750">
              <a:buFont typeface="Arial" panose="020B0604020202020204" pitchFamily="34" charset="0"/>
              <a:buChar char="•"/>
            </a:pPr>
            <a:r>
              <a:rPr lang="en-GB" sz="2800" dirty="0" smtClean="0"/>
              <a:t>Learn ‘racial hygiene’ – i.e. pure and impure races, how to pick a good husband etc.</a:t>
            </a:r>
          </a:p>
        </p:txBody>
      </p:sp>
      <p:sp>
        <p:nvSpPr>
          <p:cNvPr id="3" name="TextBox 2"/>
          <p:cNvSpPr txBox="1"/>
          <p:nvPr/>
        </p:nvSpPr>
        <p:spPr>
          <a:xfrm>
            <a:off x="330200" y="165100"/>
            <a:ext cx="5651500" cy="1446550"/>
          </a:xfrm>
          <a:prstGeom prst="rect">
            <a:avLst/>
          </a:prstGeom>
          <a:noFill/>
        </p:spPr>
        <p:txBody>
          <a:bodyPr wrap="square" rtlCol="0">
            <a:spAutoFit/>
          </a:bodyPr>
          <a:lstStyle/>
          <a:p>
            <a:r>
              <a:rPr lang="en-GB" sz="4400" dirty="0" smtClean="0">
                <a:latin typeface="Franklin Gothic Demi Cond" panose="020B0706030402020204" pitchFamily="34" charset="0"/>
              </a:rPr>
              <a:t>What would the ‘League of German Maidens’ do?</a:t>
            </a:r>
            <a:endParaRPr lang="en-GB" sz="4400" dirty="0">
              <a:latin typeface="Franklin Gothic Demi Cond" panose="020B0706030402020204" pitchFamily="34" charset="0"/>
            </a:endParaRPr>
          </a:p>
        </p:txBody>
      </p:sp>
      <p:pic>
        <p:nvPicPr>
          <p:cNvPr id="4" name="Picture 3"/>
          <p:cNvPicPr>
            <a:picLocks noChangeAspect="1"/>
          </p:cNvPicPr>
          <p:nvPr/>
        </p:nvPicPr>
        <p:blipFill>
          <a:blip r:embed="rId2"/>
          <a:stretch>
            <a:fillRect/>
          </a:stretch>
        </p:blipFill>
        <p:spPr>
          <a:xfrm>
            <a:off x="6275742" y="165100"/>
            <a:ext cx="5916258" cy="9086850"/>
          </a:xfrm>
          <a:prstGeom prst="rect">
            <a:avLst/>
          </a:prstGeom>
        </p:spPr>
      </p:pic>
    </p:spTree>
    <p:extLst>
      <p:ext uri="{BB962C8B-B14F-4D97-AF65-F5344CB8AC3E}">
        <p14:creationId xmlns:p14="http://schemas.microsoft.com/office/powerpoint/2010/main" val="2740787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8121445"/>
          </a:xfrm>
          <a:prstGeom prst="rect">
            <a:avLst/>
          </a:prstGeom>
        </p:spPr>
      </p:pic>
    </p:spTree>
    <p:extLst>
      <p:ext uri="{BB962C8B-B14F-4D97-AF65-F5344CB8AC3E}">
        <p14:creationId xmlns:p14="http://schemas.microsoft.com/office/powerpoint/2010/main" val="1716450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687</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Franklin Gothic Demi Cond</vt:lpstr>
      <vt:lpstr>Office Theme</vt:lpstr>
      <vt:lpstr>How did the Nazi government try to control young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Caldew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the Nazi government try to control young people?</dc:title>
  <dc:creator>User</dc:creator>
  <cp:lastModifiedBy>User</cp:lastModifiedBy>
  <cp:revision>9</cp:revision>
  <cp:lastPrinted>2019-06-05T07:16:38Z</cp:lastPrinted>
  <dcterms:created xsi:type="dcterms:W3CDTF">2019-04-17T18:31:44Z</dcterms:created>
  <dcterms:modified xsi:type="dcterms:W3CDTF">2019-06-05T08:51:44Z</dcterms:modified>
</cp:coreProperties>
</file>