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5" r:id="rId4"/>
    <p:sldId id="258" r:id="rId5"/>
    <p:sldId id="267" r:id="rId6"/>
    <p:sldId id="266" r:id="rId7"/>
    <p:sldId id="262" r:id="rId8"/>
    <p:sldId id="263" r:id="rId9"/>
    <p:sldId id="260" r:id="rId10"/>
    <p:sldId id="264" r:id="rId11"/>
    <p:sldId id="268" r:id="rId12"/>
    <p:sldId id="269" r:id="rId13"/>
    <p:sldId id="270"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A7B31-69BB-43F0-9F67-7737074A774D}" type="datetimeFigureOut">
              <a:rPr lang="en-GB" smtClean="0"/>
              <a:t>20/06/2019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9621E-5247-443A-81A7-EB7290D01CB7}" type="slidenum">
              <a:rPr lang="en-GB" smtClean="0"/>
              <a:t>‹#›</a:t>
            </a:fld>
            <a:endParaRPr lang="en-GB"/>
          </a:p>
        </p:txBody>
      </p:sp>
    </p:spTree>
    <p:extLst>
      <p:ext uri="{BB962C8B-B14F-4D97-AF65-F5344CB8AC3E}">
        <p14:creationId xmlns:p14="http://schemas.microsoft.com/office/powerpoint/2010/main" val="344939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F8F0A69-95A3-4BF0-BAD3-5FDADCA0AB45}" type="datetimeFigureOut">
              <a:rPr lang="en-GB" smtClean="0"/>
              <a:t>20/06/2019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99D949-7BF5-4B29-B5CC-5553A787210E}" type="slidenum">
              <a:rPr lang="en-GB" smtClean="0"/>
              <a:t>‹#›</a:t>
            </a:fld>
            <a:endParaRPr lang="en-GB"/>
          </a:p>
        </p:txBody>
      </p:sp>
    </p:spTree>
    <p:extLst>
      <p:ext uri="{BB962C8B-B14F-4D97-AF65-F5344CB8AC3E}">
        <p14:creationId xmlns:p14="http://schemas.microsoft.com/office/powerpoint/2010/main" val="580160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8F0A69-95A3-4BF0-BAD3-5FDADCA0AB45}" type="datetimeFigureOut">
              <a:rPr lang="en-GB" smtClean="0"/>
              <a:t>20/06/2019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99D949-7BF5-4B29-B5CC-5553A787210E}" type="slidenum">
              <a:rPr lang="en-GB" smtClean="0"/>
              <a:t>‹#›</a:t>
            </a:fld>
            <a:endParaRPr lang="en-GB"/>
          </a:p>
        </p:txBody>
      </p:sp>
    </p:spTree>
    <p:extLst>
      <p:ext uri="{BB962C8B-B14F-4D97-AF65-F5344CB8AC3E}">
        <p14:creationId xmlns:p14="http://schemas.microsoft.com/office/powerpoint/2010/main" val="1535948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8F0A69-95A3-4BF0-BAD3-5FDADCA0AB45}" type="datetimeFigureOut">
              <a:rPr lang="en-GB" smtClean="0"/>
              <a:t>20/06/2019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99D949-7BF5-4B29-B5CC-5553A787210E}" type="slidenum">
              <a:rPr lang="en-GB" smtClean="0"/>
              <a:t>‹#›</a:t>
            </a:fld>
            <a:endParaRPr lang="en-GB"/>
          </a:p>
        </p:txBody>
      </p:sp>
    </p:spTree>
    <p:extLst>
      <p:ext uri="{BB962C8B-B14F-4D97-AF65-F5344CB8AC3E}">
        <p14:creationId xmlns:p14="http://schemas.microsoft.com/office/powerpoint/2010/main" val="199697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8F0A69-95A3-4BF0-BAD3-5FDADCA0AB45}" type="datetimeFigureOut">
              <a:rPr lang="en-GB" smtClean="0"/>
              <a:t>20/06/2019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99D949-7BF5-4B29-B5CC-5553A787210E}" type="slidenum">
              <a:rPr lang="en-GB" smtClean="0"/>
              <a:t>‹#›</a:t>
            </a:fld>
            <a:endParaRPr lang="en-GB"/>
          </a:p>
        </p:txBody>
      </p:sp>
    </p:spTree>
    <p:extLst>
      <p:ext uri="{BB962C8B-B14F-4D97-AF65-F5344CB8AC3E}">
        <p14:creationId xmlns:p14="http://schemas.microsoft.com/office/powerpoint/2010/main" val="60846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8F0A69-95A3-4BF0-BAD3-5FDADCA0AB45}" type="datetimeFigureOut">
              <a:rPr lang="en-GB" smtClean="0"/>
              <a:t>20/06/2019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99D949-7BF5-4B29-B5CC-5553A787210E}" type="slidenum">
              <a:rPr lang="en-GB" smtClean="0"/>
              <a:t>‹#›</a:t>
            </a:fld>
            <a:endParaRPr lang="en-GB"/>
          </a:p>
        </p:txBody>
      </p:sp>
    </p:spTree>
    <p:extLst>
      <p:ext uri="{BB962C8B-B14F-4D97-AF65-F5344CB8AC3E}">
        <p14:creationId xmlns:p14="http://schemas.microsoft.com/office/powerpoint/2010/main" val="411959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F8F0A69-95A3-4BF0-BAD3-5FDADCA0AB45}" type="datetimeFigureOut">
              <a:rPr lang="en-GB" smtClean="0"/>
              <a:t>20/06/2019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99D949-7BF5-4B29-B5CC-5553A787210E}" type="slidenum">
              <a:rPr lang="en-GB" smtClean="0"/>
              <a:t>‹#›</a:t>
            </a:fld>
            <a:endParaRPr lang="en-GB"/>
          </a:p>
        </p:txBody>
      </p:sp>
    </p:spTree>
    <p:extLst>
      <p:ext uri="{BB962C8B-B14F-4D97-AF65-F5344CB8AC3E}">
        <p14:creationId xmlns:p14="http://schemas.microsoft.com/office/powerpoint/2010/main" val="337219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F8F0A69-95A3-4BF0-BAD3-5FDADCA0AB45}" type="datetimeFigureOut">
              <a:rPr lang="en-GB" smtClean="0"/>
              <a:t>20/06/2019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99D949-7BF5-4B29-B5CC-5553A787210E}" type="slidenum">
              <a:rPr lang="en-GB" smtClean="0"/>
              <a:t>‹#›</a:t>
            </a:fld>
            <a:endParaRPr lang="en-GB"/>
          </a:p>
        </p:txBody>
      </p:sp>
    </p:spTree>
    <p:extLst>
      <p:ext uri="{BB962C8B-B14F-4D97-AF65-F5344CB8AC3E}">
        <p14:creationId xmlns:p14="http://schemas.microsoft.com/office/powerpoint/2010/main" val="673081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F8F0A69-95A3-4BF0-BAD3-5FDADCA0AB45}" type="datetimeFigureOut">
              <a:rPr lang="en-GB" smtClean="0"/>
              <a:t>20/06/2019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99D949-7BF5-4B29-B5CC-5553A787210E}" type="slidenum">
              <a:rPr lang="en-GB" smtClean="0"/>
              <a:t>‹#›</a:t>
            </a:fld>
            <a:endParaRPr lang="en-GB"/>
          </a:p>
        </p:txBody>
      </p:sp>
    </p:spTree>
    <p:extLst>
      <p:ext uri="{BB962C8B-B14F-4D97-AF65-F5344CB8AC3E}">
        <p14:creationId xmlns:p14="http://schemas.microsoft.com/office/powerpoint/2010/main" val="327552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F0A69-95A3-4BF0-BAD3-5FDADCA0AB45}" type="datetimeFigureOut">
              <a:rPr lang="en-GB" smtClean="0"/>
              <a:t>20/06/2019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99D949-7BF5-4B29-B5CC-5553A787210E}" type="slidenum">
              <a:rPr lang="en-GB" smtClean="0"/>
              <a:t>‹#›</a:t>
            </a:fld>
            <a:endParaRPr lang="en-GB"/>
          </a:p>
        </p:txBody>
      </p:sp>
    </p:spTree>
    <p:extLst>
      <p:ext uri="{BB962C8B-B14F-4D97-AF65-F5344CB8AC3E}">
        <p14:creationId xmlns:p14="http://schemas.microsoft.com/office/powerpoint/2010/main" val="376160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8F0A69-95A3-4BF0-BAD3-5FDADCA0AB45}" type="datetimeFigureOut">
              <a:rPr lang="en-GB" smtClean="0"/>
              <a:t>20/06/2019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99D949-7BF5-4B29-B5CC-5553A787210E}" type="slidenum">
              <a:rPr lang="en-GB" smtClean="0"/>
              <a:t>‹#›</a:t>
            </a:fld>
            <a:endParaRPr lang="en-GB"/>
          </a:p>
        </p:txBody>
      </p:sp>
    </p:spTree>
    <p:extLst>
      <p:ext uri="{BB962C8B-B14F-4D97-AF65-F5344CB8AC3E}">
        <p14:creationId xmlns:p14="http://schemas.microsoft.com/office/powerpoint/2010/main" val="209295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8F0A69-95A3-4BF0-BAD3-5FDADCA0AB45}" type="datetimeFigureOut">
              <a:rPr lang="en-GB" smtClean="0"/>
              <a:t>20/06/2019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99D949-7BF5-4B29-B5CC-5553A787210E}" type="slidenum">
              <a:rPr lang="en-GB" smtClean="0"/>
              <a:t>‹#›</a:t>
            </a:fld>
            <a:endParaRPr lang="en-GB"/>
          </a:p>
        </p:txBody>
      </p:sp>
    </p:spTree>
    <p:extLst>
      <p:ext uri="{BB962C8B-B14F-4D97-AF65-F5344CB8AC3E}">
        <p14:creationId xmlns:p14="http://schemas.microsoft.com/office/powerpoint/2010/main" val="162060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F0A69-95A3-4BF0-BAD3-5FDADCA0AB45}" type="datetimeFigureOut">
              <a:rPr lang="en-GB" smtClean="0"/>
              <a:t>20/06/2019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9D949-7BF5-4B29-B5CC-5553A787210E}" type="slidenum">
              <a:rPr lang="en-GB" smtClean="0"/>
              <a:t>‹#›</a:t>
            </a:fld>
            <a:endParaRPr lang="en-GB"/>
          </a:p>
        </p:txBody>
      </p:sp>
    </p:spTree>
    <p:extLst>
      <p:ext uri="{BB962C8B-B14F-4D97-AF65-F5344CB8AC3E}">
        <p14:creationId xmlns:p14="http://schemas.microsoft.com/office/powerpoint/2010/main" val="157651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1dyns367ExE&amp;bpctr=1560502651"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900" y="486610"/>
            <a:ext cx="11760200" cy="1320801"/>
          </a:xfrm>
        </p:spPr>
        <p:txBody>
          <a:bodyPr>
            <a:noAutofit/>
          </a:bodyPr>
          <a:lstStyle/>
          <a:p>
            <a:pPr algn="l"/>
            <a:r>
              <a:rPr lang="en-GB" u="sng" dirty="0" smtClean="0">
                <a:latin typeface="Franklin Gothic Demi Cond" panose="020B0706030402020204" pitchFamily="34" charset="0"/>
              </a:rPr>
              <a:t>How did the Nazi government</a:t>
            </a:r>
            <a:r>
              <a:rPr lang="en-GB" u="sng" dirty="0" smtClean="0">
                <a:solidFill>
                  <a:srgbClr val="FF0000"/>
                </a:solidFill>
                <a:latin typeface="Franklin Gothic Demi Cond" panose="020B0706030402020204" pitchFamily="34" charset="0"/>
              </a:rPr>
              <a:t> influence </a:t>
            </a:r>
            <a:r>
              <a:rPr lang="en-GB" u="sng" dirty="0" smtClean="0">
                <a:latin typeface="Franklin Gothic Demi Cond" panose="020B0706030402020204" pitchFamily="34" charset="0"/>
              </a:rPr>
              <a:t>people at home and abroad?</a:t>
            </a:r>
            <a:endParaRPr lang="en-GB" u="sng" dirty="0">
              <a:latin typeface="Franklin Gothic Demi Cond" panose="020B0706030402020204" pitchFamily="34" charset="0"/>
            </a:endParaRPr>
          </a:p>
        </p:txBody>
      </p:sp>
      <p:sp>
        <p:nvSpPr>
          <p:cNvPr id="3" name="Subtitle 2"/>
          <p:cNvSpPr>
            <a:spLocks noGrp="1"/>
          </p:cNvSpPr>
          <p:nvPr>
            <p:ph type="subTitle" idx="1"/>
          </p:nvPr>
        </p:nvSpPr>
        <p:spPr>
          <a:xfrm>
            <a:off x="215900" y="2023981"/>
            <a:ext cx="6738353" cy="1922378"/>
          </a:xfrm>
          <a:solidFill>
            <a:schemeClr val="accent1">
              <a:lumMod val="20000"/>
              <a:lumOff val="80000"/>
            </a:schemeClr>
          </a:solidFill>
        </p:spPr>
        <p:txBody>
          <a:bodyPr>
            <a:noAutofit/>
          </a:bodyPr>
          <a:lstStyle/>
          <a:p>
            <a:pPr algn="l"/>
            <a:r>
              <a:rPr lang="en-GB" sz="3200" dirty="0" smtClean="0"/>
              <a:t>In this lesson, we will:</a:t>
            </a:r>
          </a:p>
          <a:p>
            <a:pPr marL="342900" indent="-342900" algn="l">
              <a:buFont typeface="Arial" panose="020B0604020202020204" pitchFamily="34" charset="0"/>
              <a:buChar char="•"/>
            </a:pPr>
            <a:r>
              <a:rPr lang="en-GB" sz="3200" dirty="0" smtClean="0">
                <a:latin typeface="Franklin Gothic Demi Cond" panose="020B0706030402020204" pitchFamily="34" charset="0"/>
              </a:rPr>
              <a:t>Describe how the Nazis used different forms of entertainment to influence people.</a:t>
            </a:r>
            <a:endParaRPr lang="en-GB" sz="3200" dirty="0">
              <a:latin typeface="Franklin Gothic Demi Cond" panose="020B0706030402020204" pitchFamily="34" charset="0"/>
            </a:endParaRPr>
          </a:p>
        </p:txBody>
      </p:sp>
      <p:sp>
        <p:nvSpPr>
          <p:cNvPr id="4" name="Subtitle 2"/>
          <p:cNvSpPr txBox="1">
            <a:spLocks/>
          </p:cNvSpPr>
          <p:nvPr/>
        </p:nvSpPr>
        <p:spPr>
          <a:xfrm>
            <a:off x="215900" y="4138863"/>
            <a:ext cx="6738353" cy="2406315"/>
          </a:xfrm>
          <a:prstGeom prst="rect">
            <a:avLst/>
          </a:prstGeom>
          <a:solidFill>
            <a:schemeClr val="accent4">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dirty="0" smtClean="0"/>
              <a:t>Starter:</a:t>
            </a:r>
          </a:p>
          <a:p>
            <a:pPr algn="l"/>
            <a:r>
              <a:rPr lang="en-GB" sz="3200" dirty="0" smtClean="0">
                <a:latin typeface="Franklin Gothic Demi Cond" panose="020B0706030402020204" pitchFamily="34" charset="0"/>
              </a:rPr>
              <a:t>Under the Nazis, radios were mass produced and the prices lowered. By 1939 the Nazis made sure over 70% of German homes had a radio – but why?</a:t>
            </a:r>
            <a:endParaRPr lang="en-GB" sz="3200" dirty="0">
              <a:latin typeface="Franklin Gothic Demi Cond" panose="020B0706030402020204" pitchFamily="34" charset="0"/>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11595" y="1807411"/>
            <a:ext cx="4764505" cy="4901224"/>
          </a:xfrm>
          <a:prstGeom prst="rect">
            <a:avLst/>
          </a:prstGeom>
        </p:spPr>
      </p:pic>
    </p:spTree>
    <p:extLst>
      <p:ext uri="{BB962C8B-B14F-4D97-AF65-F5344CB8AC3E}">
        <p14:creationId xmlns:p14="http://schemas.microsoft.com/office/powerpoint/2010/main" val="209680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65221"/>
            <a:ext cx="12192000" cy="8194372"/>
          </a:xfrm>
          <a:prstGeom prst="rect">
            <a:avLst/>
          </a:prstGeom>
        </p:spPr>
      </p:pic>
      <p:sp>
        <p:nvSpPr>
          <p:cNvPr id="3" name="TextBox 2"/>
          <p:cNvSpPr txBox="1"/>
          <p:nvPr/>
        </p:nvSpPr>
        <p:spPr>
          <a:xfrm>
            <a:off x="112295" y="-292388"/>
            <a:ext cx="7571874" cy="584775"/>
          </a:xfrm>
          <a:prstGeom prst="rect">
            <a:avLst/>
          </a:prstGeom>
          <a:solidFill>
            <a:srgbClr val="FFFF00"/>
          </a:solidFill>
        </p:spPr>
        <p:txBody>
          <a:bodyPr wrap="square" rtlCol="0">
            <a:spAutoFit/>
          </a:bodyPr>
          <a:lstStyle/>
          <a:p>
            <a:r>
              <a:rPr lang="en-GB" sz="3200" dirty="0" smtClean="0"/>
              <a:t>Olympic stadium, built in 1936.</a:t>
            </a:r>
            <a:endParaRPr lang="en-GB" sz="3200" dirty="0"/>
          </a:p>
        </p:txBody>
      </p:sp>
    </p:spTree>
    <p:extLst>
      <p:ext uri="{BB962C8B-B14F-4D97-AF65-F5344CB8AC3E}">
        <p14:creationId xmlns:p14="http://schemas.microsoft.com/office/powerpoint/2010/main" val="396888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36758" y="224590"/>
            <a:ext cx="8678779" cy="1569660"/>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GB" sz="2400" dirty="0" smtClean="0"/>
              <a:t>Rejected ‘decadent’ or ‘degenerate’ art of the 1920s. </a:t>
            </a:r>
          </a:p>
          <a:p>
            <a:pPr marL="285750" indent="-285750">
              <a:buFont typeface="Arial" panose="020B0604020202020204" pitchFamily="34" charset="0"/>
              <a:buChar char="•"/>
            </a:pPr>
            <a:r>
              <a:rPr lang="en-GB" sz="2400" dirty="0" smtClean="0"/>
              <a:t>Promoted art that showed Germany in a way the racial state demanded.</a:t>
            </a:r>
          </a:p>
          <a:p>
            <a:pPr marL="285750" indent="-285750">
              <a:buFont typeface="Arial" panose="020B0604020202020204" pitchFamily="34" charset="0"/>
              <a:buChar char="•"/>
            </a:pPr>
            <a:r>
              <a:rPr lang="en-GB" sz="2400" dirty="0" smtClean="0"/>
              <a:t>Classical art of the 15</a:t>
            </a:r>
            <a:r>
              <a:rPr lang="en-GB" sz="2400" baseline="30000" dirty="0" smtClean="0"/>
              <a:t>th</a:t>
            </a:r>
            <a:r>
              <a:rPr lang="en-GB" sz="2400" dirty="0" smtClean="0"/>
              <a:t> -19</a:t>
            </a:r>
            <a:r>
              <a:rPr lang="en-GB" sz="2400" baseline="30000" dirty="0" smtClean="0"/>
              <a:t>th</a:t>
            </a:r>
            <a:r>
              <a:rPr lang="en-GB" sz="2400" dirty="0" smtClean="0"/>
              <a:t> Centuries replaced ‘modern art’</a:t>
            </a:r>
          </a:p>
        </p:txBody>
      </p:sp>
      <p:sp>
        <p:nvSpPr>
          <p:cNvPr id="6" name="TextBox 5"/>
          <p:cNvSpPr txBox="1"/>
          <p:nvPr/>
        </p:nvSpPr>
        <p:spPr>
          <a:xfrm>
            <a:off x="146526" y="2931047"/>
            <a:ext cx="5775158" cy="3416320"/>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smtClean="0"/>
              <a:t>All artists had to apply to be a member of the ‘Reich Chamber of Visual Arts’.</a:t>
            </a:r>
          </a:p>
          <a:p>
            <a:pPr marL="285750" indent="-285750">
              <a:buFont typeface="Arial" panose="020B0604020202020204" pitchFamily="34" charset="0"/>
              <a:buChar char="•"/>
            </a:pPr>
            <a:r>
              <a:rPr lang="en-GB" sz="2400" dirty="0" smtClean="0"/>
              <a:t>Over 12,000 paintings were removed from galleries.</a:t>
            </a:r>
          </a:p>
          <a:p>
            <a:pPr marL="285750" indent="-285750">
              <a:buFont typeface="Arial" panose="020B0604020202020204" pitchFamily="34" charset="0"/>
              <a:buChar char="•"/>
            </a:pPr>
            <a:r>
              <a:rPr lang="en-GB" sz="2400" dirty="0" smtClean="0"/>
              <a:t>Artists like </a:t>
            </a:r>
            <a:r>
              <a:rPr lang="en-GB" sz="2400" dirty="0" err="1" smtClean="0"/>
              <a:t>Picacco</a:t>
            </a:r>
            <a:r>
              <a:rPr lang="en-GB" sz="2400" dirty="0" smtClean="0"/>
              <a:t>, Cezanne and Van Gough were all banned. </a:t>
            </a:r>
          </a:p>
          <a:p>
            <a:pPr marL="285750" indent="-285750">
              <a:buFont typeface="Arial" panose="020B0604020202020204" pitchFamily="34" charset="0"/>
              <a:buChar char="•"/>
            </a:pPr>
            <a:r>
              <a:rPr lang="en-GB" sz="2400" dirty="0" smtClean="0"/>
              <a:t>New art was painted to promote an ‘Aryan’ view such as ‘Venus and Adonis’ by Arthur </a:t>
            </a:r>
            <a:r>
              <a:rPr lang="en-GB" sz="2400" dirty="0" err="1" smtClean="0"/>
              <a:t>Kampf</a:t>
            </a:r>
            <a:r>
              <a:rPr lang="en-GB" sz="2400" dirty="0"/>
              <a:t> </a:t>
            </a:r>
            <a:r>
              <a:rPr lang="en-GB" sz="2400" dirty="0" smtClean="0"/>
              <a:t>in 1939.</a:t>
            </a:r>
            <a:endParaRPr lang="en-GB" sz="2400" dirty="0"/>
          </a:p>
        </p:txBody>
      </p:sp>
      <p:pic>
        <p:nvPicPr>
          <p:cNvPr id="7" name="Picture 6"/>
          <p:cNvPicPr>
            <a:picLocks noChangeAspect="1"/>
          </p:cNvPicPr>
          <p:nvPr/>
        </p:nvPicPr>
        <p:blipFill rotWithShape="1">
          <a:blip r:embed="rId2"/>
          <a:srcRect b="28332"/>
          <a:stretch/>
        </p:blipFill>
        <p:spPr>
          <a:xfrm>
            <a:off x="196799" y="224590"/>
            <a:ext cx="2984500" cy="2566736"/>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60013" y="1887662"/>
            <a:ext cx="5955524" cy="4721276"/>
          </a:xfrm>
          <a:prstGeom prst="rect">
            <a:avLst/>
          </a:prstGeom>
        </p:spPr>
      </p:pic>
    </p:spTree>
    <p:extLst>
      <p:ext uri="{BB962C8B-B14F-4D97-AF65-F5344CB8AC3E}">
        <p14:creationId xmlns:p14="http://schemas.microsoft.com/office/powerpoint/2010/main" val="3719802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922" y="192505"/>
            <a:ext cx="3527522" cy="5358063"/>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0626" y="336884"/>
            <a:ext cx="5802826" cy="4373880"/>
          </a:xfrm>
          <a:prstGeom prst="rect">
            <a:avLst/>
          </a:prstGeom>
        </p:spPr>
      </p:pic>
      <p:sp>
        <p:nvSpPr>
          <p:cNvPr id="4" name="TextBox 3"/>
          <p:cNvSpPr txBox="1"/>
          <p:nvPr/>
        </p:nvSpPr>
        <p:spPr>
          <a:xfrm>
            <a:off x="316080" y="5550568"/>
            <a:ext cx="4989094" cy="954107"/>
          </a:xfrm>
          <a:prstGeom prst="rect">
            <a:avLst/>
          </a:prstGeom>
          <a:noFill/>
        </p:spPr>
        <p:txBody>
          <a:bodyPr wrap="square" rtlCol="0">
            <a:spAutoFit/>
          </a:bodyPr>
          <a:lstStyle/>
          <a:p>
            <a:pPr algn="ctr"/>
            <a:r>
              <a:rPr lang="en-GB" sz="2800" dirty="0" smtClean="0">
                <a:latin typeface="Franklin Gothic Demi Cond" panose="020B0706030402020204" pitchFamily="34" charset="0"/>
              </a:rPr>
              <a:t>‘Dancing with Fear’, Paul Klee (1938)</a:t>
            </a:r>
            <a:endParaRPr lang="en-GB" sz="2800" dirty="0">
              <a:latin typeface="Franklin Gothic Demi Cond" panose="020B0706030402020204" pitchFamily="34" charset="0"/>
            </a:endParaRPr>
          </a:p>
        </p:txBody>
      </p:sp>
      <p:sp>
        <p:nvSpPr>
          <p:cNvPr id="5" name="TextBox 4"/>
          <p:cNvSpPr txBox="1"/>
          <p:nvPr/>
        </p:nvSpPr>
        <p:spPr>
          <a:xfrm>
            <a:off x="6587492" y="5550567"/>
            <a:ext cx="4989094" cy="954107"/>
          </a:xfrm>
          <a:prstGeom prst="rect">
            <a:avLst/>
          </a:prstGeom>
          <a:noFill/>
        </p:spPr>
        <p:txBody>
          <a:bodyPr wrap="square" rtlCol="0">
            <a:spAutoFit/>
          </a:bodyPr>
          <a:lstStyle/>
          <a:p>
            <a:pPr algn="ctr"/>
            <a:r>
              <a:rPr lang="en-GB" sz="2800" dirty="0" smtClean="0">
                <a:latin typeface="Franklin Gothic Demi Cond" panose="020B0706030402020204" pitchFamily="34" charset="0"/>
              </a:rPr>
              <a:t>‘</a:t>
            </a:r>
            <a:r>
              <a:rPr lang="en-GB" sz="2800" dirty="0" err="1" smtClean="0">
                <a:latin typeface="Franklin Gothic Demi Cond" panose="020B0706030402020204" pitchFamily="34" charset="0"/>
              </a:rPr>
              <a:t>Waterlillies</a:t>
            </a:r>
            <a:r>
              <a:rPr lang="en-GB" sz="2800" dirty="0" smtClean="0">
                <a:latin typeface="Franklin Gothic Demi Cond" panose="020B0706030402020204" pitchFamily="34" charset="0"/>
              </a:rPr>
              <a:t>’, Ludwig </a:t>
            </a:r>
            <a:r>
              <a:rPr lang="en-GB" sz="2800" dirty="0" err="1" smtClean="0">
                <a:latin typeface="Franklin Gothic Demi Cond" panose="020B0706030402020204" pitchFamily="34" charset="0"/>
              </a:rPr>
              <a:t>Dettman</a:t>
            </a:r>
            <a:r>
              <a:rPr lang="en-GB" sz="2800" dirty="0" smtClean="0">
                <a:latin typeface="Franklin Gothic Demi Cond" panose="020B0706030402020204" pitchFamily="34" charset="0"/>
              </a:rPr>
              <a:t> (1897)</a:t>
            </a:r>
            <a:endParaRPr lang="en-GB" sz="2800" dirty="0">
              <a:latin typeface="Franklin Gothic Demi Cond" panose="020B0706030402020204" pitchFamily="34" charset="0"/>
            </a:endParaRPr>
          </a:p>
        </p:txBody>
      </p:sp>
    </p:spTree>
    <p:extLst>
      <p:ext uri="{BB962C8B-B14F-4D97-AF65-F5344CB8AC3E}">
        <p14:creationId xmlns:p14="http://schemas.microsoft.com/office/powerpoint/2010/main" val="155081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36758" y="224590"/>
            <a:ext cx="8678779" cy="1569660"/>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GB" sz="2400" dirty="0" smtClean="0"/>
              <a:t>Jazz and blues were linked to African Americans, so was seen as ‘degenerate’</a:t>
            </a:r>
          </a:p>
          <a:p>
            <a:pPr marL="285750" indent="-285750">
              <a:buFont typeface="Arial" panose="020B0604020202020204" pitchFamily="34" charset="0"/>
              <a:buChar char="•"/>
            </a:pPr>
            <a:r>
              <a:rPr lang="en-GB" sz="2400" dirty="0" smtClean="0"/>
              <a:t>Any composers who were Jewish were seen as inferior.</a:t>
            </a:r>
          </a:p>
          <a:p>
            <a:pPr marL="285750" indent="-285750">
              <a:buFont typeface="Arial" panose="020B0604020202020204" pitchFamily="34" charset="0"/>
              <a:buChar char="•"/>
            </a:pPr>
            <a:r>
              <a:rPr lang="en-GB" sz="2400" dirty="0" smtClean="0"/>
              <a:t>Classical German composers were heavily promoted.</a:t>
            </a:r>
          </a:p>
        </p:txBody>
      </p:sp>
      <p:sp>
        <p:nvSpPr>
          <p:cNvPr id="6" name="TextBox 5"/>
          <p:cNvSpPr txBox="1"/>
          <p:nvPr/>
        </p:nvSpPr>
        <p:spPr>
          <a:xfrm>
            <a:off x="146526" y="2931047"/>
            <a:ext cx="5775158" cy="3416320"/>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smtClean="0"/>
              <a:t>Hitler’s favourite composer was Richard Wagner.</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To the Nazis, classic composers promoted the legends and heroes of Germany’s powerful past.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Other composers who were favoured were Beethoven and Bach.</a:t>
            </a:r>
            <a:endParaRPr lang="en-GB" sz="2400" dirty="0"/>
          </a:p>
        </p:txBody>
      </p:sp>
      <p:pic>
        <p:nvPicPr>
          <p:cNvPr id="7" name="Picture 6"/>
          <p:cNvPicPr>
            <a:picLocks noChangeAspect="1"/>
          </p:cNvPicPr>
          <p:nvPr/>
        </p:nvPicPr>
        <p:blipFill rotWithShape="1">
          <a:blip r:embed="rId2"/>
          <a:srcRect b="28332"/>
          <a:stretch/>
        </p:blipFill>
        <p:spPr>
          <a:xfrm>
            <a:off x="196799" y="224590"/>
            <a:ext cx="2984500" cy="2566736"/>
          </a:xfrm>
          <a:prstGeom prst="rect">
            <a:avLst/>
          </a:prstGeom>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23070" y="1986755"/>
            <a:ext cx="5716003" cy="4766971"/>
          </a:xfrm>
          <a:prstGeom prst="rect">
            <a:avLst/>
          </a:prstGeom>
        </p:spPr>
      </p:pic>
    </p:spTree>
    <p:extLst>
      <p:ext uri="{BB962C8B-B14F-4D97-AF65-F5344CB8AC3E}">
        <p14:creationId xmlns:p14="http://schemas.microsoft.com/office/powerpoint/2010/main" val="2904336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9381" y="3664618"/>
            <a:ext cx="3659402" cy="2943726"/>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1215" y="123324"/>
            <a:ext cx="4407568" cy="330567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362" y="123324"/>
            <a:ext cx="3980789" cy="3101139"/>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46414" y="2374443"/>
            <a:ext cx="3400724" cy="4233901"/>
          </a:xfrm>
          <a:prstGeom prst="rect">
            <a:avLst/>
          </a:prstGeom>
        </p:spPr>
      </p:pic>
    </p:spTree>
    <p:extLst>
      <p:ext uri="{BB962C8B-B14F-4D97-AF65-F5344CB8AC3E}">
        <p14:creationId xmlns:p14="http://schemas.microsoft.com/office/powerpoint/2010/main" val="2651505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36758" y="224590"/>
            <a:ext cx="8678779" cy="1569660"/>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GB" sz="2400" dirty="0" smtClean="0"/>
              <a:t>Sporting events could be used to show the world how much Germany had recovered under the Nazis.</a:t>
            </a:r>
          </a:p>
          <a:p>
            <a:pPr marL="285750" indent="-285750">
              <a:buFont typeface="Arial" panose="020B0604020202020204" pitchFamily="34" charset="0"/>
              <a:buChar char="•"/>
            </a:pPr>
            <a:r>
              <a:rPr lang="en-GB" sz="2400" dirty="0" smtClean="0"/>
              <a:t>It could be used to prove that Aryan athletes were the fittest and strongest which supported Nazi ideology.</a:t>
            </a:r>
          </a:p>
        </p:txBody>
      </p:sp>
      <p:sp>
        <p:nvSpPr>
          <p:cNvPr id="6" name="TextBox 5"/>
          <p:cNvSpPr txBox="1"/>
          <p:nvPr/>
        </p:nvSpPr>
        <p:spPr>
          <a:xfrm>
            <a:off x="146526" y="2931047"/>
            <a:ext cx="5775158" cy="3785652"/>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smtClean="0"/>
              <a:t>Sporting events were always decorated with Nazi swastikas.</a:t>
            </a:r>
          </a:p>
          <a:p>
            <a:pPr marL="285750" indent="-285750">
              <a:buFont typeface="Arial" panose="020B0604020202020204" pitchFamily="34" charset="0"/>
              <a:buChar char="•"/>
            </a:pPr>
            <a:r>
              <a:rPr lang="en-GB" sz="2400" dirty="0" smtClean="0"/>
              <a:t>All teams visiting Germany had to perform the Nazi salute during the German national anthem.</a:t>
            </a:r>
          </a:p>
          <a:p>
            <a:pPr marL="285750" indent="-285750">
              <a:buFont typeface="Arial" panose="020B0604020202020204" pitchFamily="34" charset="0"/>
              <a:buChar char="•"/>
            </a:pPr>
            <a:r>
              <a:rPr lang="en-GB" sz="2400" dirty="0" smtClean="0"/>
              <a:t>Victories for German athletes were always linked to victories for the Nazi state.</a:t>
            </a:r>
          </a:p>
          <a:p>
            <a:pPr marL="285750" indent="-285750">
              <a:buFont typeface="Arial" panose="020B0604020202020204" pitchFamily="34" charset="0"/>
              <a:buChar char="•"/>
            </a:pPr>
            <a:r>
              <a:rPr lang="en-GB" sz="2400" dirty="0" smtClean="0"/>
              <a:t>“German sport has only one task: to strengthen the character of the German people”</a:t>
            </a:r>
            <a:endParaRPr lang="en-GB" sz="2400" dirty="0"/>
          </a:p>
        </p:txBody>
      </p:sp>
      <p:pic>
        <p:nvPicPr>
          <p:cNvPr id="7" name="Picture 6"/>
          <p:cNvPicPr>
            <a:picLocks noChangeAspect="1"/>
          </p:cNvPicPr>
          <p:nvPr/>
        </p:nvPicPr>
        <p:blipFill rotWithShape="1">
          <a:blip r:embed="rId2"/>
          <a:srcRect b="28332"/>
          <a:stretch/>
        </p:blipFill>
        <p:spPr>
          <a:xfrm>
            <a:off x="196799" y="224590"/>
            <a:ext cx="2984500" cy="2566736"/>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8388"/>
          <a:stretch/>
        </p:blipFill>
        <p:spPr>
          <a:xfrm>
            <a:off x="6104521" y="1936749"/>
            <a:ext cx="5922379" cy="4779949"/>
          </a:xfrm>
          <a:prstGeom prst="rect">
            <a:avLst/>
          </a:prstGeom>
        </p:spPr>
      </p:pic>
    </p:spTree>
    <p:extLst>
      <p:ext uri="{BB962C8B-B14F-4D97-AF65-F5344CB8AC3E}">
        <p14:creationId xmlns:p14="http://schemas.microsoft.com/office/powerpoint/2010/main" val="220303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352" y="178919"/>
            <a:ext cx="5995069" cy="6370975"/>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smtClean="0"/>
              <a:t>In 1931, Germany won the bid to host the 1936 Summer Olympics in Berlin.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As Chancellor, Hitler funded the building of an Olympic stadium – the largest in the world (over 110,000).</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The games were used as propaganda – to show the world how strong the Nazi state was.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Germany won 33 medals, more than any other country. Goebbels hailed this as a success for Nazism.</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The Nazis had the full event filmed and released as two propaganda movies.</a:t>
            </a:r>
          </a:p>
        </p:txBody>
      </p:sp>
      <p:sp>
        <p:nvSpPr>
          <p:cNvPr id="3" name="Rectangle 2"/>
          <p:cNvSpPr/>
          <p:nvPr/>
        </p:nvSpPr>
        <p:spPr>
          <a:xfrm>
            <a:off x="6756400" y="6071969"/>
            <a:ext cx="5435600" cy="646331"/>
          </a:xfrm>
          <a:prstGeom prst="rect">
            <a:avLst/>
          </a:prstGeom>
        </p:spPr>
        <p:txBody>
          <a:bodyPr wrap="square">
            <a:spAutoFit/>
          </a:bodyPr>
          <a:lstStyle/>
          <a:p>
            <a:r>
              <a:rPr lang="en-GB" dirty="0">
                <a:hlinkClick r:id="rId2"/>
              </a:rPr>
              <a:t>https://www.youtube.com/watch?v=1dyns367ExE&amp;bpctr=1560502651</a:t>
            </a:r>
            <a:endParaRPr lang="en-GB"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09751" y="104851"/>
            <a:ext cx="5449637" cy="3001175"/>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09751" y="3330647"/>
            <a:ext cx="5449637" cy="2661079"/>
          </a:xfrm>
          <a:prstGeom prst="rect">
            <a:avLst/>
          </a:prstGeom>
        </p:spPr>
      </p:pic>
    </p:spTree>
    <p:extLst>
      <p:ext uri="{BB962C8B-B14F-4D97-AF65-F5344CB8AC3E}">
        <p14:creationId xmlns:p14="http://schemas.microsoft.com/office/powerpoint/2010/main" val="3486719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6526" y="2931047"/>
            <a:ext cx="5775158" cy="3539430"/>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800" dirty="0" smtClean="0"/>
              <a:t>All films in cinema had a 45 minute political message played before.</a:t>
            </a:r>
          </a:p>
          <a:p>
            <a:pPr marL="285750" indent="-285750">
              <a:buFont typeface="Arial" panose="020B0604020202020204" pitchFamily="34" charset="0"/>
              <a:buChar char="•"/>
            </a:pPr>
            <a:r>
              <a:rPr lang="en-GB" sz="2800" dirty="0" smtClean="0"/>
              <a:t>All directors and writers had to send scripts to Goebbels for approval.</a:t>
            </a:r>
          </a:p>
          <a:p>
            <a:pPr marL="285750" indent="-285750">
              <a:buFont typeface="Arial" panose="020B0604020202020204" pitchFamily="34" charset="0"/>
              <a:buChar char="•"/>
            </a:pPr>
            <a:r>
              <a:rPr lang="en-GB" sz="2800" dirty="0" smtClean="0"/>
              <a:t>The Nazi Party made over 1,300 films.</a:t>
            </a:r>
          </a:p>
          <a:p>
            <a:pPr marL="285750" indent="-285750">
              <a:buFont typeface="Arial" panose="020B0604020202020204" pitchFamily="34" charset="0"/>
              <a:buChar char="•"/>
            </a:pPr>
            <a:r>
              <a:rPr lang="en-GB" sz="2800" dirty="0" smtClean="0"/>
              <a:t>All Nazi films had political messages hidden in them.</a:t>
            </a:r>
            <a:endParaRPr lang="en-GB" sz="2800"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6799" y="224590"/>
            <a:ext cx="2984500" cy="2566736"/>
          </a:xfrm>
          <a:prstGeom prst="rect">
            <a:avLst/>
          </a:prstGeom>
        </p:spPr>
      </p:pic>
      <p:pic>
        <p:nvPicPr>
          <p:cNvPr id="2" name="Picture 1"/>
          <p:cNvPicPr>
            <a:picLocks noChangeAspect="1"/>
          </p:cNvPicPr>
          <p:nvPr/>
        </p:nvPicPr>
        <p:blipFill>
          <a:blip r:embed="rId3"/>
          <a:stretch>
            <a:fillRect/>
          </a:stretch>
        </p:blipFill>
        <p:spPr>
          <a:xfrm>
            <a:off x="6612354" y="0"/>
            <a:ext cx="5202656" cy="6692507"/>
          </a:xfrm>
          <a:prstGeom prst="rect">
            <a:avLst/>
          </a:prstGeom>
        </p:spPr>
      </p:pic>
      <p:sp>
        <p:nvSpPr>
          <p:cNvPr id="3" name="TextBox 2"/>
          <p:cNvSpPr txBox="1"/>
          <p:nvPr/>
        </p:nvSpPr>
        <p:spPr>
          <a:xfrm>
            <a:off x="3403073" y="224590"/>
            <a:ext cx="5037221" cy="2308324"/>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GB" sz="2400" dirty="0" smtClean="0"/>
              <a:t>In 1933, cinema had a target audience of over 250 million people across Germany</a:t>
            </a:r>
          </a:p>
          <a:p>
            <a:pPr marL="285750" indent="-285750">
              <a:buFont typeface="Arial" panose="020B0604020202020204" pitchFamily="34" charset="0"/>
              <a:buChar char="•"/>
            </a:pPr>
            <a:r>
              <a:rPr lang="en-GB" sz="2400" dirty="0" smtClean="0"/>
              <a:t>Goebbels realised that film was a perfect tool to get political messages to the people.</a:t>
            </a:r>
          </a:p>
        </p:txBody>
      </p:sp>
    </p:spTree>
    <p:extLst>
      <p:ext uri="{BB962C8B-B14F-4D97-AF65-F5344CB8AC3E}">
        <p14:creationId xmlns:p14="http://schemas.microsoft.com/office/powerpoint/2010/main" val="3051402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378" y="341646"/>
            <a:ext cx="3057275" cy="4466731"/>
          </a:xfrm>
          <a:prstGeom prst="rect">
            <a:avLst/>
          </a:prstGeom>
        </p:spPr>
      </p:pic>
      <p:sp>
        <p:nvSpPr>
          <p:cNvPr id="3" name="TextBox 2"/>
          <p:cNvSpPr txBox="1"/>
          <p:nvPr/>
        </p:nvSpPr>
        <p:spPr>
          <a:xfrm>
            <a:off x="3465095" y="216567"/>
            <a:ext cx="7940842" cy="1692771"/>
          </a:xfrm>
          <a:prstGeom prst="rect">
            <a:avLst/>
          </a:prstGeom>
          <a:solidFill>
            <a:schemeClr val="accent1">
              <a:lumMod val="20000"/>
              <a:lumOff val="80000"/>
            </a:schemeClr>
          </a:solidFill>
        </p:spPr>
        <p:txBody>
          <a:bodyPr wrap="square" rtlCol="0">
            <a:spAutoFit/>
          </a:bodyPr>
          <a:lstStyle/>
          <a:p>
            <a:r>
              <a:rPr lang="en-GB" sz="4000" dirty="0" smtClean="0">
                <a:latin typeface="Franklin Gothic Demi Cond" panose="020B0706030402020204" pitchFamily="34" charset="0"/>
              </a:rPr>
              <a:t>‘</a:t>
            </a:r>
            <a:r>
              <a:rPr lang="en-GB" sz="4000" dirty="0" err="1" smtClean="0">
                <a:latin typeface="Franklin Gothic Demi Cond" panose="020B0706030402020204" pitchFamily="34" charset="0"/>
              </a:rPr>
              <a:t>Hitlerjunge</a:t>
            </a:r>
            <a:r>
              <a:rPr lang="en-GB" sz="4000" dirty="0" smtClean="0">
                <a:latin typeface="Franklin Gothic Demi Cond" panose="020B0706030402020204" pitchFamily="34" charset="0"/>
              </a:rPr>
              <a:t> </a:t>
            </a:r>
            <a:r>
              <a:rPr lang="en-GB" sz="4000" dirty="0" err="1" smtClean="0">
                <a:latin typeface="Franklin Gothic Demi Cond" panose="020B0706030402020204" pitchFamily="34" charset="0"/>
              </a:rPr>
              <a:t>Quex</a:t>
            </a:r>
            <a:r>
              <a:rPr lang="en-GB" sz="4000" dirty="0" smtClean="0">
                <a:latin typeface="Franklin Gothic Demi Cond" panose="020B0706030402020204" pitchFamily="34" charset="0"/>
              </a:rPr>
              <a:t>’ (1933)</a:t>
            </a:r>
            <a:endParaRPr lang="en-GB" sz="2800" dirty="0"/>
          </a:p>
          <a:p>
            <a:r>
              <a:rPr lang="en-GB" sz="3200" dirty="0" smtClean="0"/>
              <a:t>Story of a young member of the Nazi Party that is murdered by a Communist.</a:t>
            </a:r>
            <a:endParaRPr lang="en-GB" sz="3200" dirty="0"/>
          </a:p>
        </p:txBody>
      </p:sp>
      <p:sp>
        <p:nvSpPr>
          <p:cNvPr id="4" name="TextBox 3"/>
          <p:cNvSpPr txBox="1"/>
          <p:nvPr/>
        </p:nvSpPr>
        <p:spPr>
          <a:xfrm>
            <a:off x="239378" y="4490533"/>
            <a:ext cx="8527381" cy="2185214"/>
          </a:xfrm>
          <a:prstGeom prst="rect">
            <a:avLst/>
          </a:prstGeom>
          <a:solidFill>
            <a:schemeClr val="accent1">
              <a:lumMod val="20000"/>
              <a:lumOff val="80000"/>
            </a:schemeClr>
          </a:solidFill>
        </p:spPr>
        <p:txBody>
          <a:bodyPr wrap="square" rtlCol="0">
            <a:spAutoFit/>
          </a:bodyPr>
          <a:lstStyle/>
          <a:p>
            <a:r>
              <a:rPr lang="en-GB" sz="4000" dirty="0" smtClean="0">
                <a:latin typeface="Franklin Gothic Demi Cond" panose="020B0706030402020204" pitchFamily="34" charset="0"/>
              </a:rPr>
              <a:t>‘Jud Suss’ (1941)</a:t>
            </a:r>
            <a:endParaRPr lang="en-GB" sz="2800" dirty="0"/>
          </a:p>
          <a:p>
            <a:r>
              <a:rPr lang="en-GB" sz="3200" dirty="0" smtClean="0"/>
              <a:t>Story of a Jewish adviser to the Duke of Wurttemberg who loans him money but in return rapes his daughter.</a:t>
            </a:r>
            <a:endParaRPr lang="en-GB" sz="3200" dirty="0"/>
          </a:p>
        </p:txBody>
      </p:sp>
      <p:pic>
        <p:nvPicPr>
          <p:cNvPr id="5" name="Picture 4"/>
          <p:cNvPicPr>
            <a:picLocks noChangeAspect="1"/>
          </p:cNvPicPr>
          <p:nvPr/>
        </p:nvPicPr>
        <p:blipFill>
          <a:blip r:embed="rId3"/>
          <a:stretch>
            <a:fillRect/>
          </a:stretch>
        </p:blipFill>
        <p:spPr>
          <a:xfrm>
            <a:off x="8766759" y="2246152"/>
            <a:ext cx="3120441" cy="4488763"/>
          </a:xfrm>
          <a:prstGeom prst="rect">
            <a:avLst/>
          </a:prstGeom>
        </p:spPr>
      </p:pic>
    </p:spTree>
    <p:extLst>
      <p:ext uri="{BB962C8B-B14F-4D97-AF65-F5344CB8AC3E}">
        <p14:creationId xmlns:p14="http://schemas.microsoft.com/office/powerpoint/2010/main" val="328398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632" y="192503"/>
            <a:ext cx="6521115" cy="2677656"/>
          </a:xfrm>
          <a:prstGeom prst="rect">
            <a:avLst/>
          </a:prstGeom>
          <a:solidFill>
            <a:schemeClr val="accent1">
              <a:lumMod val="20000"/>
              <a:lumOff val="80000"/>
            </a:schemeClr>
          </a:solidFill>
        </p:spPr>
        <p:txBody>
          <a:bodyPr wrap="square" rtlCol="0">
            <a:spAutoFit/>
          </a:bodyPr>
          <a:lstStyle/>
          <a:p>
            <a:r>
              <a:rPr lang="en-GB" sz="4000" dirty="0" smtClean="0">
                <a:latin typeface="Franklin Gothic Demi Cond" panose="020B0706030402020204" pitchFamily="34" charset="0"/>
              </a:rPr>
              <a:t>‘</a:t>
            </a:r>
            <a:r>
              <a:rPr lang="en-GB" sz="4000" dirty="0" err="1" smtClean="0">
                <a:latin typeface="Franklin Gothic Demi Cond" panose="020B0706030402020204" pitchFamily="34" charset="0"/>
              </a:rPr>
              <a:t>Hansi</a:t>
            </a:r>
            <a:r>
              <a:rPr lang="en-GB" sz="4000" dirty="0" smtClean="0">
                <a:latin typeface="Franklin Gothic Demi Cond" panose="020B0706030402020204" pitchFamily="34" charset="0"/>
              </a:rPr>
              <a:t> the Canary’ (1933)</a:t>
            </a:r>
            <a:endParaRPr lang="en-GB" sz="2800" dirty="0"/>
          </a:p>
          <a:p>
            <a:r>
              <a:rPr lang="en-GB" sz="3200" dirty="0" smtClean="0"/>
              <a:t>Cartoon of a young canary (modelled on Hitler). He is constantly pestered by a very annoying and villainous black crow (modelled on Jews)</a:t>
            </a:r>
            <a:endParaRPr lang="en-GB" sz="3200"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80173" y="192503"/>
            <a:ext cx="5027343" cy="6332785"/>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b="25054"/>
          <a:stretch/>
        </p:blipFill>
        <p:spPr>
          <a:xfrm>
            <a:off x="240632" y="3120352"/>
            <a:ext cx="6521115" cy="3665459"/>
          </a:xfrm>
          <a:prstGeom prst="rect">
            <a:avLst/>
          </a:prstGeom>
        </p:spPr>
      </p:pic>
    </p:spTree>
    <p:extLst>
      <p:ext uri="{BB962C8B-B14F-4D97-AF65-F5344CB8AC3E}">
        <p14:creationId xmlns:p14="http://schemas.microsoft.com/office/powerpoint/2010/main" val="71780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43700" y="72955"/>
            <a:ext cx="5287879" cy="6584519"/>
          </a:xfrm>
          <a:prstGeom prst="rect">
            <a:avLst/>
          </a:prstGeom>
        </p:spPr>
      </p:pic>
      <p:sp>
        <p:nvSpPr>
          <p:cNvPr id="3" name="TextBox 2"/>
          <p:cNvSpPr txBox="1"/>
          <p:nvPr/>
        </p:nvSpPr>
        <p:spPr>
          <a:xfrm>
            <a:off x="355600" y="1025163"/>
            <a:ext cx="6197600" cy="5632311"/>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smtClean="0"/>
              <a:t>Obtained a </a:t>
            </a:r>
            <a:r>
              <a:rPr lang="en-GB" sz="2400" dirty="0" err="1" smtClean="0"/>
              <a:t>PHd</a:t>
            </a:r>
            <a:r>
              <a:rPr lang="en-GB" sz="2400" dirty="0" smtClean="0"/>
              <a:t> in Philosophy in 1921, joined the NSDAP in 1924.</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Became a </a:t>
            </a:r>
            <a:r>
              <a:rPr lang="en-GB" sz="2400" dirty="0" err="1" smtClean="0"/>
              <a:t>Gauleiter</a:t>
            </a:r>
            <a:r>
              <a:rPr lang="en-GB" sz="2400" dirty="0" smtClean="0"/>
              <a:t> for Berlin in 1926.</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In Berlin he became interested in the use of propaganda to spread Nazi ideas.</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In 1933 he organised a parade of 60,000 men carrying torches to celebrate Hitler becoming Chancellor.</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On 14</a:t>
            </a:r>
            <a:r>
              <a:rPr lang="en-GB" sz="2400" baseline="30000" dirty="0" smtClean="0"/>
              <a:t>th</a:t>
            </a:r>
            <a:r>
              <a:rPr lang="en-GB" sz="2400" dirty="0" smtClean="0"/>
              <a:t> March 1934 Hitler appointed him to head of ‘Reich Ministry of Public Enlightenment and Propaganda”</a:t>
            </a:r>
          </a:p>
        </p:txBody>
      </p:sp>
      <p:sp>
        <p:nvSpPr>
          <p:cNvPr id="4" name="TextBox 3"/>
          <p:cNvSpPr txBox="1"/>
          <p:nvPr/>
        </p:nvSpPr>
        <p:spPr>
          <a:xfrm>
            <a:off x="165100" y="0"/>
            <a:ext cx="6604668" cy="830997"/>
          </a:xfrm>
          <a:prstGeom prst="rect">
            <a:avLst/>
          </a:prstGeom>
          <a:noFill/>
        </p:spPr>
        <p:txBody>
          <a:bodyPr wrap="square" rtlCol="0">
            <a:spAutoFit/>
          </a:bodyPr>
          <a:lstStyle/>
          <a:p>
            <a:r>
              <a:rPr lang="en-GB" sz="4800" dirty="0" smtClean="0">
                <a:latin typeface="Franklin Gothic Demi Cond" panose="020B0706030402020204" pitchFamily="34" charset="0"/>
              </a:rPr>
              <a:t>Who was Joseph </a:t>
            </a:r>
            <a:r>
              <a:rPr lang="en-GB" sz="4800" dirty="0" smtClean="0">
                <a:solidFill>
                  <a:srgbClr val="FF0000"/>
                </a:solidFill>
                <a:latin typeface="Franklin Gothic Demi Cond" panose="020B0706030402020204" pitchFamily="34" charset="0"/>
              </a:rPr>
              <a:t>Goebbels</a:t>
            </a:r>
            <a:r>
              <a:rPr lang="en-GB" sz="4800" dirty="0" smtClean="0">
                <a:latin typeface="Franklin Gothic Demi Cond" panose="020B0706030402020204" pitchFamily="34" charset="0"/>
              </a:rPr>
              <a:t>?</a:t>
            </a:r>
            <a:endParaRPr lang="en-GB" sz="4800" dirty="0">
              <a:latin typeface="Franklin Gothic Demi Cond" panose="020B0706030402020204" pitchFamily="34" charset="0"/>
            </a:endParaRPr>
          </a:p>
        </p:txBody>
      </p:sp>
    </p:spTree>
    <p:extLst>
      <p:ext uri="{BB962C8B-B14F-4D97-AF65-F5344CB8AC3E}">
        <p14:creationId xmlns:p14="http://schemas.microsoft.com/office/powerpoint/2010/main" val="196589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70608" y="448928"/>
            <a:ext cx="4384508" cy="5958945"/>
          </a:xfrm>
          <a:prstGeom prst="rect">
            <a:avLst/>
          </a:prstGeom>
        </p:spPr>
      </p:pic>
      <p:sp>
        <p:nvSpPr>
          <p:cNvPr id="3" name="TextBox 2"/>
          <p:cNvSpPr txBox="1"/>
          <p:nvPr/>
        </p:nvSpPr>
        <p:spPr>
          <a:xfrm>
            <a:off x="165099" y="830997"/>
            <a:ext cx="7053847" cy="5693866"/>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800" dirty="0" smtClean="0"/>
              <a:t>Obtained a degree in architecture in 1927.</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Joined the NSDAP in 1931.</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In 1933 he was asked by Joseph Goebbels to renovate the party’s headquarters in Berlin.</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Speer organised the Nuremberg Rally in 1933 which won him the admiration of Hitler.</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As a reward Hitler appointed Speer to be “Commissioner for the Artistic and Technical Presentation of Rallies and Demonstrations.</a:t>
            </a:r>
            <a:endParaRPr lang="en-GB" sz="2800" dirty="0"/>
          </a:p>
        </p:txBody>
      </p:sp>
      <p:sp>
        <p:nvSpPr>
          <p:cNvPr id="4" name="TextBox 3"/>
          <p:cNvSpPr txBox="1"/>
          <p:nvPr/>
        </p:nvSpPr>
        <p:spPr>
          <a:xfrm>
            <a:off x="165100" y="0"/>
            <a:ext cx="6604668" cy="830997"/>
          </a:xfrm>
          <a:prstGeom prst="rect">
            <a:avLst/>
          </a:prstGeom>
          <a:noFill/>
        </p:spPr>
        <p:txBody>
          <a:bodyPr wrap="square" rtlCol="0">
            <a:spAutoFit/>
          </a:bodyPr>
          <a:lstStyle/>
          <a:p>
            <a:r>
              <a:rPr lang="en-GB" sz="4800" dirty="0" smtClean="0">
                <a:latin typeface="Franklin Gothic Demi Cond" panose="020B0706030402020204" pitchFamily="34" charset="0"/>
              </a:rPr>
              <a:t>Who was Albert </a:t>
            </a:r>
            <a:r>
              <a:rPr lang="en-GB" sz="4800" dirty="0" smtClean="0">
                <a:solidFill>
                  <a:srgbClr val="FF0000"/>
                </a:solidFill>
                <a:latin typeface="Franklin Gothic Demi Cond" panose="020B0706030402020204" pitchFamily="34" charset="0"/>
              </a:rPr>
              <a:t>Speer</a:t>
            </a:r>
            <a:r>
              <a:rPr lang="en-GB" sz="4800" dirty="0" smtClean="0">
                <a:latin typeface="Franklin Gothic Demi Cond" panose="020B0706030402020204" pitchFamily="34" charset="0"/>
              </a:rPr>
              <a:t>?</a:t>
            </a:r>
            <a:endParaRPr lang="en-GB" sz="4800" dirty="0">
              <a:latin typeface="Franklin Gothic Demi Cond" panose="020B0706030402020204" pitchFamily="34" charset="0"/>
            </a:endParaRPr>
          </a:p>
        </p:txBody>
      </p:sp>
    </p:spTree>
    <p:extLst>
      <p:ext uri="{BB962C8B-B14F-4D97-AF65-F5344CB8AC3E}">
        <p14:creationId xmlns:p14="http://schemas.microsoft.com/office/powerpoint/2010/main" val="395407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building clipart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20191" y="0"/>
            <a:ext cx="5343359" cy="26716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860800" y="1592640"/>
            <a:ext cx="2984500" cy="3581400"/>
          </a:xfrm>
          <a:prstGeom prst="rect">
            <a:avLst/>
          </a:prstGeom>
        </p:spPr>
      </p:pic>
      <p:sp>
        <p:nvSpPr>
          <p:cNvPr id="3" name="TextBox 2"/>
          <p:cNvSpPr txBox="1"/>
          <p:nvPr/>
        </p:nvSpPr>
        <p:spPr>
          <a:xfrm>
            <a:off x="228600" y="182940"/>
            <a:ext cx="3759200" cy="1569660"/>
          </a:xfrm>
          <a:prstGeom prst="rect">
            <a:avLst/>
          </a:prstGeom>
          <a:noFill/>
        </p:spPr>
        <p:txBody>
          <a:bodyPr wrap="square" rtlCol="0">
            <a:spAutoFit/>
          </a:bodyPr>
          <a:lstStyle/>
          <a:p>
            <a:r>
              <a:rPr lang="en-GB" sz="3200" dirty="0" smtClean="0">
                <a:latin typeface="Franklin Gothic Demi Cond" panose="020B0706030402020204" pitchFamily="34" charset="0"/>
              </a:rPr>
              <a:t>Sporting events</a:t>
            </a:r>
          </a:p>
          <a:p>
            <a:r>
              <a:rPr lang="en-GB" sz="3200" dirty="0" smtClean="0"/>
              <a:t>(Olympics and football)</a:t>
            </a:r>
            <a:endParaRPr lang="en-GB" sz="3200" dirty="0"/>
          </a:p>
        </p:txBody>
      </p:sp>
      <p:sp>
        <p:nvSpPr>
          <p:cNvPr id="4" name="TextBox 3"/>
          <p:cNvSpPr txBox="1"/>
          <p:nvPr/>
        </p:nvSpPr>
        <p:spPr>
          <a:xfrm>
            <a:off x="349250" y="4920040"/>
            <a:ext cx="3759200" cy="1569660"/>
          </a:xfrm>
          <a:prstGeom prst="rect">
            <a:avLst/>
          </a:prstGeom>
          <a:noFill/>
        </p:spPr>
        <p:txBody>
          <a:bodyPr wrap="square" rtlCol="0">
            <a:spAutoFit/>
          </a:bodyPr>
          <a:lstStyle/>
          <a:p>
            <a:r>
              <a:rPr lang="en-GB" sz="3200" dirty="0" smtClean="0">
                <a:latin typeface="Franklin Gothic Demi Cond" panose="020B0706030402020204" pitchFamily="34" charset="0"/>
              </a:rPr>
              <a:t>Art</a:t>
            </a:r>
          </a:p>
          <a:p>
            <a:r>
              <a:rPr lang="en-GB" sz="3200" dirty="0" smtClean="0"/>
              <a:t>(Paintings and sculptures)</a:t>
            </a:r>
            <a:endParaRPr lang="en-GB" sz="3200" dirty="0"/>
          </a:p>
        </p:txBody>
      </p:sp>
      <p:sp>
        <p:nvSpPr>
          <p:cNvPr id="5" name="TextBox 4"/>
          <p:cNvSpPr txBox="1"/>
          <p:nvPr/>
        </p:nvSpPr>
        <p:spPr>
          <a:xfrm>
            <a:off x="6845300" y="172054"/>
            <a:ext cx="3759200" cy="1569660"/>
          </a:xfrm>
          <a:prstGeom prst="rect">
            <a:avLst/>
          </a:prstGeom>
          <a:noFill/>
        </p:spPr>
        <p:txBody>
          <a:bodyPr wrap="square" rtlCol="0">
            <a:spAutoFit/>
          </a:bodyPr>
          <a:lstStyle/>
          <a:p>
            <a:r>
              <a:rPr lang="en-GB" sz="3200" dirty="0" smtClean="0">
                <a:latin typeface="Franklin Gothic Demi Cond" panose="020B0706030402020204" pitchFamily="34" charset="0"/>
              </a:rPr>
              <a:t>Architecture </a:t>
            </a:r>
            <a:endParaRPr lang="en-GB" sz="3200" dirty="0"/>
          </a:p>
          <a:p>
            <a:r>
              <a:rPr lang="en-GB" sz="3200" dirty="0" smtClean="0"/>
              <a:t>(Office buildings and stadiums)</a:t>
            </a:r>
            <a:endParaRPr lang="en-GB" sz="3200" dirty="0"/>
          </a:p>
        </p:txBody>
      </p:sp>
      <p:sp>
        <p:nvSpPr>
          <p:cNvPr id="6" name="TextBox 5"/>
          <p:cNvSpPr txBox="1"/>
          <p:nvPr/>
        </p:nvSpPr>
        <p:spPr>
          <a:xfrm>
            <a:off x="7753350" y="2646740"/>
            <a:ext cx="3759200" cy="584775"/>
          </a:xfrm>
          <a:prstGeom prst="rect">
            <a:avLst/>
          </a:prstGeom>
          <a:noFill/>
        </p:spPr>
        <p:txBody>
          <a:bodyPr wrap="square" rtlCol="0">
            <a:spAutoFit/>
          </a:bodyPr>
          <a:lstStyle/>
          <a:p>
            <a:r>
              <a:rPr lang="en-GB" sz="3200" dirty="0" smtClean="0">
                <a:latin typeface="Franklin Gothic Demi Cond" panose="020B0706030402020204" pitchFamily="34" charset="0"/>
              </a:rPr>
              <a:t>Music </a:t>
            </a:r>
            <a:endParaRPr lang="en-GB" sz="3200" dirty="0"/>
          </a:p>
        </p:txBody>
      </p:sp>
      <p:sp>
        <p:nvSpPr>
          <p:cNvPr id="7" name="TextBox 6"/>
          <p:cNvSpPr txBox="1"/>
          <p:nvPr/>
        </p:nvSpPr>
        <p:spPr>
          <a:xfrm>
            <a:off x="8020050" y="5127020"/>
            <a:ext cx="3759200" cy="1569660"/>
          </a:xfrm>
          <a:prstGeom prst="rect">
            <a:avLst/>
          </a:prstGeom>
          <a:noFill/>
        </p:spPr>
        <p:txBody>
          <a:bodyPr wrap="square" rtlCol="0">
            <a:spAutoFit/>
          </a:bodyPr>
          <a:lstStyle/>
          <a:p>
            <a:r>
              <a:rPr lang="en-GB" sz="3200" dirty="0" smtClean="0">
                <a:latin typeface="Franklin Gothic Demi Cond" panose="020B0706030402020204" pitchFamily="34" charset="0"/>
              </a:rPr>
              <a:t>Cinema</a:t>
            </a:r>
          </a:p>
          <a:p>
            <a:r>
              <a:rPr lang="en-GB" sz="3200" dirty="0" smtClean="0"/>
              <a:t>(Political recordings, cartoons and movies)</a:t>
            </a:r>
          </a:p>
        </p:txBody>
      </p:sp>
      <p:sp>
        <p:nvSpPr>
          <p:cNvPr id="8" name="TextBox 7"/>
          <p:cNvSpPr txBox="1"/>
          <p:nvPr/>
        </p:nvSpPr>
        <p:spPr>
          <a:xfrm>
            <a:off x="3860800" y="5174040"/>
            <a:ext cx="2984500" cy="1200329"/>
          </a:xfrm>
          <a:prstGeom prst="rect">
            <a:avLst/>
          </a:prstGeom>
          <a:noFill/>
        </p:spPr>
        <p:txBody>
          <a:bodyPr wrap="square" rtlCol="0">
            <a:spAutoFit/>
          </a:bodyPr>
          <a:lstStyle/>
          <a:p>
            <a:pPr algn="ctr"/>
            <a:r>
              <a:rPr lang="en-GB" sz="2400" dirty="0" smtClean="0"/>
              <a:t>What did Goebbels and Speer use to influence people?</a:t>
            </a:r>
            <a:endParaRPr lang="en-GB" sz="2400" dirty="0"/>
          </a:p>
        </p:txBody>
      </p:sp>
      <p:pic>
        <p:nvPicPr>
          <p:cNvPr id="1026" name="Picture 2" descr="Image result for sport clipar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36725" y="967770"/>
            <a:ext cx="28384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rt clipart 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6666" y="3468402"/>
            <a:ext cx="1806575" cy="17222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usic clipart 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41457" y="2925612"/>
            <a:ext cx="4998077" cy="216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15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9217"/>
            <a:ext cx="6604668" cy="1107996"/>
          </a:xfrm>
          <a:prstGeom prst="rect">
            <a:avLst/>
          </a:prstGeom>
          <a:noFill/>
        </p:spPr>
        <p:txBody>
          <a:bodyPr wrap="square" rtlCol="0">
            <a:spAutoFit/>
          </a:bodyPr>
          <a:lstStyle/>
          <a:p>
            <a:r>
              <a:rPr lang="en-GB" sz="6600" dirty="0" smtClean="0">
                <a:latin typeface="Franklin Gothic Demi Cond" panose="020B0706030402020204" pitchFamily="34" charset="0"/>
              </a:rPr>
              <a:t>Learning Task </a:t>
            </a:r>
            <a:r>
              <a:rPr lang="en-GB" sz="6600" dirty="0" smtClean="0">
                <a:solidFill>
                  <a:srgbClr val="FF0000"/>
                </a:solidFill>
                <a:latin typeface="Franklin Gothic Demi Cond" panose="020B0706030402020204" pitchFamily="34" charset="0"/>
              </a:rPr>
              <a:t>One</a:t>
            </a:r>
            <a:endParaRPr lang="en-GB" sz="6600" dirty="0">
              <a:solidFill>
                <a:srgbClr val="FF0000"/>
              </a:solidFill>
              <a:latin typeface="Franklin Gothic Demi Cond" panose="020B0706030402020204" pitchFamily="34" charset="0"/>
            </a:endParaRPr>
          </a:p>
        </p:txBody>
      </p:sp>
      <p:sp>
        <p:nvSpPr>
          <p:cNvPr id="3" name="TextBox 2"/>
          <p:cNvSpPr txBox="1"/>
          <p:nvPr/>
        </p:nvSpPr>
        <p:spPr>
          <a:xfrm>
            <a:off x="163095" y="1157212"/>
            <a:ext cx="5678905" cy="5262979"/>
          </a:xfrm>
          <a:prstGeom prst="rect">
            <a:avLst/>
          </a:prstGeom>
          <a:noFill/>
          <a:ln>
            <a:solidFill>
              <a:srgbClr val="FF0000"/>
            </a:solidFill>
          </a:ln>
        </p:spPr>
        <p:txBody>
          <a:bodyPr wrap="square" rtlCol="0">
            <a:spAutoFit/>
          </a:bodyPr>
          <a:lstStyle/>
          <a:p>
            <a:r>
              <a:rPr lang="en-GB" sz="2800" dirty="0" smtClean="0"/>
              <a:t>You will be assigned one of the following areas to research:</a:t>
            </a:r>
          </a:p>
          <a:p>
            <a:endParaRPr lang="en-GB" sz="2800" dirty="0"/>
          </a:p>
          <a:p>
            <a:pPr marL="457200" indent="-457200">
              <a:buFont typeface="Arial" panose="020B0604020202020204" pitchFamily="34" charset="0"/>
              <a:buChar char="•"/>
            </a:pPr>
            <a:r>
              <a:rPr lang="en-GB" sz="2800" dirty="0" smtClean="0"/>
              <a:t>Sport</a:t>
            </a:r>
          </a:p>
          <a:p>
            <a:pPr marL="457200" indent="-457200">
              <a:buFont typeface="Arial" panose="020B0604020202020204" pitchFamily="34" charset="0"/>
              <a:buChar char="•"/>
            </a:pPr>
            <a:r>
              <a:rPr lang="en-GB" sz="2800" dirty="0" smtClean="0"/>
              <a:t>Art</a:t>
            </a:r>
          </a:p>
          <a:p>
            <a:pPr marL="457200" indent="-457200">
              <a:buFont typeface="Arial" panose="020B0604020202020204" pitchFamily="34" charset="0"/>
              <a:buChar char="•"/>
            </a:pPr>
            <a:r>
              <a:rPr lang="en-GB" sz="2800" dirty="0" smtClean="0"/>
              <a:t>Architecture</a:t>
            </a:r>
          </a:p>
          <a:p>
            <a:pPr marL="457200" indent="-457200">
              <a:buFont typeface="Arial" panose="020B0604020202020204" pitchFamily="34" charset="0"/>
              <a:buChar char="•"/>
            </a:pPr>
            <a:r>
              <a:rPr lang="en-GB" sz="2800" dirty="0" smtClean="0"/>
              <a:t>Music</a:t>
            </a:r>
          </a:p>
          <a:p>
            <a:pPr marL="457200" indent="-457200">
              <a:buFont typeface="Arial" panose="020B0604020202020204" pitchFamily="34" charset="0"/>
              <a:buChar char="•"/>
            </a:pPr>
            <a:r>
              <a:rPr lang="en-GB" sz="2800" dirty="0" smtClean="0"/>
              <a:t>Film</a:t>
            </a:r>
          </a:p>
          <a:p>
            <a:pPr marL="457200" indent="-457200">
              <a:buFont typeface="Arial" panose="020B0604020202020204" pitchFamily="34" charset="0"/>
              <a:buChar char="•"/>
            </a:pPr>
            <a:endParaRPr lang="en-GB" sz="2800" dirty="0"/>
          </a:p>
          <a:p>
            <a:r>
              <a:rPr lang="en-GB" sz="2800" dirty="0" smtClean="0"/>
              <a:t>Spend 10 minutes reading up on your area, taking notes on the following (right)</a:t>
            </a:r>
          </a:p>
        </p:txBody>
      </p:sp>
      <p:sp>
        <p:nvSpPr>
          <p:cNvPr id="5" name="TextBox 4"/>
          <p:cNvSpPr txBox="1"/>
          <p:nvPr/>
        </p:nvSpPr>
        <p:spPr>
          <a:xfrm>
            <a:off x="6070600" y="228600"/>
            <a:ext cx="5956300" cy="2492990"/>
          </a:xfrm>
          <a:prstGeom prst="rect">
            <a:avLst/>
          </a:prstGeom>
          <a:solidFill>
            <a:schemeClr val="accent6">
              <a:lumMod val="20000"/>
              <a:lumOff val="80000"/>
            </a:schemeClr>
          </a:solidFill>
        </p:spPr>
        <p:txBody>
          <a:bodyPr wrap="square" rtlCol="0">
            <a:spAutoFit/>
          </a:bodyPr>
          <a:lstStyle/>
          <a:p>
            <a:r>
              <a:rPr lang="en-GB" sz="3600" dirty="0" smtClean="0">
                <a:latin typeface="Franklin Gothic Demi Cond" panose="020B0706030402020204" pitchFamily="34" charset="0"/>
              </a:rPr>
              <a:t>Targets 9 – 6</a:t>
            </a:r>
            <a:endParaRPr lang="en-GB" dirty="0"/>
          </a:p>
          <a:p>
            <a:pPr marL="285750" indent="-285750">
              <a:buFont typeface="Arial" panose="020B0604020202020204" pitchFamily="34" charset="0"/>
              <a:buChar char="•"/>
            </a:pPr>
            <a:r>
              <a:rPr lang="en-GB" sz="2400" dirty="0" smtClean="0"/>
              <a:t>Which Cabinet Minister was in charge of this area?</a:t>
            </a:r>
          </a:p>
          <a:p>
            <a:pPr marL="285750" indent="-285750">
              <a:buFont typeface="Arial" panose="020B0604020202020204" pitchFamily="34" charset="0"/>
              <a:buChar char="•"/>
            </a:pPr>
            <a:r>
              <a:rPr lang="en-GB" sz="2400" dirty="0" smtClean="0"/>
              <a:t>How did they use this to their advantage?</a:t>
            </a:r>
          </a:p>
          <a:p>
            <a:pPr marL="285750" indent="-285750">
              <a:buFont typeface="Arial" panose="020B0604020202020204" pitchFamily="34" charset="0"/>
              <a:buChar char="•"/>
            </a:pPr>
            <a:r>
              <a:rPr lang="en-GB" sz="2400" dirty="0" smtClean="0"/>
              <a:t>Do you think it would be successful in promoting an image of power to the world?</a:t>
            </a:r>
            <a:endParaRPr lang="en-GB" sz="2400" dirty="0"/>
          </a:p>
        </p:txBody>
      </p:sp>
      <p:sp>
        <p:nvSpPr>
          <p:cNvPr id="6" name="TextBox 5"/>
          <p:cNvSpPr txBox="1"/>
          <p:nvPr/>
        </p:nvSpPr>
        <p:spPr>
          <a:xfrm>
            <a:off x="6070600" y="2803163"/>
            <a:ext cx="5956300" cy="2123658"/>
          </a:xfrm>
          <a:prstGeom prst="rect">
            <a:avLst/>
          </a:prstGeom>
          <a:solidFill>
            <a:schemeClr val="accent4">
              <a:lumMod val="40000"/>
              <a:lumOff val="60000"/>
            </a:schemeClr>
          </a:solidFill>
        </p:spPr>
        <p:txBody>
          <a:bodyPr wrap="square" rtlCol="0">
            <a:spAutoFit/>
          </a:bodyPr>
          <a:lstStyle/>
          <a:p>
            <a:r>
              <a:rPr lang="en-GB" sz="3600" dirty="0" smtClean="0">
                <a:latin typeface="Franklin Gothic Demi Cond" panose="020B0706030402020204" pitchFamily="34" charset="0"/>
              </a:rPr>
              <a:t>Targets 5-4</a:t>
            </a:r>
            <a:endParaRPr lang="en-GB" dirty="0"/>
          </a:p>
          <a:p>
            <a:pPr marL="285750" indent="-285750">
              <a:buFont typeface="Arial" panose="020B0604020202020204" pitchFamily="34" charset="0"/>
              <a:buChar char="•"/>
            </a:pPr>
            <a:r>
              <a:rPr lang="en-GB" sz="2400" dirty="0" smtClean="0"/>
              <a:t>What did the NSDAP do to control this area of society?</a:t>
            </a:r>
          </a:p>
          <a:p>
            <a:pPr marL="285750" indent="-285750">
              <a:buFont typeface="Arial" panose="020B0604020202020204" pitchFamily="34" charset="0"/>
              <a:buChar char="•"/>
            </a:pPr>
            <a:r>
              <a:rPr lang="en-GB" sz="2400" dirty="0" smtClean="0"/>
              <a:t>What were they hoping to achieve by doing this? (Think of the impact)</a:t>
            </a:r>
            <a:endParaRPr lang="en-GB" sz="2400" dirty="0"/>
          </a:p>
        </p:txBody>
      </p:sp>
      <p:sp>
        <p:nvSpPr>
          <p:cNvPr id="7" name="TextBox 6"/>
          <p:cNvSpPr txBox="1"/>
          <p:nvPr/>
        </p:nvSpPr>
        <p:spPr>
          <a:xfrm>
            <a:off x="6070600" y="5140742"/>
            <a:ext cx="5956300" cy="1384995"/>
          </a:xfrm>
          <a:prstGeom prst="rect">
            <a:avLst/>
          </a:prstGeom>
          <a:solidFill>
            <a:schemeClr val="accent1">
              <a:lumMod val="40000"/>
              <a:lumOff val="60000"/>
            </a:schemeClr>
          </a:solidFill>
        </p:spPr>
        <p:txBody>
          <a:bodyPr wrap="square" rtlCol="0">
            <a:spAutoFit/>
          </a:bodyPr>
          <a:lstStyle/>
          <a:p>
            <a:r>
              <a:rPr lang="en-GB" sz="3600" dirty="0" smtClean="0">
                <a:latin typeface="Franklin Gothic Demi Cond" panose="020B0706030402020204" pitchFamily="34" charset="0"/>
              </a:rPr>
              <a:t>Targets 3-2</a:t>
            </a:r>
            <a:endParaRPr lang="en-GB" dirty="0"/>
          </a:p>
          <a:p>
            <a:pPr marL="285750" indent="-285750">
              <a:buFont typeface="Arial" panose="020B0604020202020204" pitchFamily="34" charset="0"/>
              <a:buChar char="•"/>
            </a:pPr>
            <a:r>
              <a:rPr lang="en-GB" sz="2400" dirty="0" smtClean="0"/>
              <a:t>How did the Nazis use this? What was their opinion on this?</a:t>
            </a:r>
            <a:endParaRPr lang="en-GB" sz="2400" dirty="0"/>
          </a:p>
        </p:txBody>
      </p:sp>
    </p:spTree>
    <p:extLst>
      <p:ext uri="{BB962C8B-B14F-4D97-AF65-F5344CB8AC3E}">
        <p14:creationId xmlns:p14="http://schemas.microsoft.com/office/powerpoint/2010/main" val="2186613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30544"/>
          <a:stretch/>
        </p:blipFill>
        <p:spPr>
          <a:xfrm>
            <a:off x="341392" y="224590"/>
            <a:ext cx="2821050" cy="2662989"/>
          </a:xfrm>
          <a:prstGeom prst="rect">
            <a:avLst/>
          </a:prstGeom>
        </p:spPr>
      </p:pic>
      <p:sp>
        <p:nvSpPr>
          <p:cNvPr id="3" name="TextBox 2"/>
          <p:cNvSpPr txBox="1"/>
          <p:nvPr/>
        </p:nvSpPr>
        <p:spPr>
          <a:xfrm>
            <a:off x="3336758" y="224590"/>
            <a:ext cx="8678779" cy="1200329"/>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GB" sz="2400" dirty="0" smtClean="0"/>
              <a:t>Huge buildings to give impression of power and permanence.</a:t>
            </a:r>
          </a:p>
          <a:p>
            <a:pPr marL="285750" indent="-285750">
              <a:buFont typeface="Arial" panose="020B0604020202020204" pitchFamily="34" charset="0"/>
              <a:buChar char="•"/>
            </a:pPr>
            <a:r>
              <a:rPr lang="en-GB" sz="2400" dirty="0" smtClean="0"/>
              <a:t>Heavily influenced by Ancient Rome and Ancient Greece. </a:t>
            </a:r>
          </a:p>
          <a:p>
            <a:pPr marL="285750" indent="-285750">
              <a:buFont typeface="Arial" panose="020B0604020202020204" pitchFamily="34" charset="0"/>
              <a:buChar char="•"/>
            </a:pPr>
            <a:r>
              <a:rPr lang="en-GB" sz="2400" dirty="0" smtClean="0"/>
              <a:t>Used domes, arches, pillars to look grand and historic.</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748" y="1572126"/>
            <a:ext cx="5918790" cy="5144573"/>
          </a:xfrm>
          <a:prstGeom prst="rect">
            <a:avLst/>
          </a:prstGeom>
        </p:spPr>
      </p:pic>
      <p:sp>
        <p:nvSpPr>
          <p:cNvPr id="6" name="TextBox 5"/>
          <p:cNvSpPr txBox="1"/>
          <p:nvPr/>
        </p:nvSpPr>
        <p:spPr>
          <a:xfrm>
            <a:off x="146526" y="2931047"/>
            <a:ext cx="5775158" cy="3785652"/>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smtClean="0"/>
              <a:t>Planned to rebuild all of Berlin and rename it ‘Germania’ At the centre would be the ‘</a:t>
            </a:r>
            <a:r>
              <a:rPr lang="en-GB" sz="2400" dirty="0" err="1" smtClean="0"/>
              <a:t>Volkshalle</a:t>
            </a:r>
            <a:r>
              <a:rPr lang="en-GB" sz="2400" dirty="0" smtClean="0"/>
              <a:t>’ – a monumental domed building.</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It was to be the largest building in Europe– standing at 950ft tall. Due the to the breath of more than 100,000 people it would cause precipitation to fall back down (it would rain indoors)</a:t>
            </a:r>
            <a:endParaRPr lang="en-GB" sz="2400" dirty="0"/>
          </a:p>
        </p:txBody>
      </p:sp>
    </p:spTree>
    <p:extLst>
      <p:ext uri="{BB962C8B-B14F-4D97-AF65-F5344CB8AC3E}">
        <p14:creationId xmlns:p14="http://schemas.microsoft.com/office/powerpoint/2010/main" val="87346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7193280"/>
          </a:xfrm>
          <a:prstGeom prst="rect">
            <a:avLst/>
          </a:prstGeom>
        </p:spPr>
      </p:pic>
    </p:spTree>
    <p:extLst>
      <p:ext uri="{BB962C8B-B14F-4D97-AF65-F5344CB8AC3E}">
        <p14:creationId xmlns:p14="http://schemas.microsoft.com/office/powerpoint/2010/main" val="2292995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904839" cy="6858000"/>
          </a:xfrm>
          <a:prstGeom prst="rect">
            <a:avLst/>
          </a:prstGeom>
        </p:spPr>
      </p:pic>
    </p:spTree>
    <p:extLst>
      <p:ext uri="{BB962C8B-B14F-4D97-AF65-F5344CB8AC3E}">
        <p14:creationId xmlns:p14="http://schemas.microsoft.com/office/powerpoint/2010/main" val="2695672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026696"/>
            <a:ext cx="12192000" cy="8595361"/>
          </a:xfrm>
          <a:prstGeom prst="rect">
            <a:avLst/>
          </a:prstGeom>
        </p:spPr>
      </p:pic>
      <p:sp>
        <p:nvSpPr>
          <p:cNvPr id="4" name="TextBox 3"/>
          <p:cNvSpPr txBox="1"/>
          <p:nvPr/>
        </p:nvSpPr>
        <p:spPr>
          <a:xfrm>
            <a:off x="160421" y="-850232"/>
            <a:ext cx="7571874" cy="584775"/>
          </a:xfrm>
          <a:prstGeom prst="rect">
            <a:avLst/>
          </a:prstGeom>
          <a:solidFill>
            <a:srgbClr val="FFFF00"/>
          </a:solidFill>
        </p:spPr>
        <p:txBody>
          <a:bodyPr wrap="square" rtlCol="0">
            <a:spAutoFit/>
          </a:bodyPr>
          <a:lstStyle/>
          <a:p>
            <a:r>
              <a:rPr lang="en-GB" sz="3200" dirty="0" smtClean="0"/>
              <a:t>Stadium at Nuremberg, used to hold rallies</a:t>
            </a:r>
            <a:endParaRPr lang="en-GB" sz="3200" dirty="0"/>
          </a:p>
        </p:txBody>
      </p:sp>
    </p:spTree>
    <p:extLst>
      <p:ext uri="{BB962C8B-B14F-4D97-AF65-F5344CB8AC3E}">
        <p14:creationId xmlns:p14="http://schemas.microsoft.com/office/powerpoint/2010/main" val="4118517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1021</Words>
  <Application>Microsoft Office PowerPoint</Application>
  <PresentationFormat>Widescreen</PresentationFormat>
  <Paragraphs>107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Franklin Gothic Demi Cond</vt:lpstr>
      <vt:lpstr>Office Theme</vt:lpstr>
      <vt:lpstr>How did the Nazi government influence people at home and abroad?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Caldew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the Nazi government influence people at home and abroad?</dc:title>
  <dc:creator>User</dc:creator>
  <cp:lastModifiedBy>User</cp:lastModifiedBy>
  <cp:revision>20</cp:revision>
  <dcterms:created xsi:type="dcterms:W3CDTF">2019-06-13T08:27:24Z</dcterms:created>
  <dcterms:modified xsi:type="dcterms:W3CDTF">2019-06-20T15:10:03Z</dcterms:modified>
</cp:coreProperties>
</file>