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04D2-5AF8-48F2-BB74-98C0889F6C2C}" type="datetimeFigureOut">
              <a:rPr lang="en-GB" smtClean="0"/>
              <a:t>05/10/2018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1138-B12C-425E-A883-2FB20BA035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259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04D2-5AF8-48F2-BB74-98C0889F6C2C}" type="datetimeFigureOut">
              <a:rPr lang="en-GB" smtClean="0"/>
              <a:t>05/10/2018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1138-B12C-425E-A883-2FB20BA035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04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04D2-5AF8-48F2-BB74-98C0889F6C2C}" type="datetimeFigureOut">
              <a:rPr lang="en-GB" smtClean="0"/>
              <a:t>05/10/2018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1138-B12C-425E-A883-2FB20BA035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404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04D2-5AF8-48F2-BB74-98C0889F6C2C}" type="datetimeFigureOut">
              <a:rPr lang="en-GB" smtClean="0"/>
              <a:t>05/10/2018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1138-B12C-425E-A883-2FB20BA035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80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04D2-5AF8-48F2-BB74-98C0889F6C2C}" type="datetimeFigureOut">
              <a:rPr lang="en-GB" smtClean="0"/>
              <a:t>05/10/2018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1138-B12C-425E-A883-2FB20BA035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649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04D2-5AF8-48F2-BB74-98C0889F6C2C}" type="datetimeFigureOut">
              <a:rPr lang="en-GB" smtClean="0"/>
              <a:t>05/10/2018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1138-B12C-425E-A883-2FB20BA035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00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04D2-5AF8-48F2-BB74-98C0889F6C2C}" type="datetimeFigureOut">
              <a:rPr lang="en-GB" smtClean="0"/>
              <a:t>05/10/2018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1138-B12C-425E-A883-2FB20BA035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03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04D2-5AF8-48F2-BB74-98C0889F6C2C}" type="datetimeFigureOut">
              <a:rPr lang="en-GB" smtClean="0"/>
              <a:t>05/10/2018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1138-B12C-425E-A883-2FB20BA035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893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04D2-5AF8-48F2-BB74-98C0889F6C2C}" type="datetimeFigureOut">
              <a:rPr lang="en-GB" smtClean="0"/>
              <a:t>05/10/2018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1138-B12C-425E-A883-2FB20BA035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328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04D2-5AF8-48F2-BB74-98C0889F6C2C}" type="datetimeFigureOut">
              <a:rPr lang="en-GB" smtClean="0"/>
              <a:t>05/10/2018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1138-B12C-425E-A883-2FB20BA035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694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04D2-5AF8-48F2-BB74-98C0889F6C2C}" type="datetimeFigureOut">
              <a:rPr lang="en-GB" smtClean="0"/>
              <a:t>05/10/2018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1138-B12C-425E-A883-2FB20BA035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284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204D2-5AF8-48F2-BB74-98C0889F6C2C}" type="datetimeFigureOut">
              <a:rPr lang="en-GB" smtClean="0"/>
              <a:t>05/10/2018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71138-B12C-425E-A883-2FB20BA035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277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2750" y="-84408"/>
            <a:ext cx="9144000" cy="1312863"/>
          </a:xfrm>
        </p:spPr>
        <p:txBody>
          <a:bodyPr>
            <a:normAutofit/>
          </a:bodyPr>
          <a:lstStyle/>
          <a:p>
            <a:pPr algn="l"/>
            <a:r>
              <a:rPr lang="en-GB" sz="4000" u="sng" dirty="0" smtClean="0"/>
              <a:t>How did the Marcher Earldoms benefit King William?</a:t>
            </a:r>
            <a:endParaRPr lang="en-GB" sz="40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" y="1531938"/>
            <a:ext cx="5765800" cy="208756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GB" dirty="0" smtClean="0"/>
              <a:t>In this lesson, we will: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Describe</a:t>
            </a:r>
            <a:r>
              <a:rPr lang="en-GB" dirty="0" smtClean="0">
                <a:latin typeface="Franklin Gothic Demi Cond" panose="020B0706030402020204" pitchFamily="34" charset="0"/>
              </a:rPr>
              <a:t> the key features of a Marcher earldom.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Explain</a:t>
            </a:r>
            <a:r>
              <a:rPr lang="en-GB" dirty="0" smtClean="0">
                <a:latin typeface="Franklin Gothic Demi Cond" panose="020B0706030402020204" pitchFamily="34" charset="0"/>
              </a:rPr>
              <a:t> how establishing these earldoms helped William govern England.</a:t>
            </a:r>
            <a:endParaRPr lang="en-GB" dirty="0">
              <a:latin typeface="Franklin Gothic Demi Cond" panose="020B07060304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14300" y="3723752"/>
            <a:ext cx="5765800" cy="12927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1" i="1" dirty="0" smtClean="0"/>
              <a:t>Starter: </a:t>
            </a:r>
            <a:r>
              <a:rPr lang="en-GB" sz="2800" dirty="0" smtClean="0"/>
              <a:t>Edward the Confessor a number of problems facing him as king. Can you identify some of them?</a:t>
            </a:r>
            <a:endParaRPr lang="en-GB" sz="2800" dirty="0">
              <a:latin typeface="Franklin Gothic Demi Cond" panose="020B07060304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7737" y="1228455"/>
            <a:ext cx="2981325" cy="533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1699" y="1228455"/>
            <a:ext cx="3029490" cy="15147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454"/>
          <a:stretch/>
        </p:blipFill>
        <p:spPr>
          <a:xfrm>
            <a:off x="9101699" y="2794001"/>
            <a:ext cx="3030966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812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4099" y="114300"/>
            <a:ext cx="5949293" cy="3136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" y="1437288"/>
            <a:ext cx="5803900" cy="53245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Following his victory at Hastings, William expected the Saxon Witan to offer him the crown – they did not.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Instead, the Witan elected Edgar as their king. Earls </a:t>
            </a:r>
            <a:r>
              <a:rPr lang="en-GB" sz="2000" dirty="0" err="1" smtClean="0"/>
              <a:t>Morcar</a:t>
            </a:r>
            <a:r>
              <a:rPr lang="en-GB" sz="2000" dirty="0" smtClean="0"/>
              <a:t> and Edwin pledged their support.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William was so angry, that he refused to allow anyone to collect the Saxon bodies from the fields of Hastings.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William taunted to Harold’s mother: “</a:t>
            </a:r>
            <a:r>
              <a:rPr lang="en-GB" sz="2000" dirty="0" smtClean="0"/>
              <a:t>Harold mounted guard on the coast while he was alive; he may continue his guard now he is dead”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Eventually William allowed Harold’s body to be collected, and buried at Waltham Abbey.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4098" y="3350895"/>
            <a:ext cx="5949293" cy="34109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" y="215900"/>
            <a:ext cx="5803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Franklin Gothic Demi Cond" panose="020B0706030402020204" pitchFamily="34" charset="0"/>
              </a:rPr>
              <a:t>What happened </a:t>
            </a:r>
            <a:r>
              <a:rPr lang="en-GB" sz="32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after</a:t>
            </a:r>
            <a:r>
              <a:rPr lang="en-GB" sz="3200" dirty="0" smtClean="0">
                <a:latin typeface="Franklin Gothic Demi Cond" panose="020B0706030402020204" pitchFamily="34" charset="0"/>
              </a:rPr>
              <a:t> the Battle of Hastings?</a:t>
            </a:r>
            <a:endParaRPr lang="en-GB" sz="3200" dirty="0"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27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" y="800675"/>
            <a:ext cx="6375400" cy="5940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The fragments of Saxon nobility waited in London and prepared to fight the Norman army.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William made moves to secure the south coast – he marched on Dover but he and his army became very ill from dysentery. They were very vulnerable.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William decided to force the Saxons into submission with a policy of devastation.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As his army marched, they destroyed homes and farms and slaughtered the peasant populations.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At </a:t>
            </a:r>
            <a:r>
              <a:rPr lang="en-GB" sz="2000" dirty="0" err="1" smtClean="0"/>
              <a:t>Berkhamstead</a:t>
            </a:r>
            <a:r>
              <a:rPr lang="en-GB" sz="2000" dirty="0" smtClean="0"/>
              <a:t>, he met with Edgar and the Saxon nobles. They surrendered to him, gave him homage and handed over hostages.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On Christmas Day, 1066, William was crowned ‘King William I of England’.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500" y="139700"/>
            <a:ext cx="580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How</a:t>
            </a:r>
            <a:r>
              <a:rPr lang="en-GB" sz="3200" dirty="0" smtClean="0">
                <a:latin typeface="Franklin Gothic Demi Cond" panose="020B0706030402020204" pitchFamily="34" charset="0"/>
              </a:rPr>
              <a:t> did William become King?</a:t>
            </a:r>
            <a:endParaRPr lang="en-GB" sz="3200" dirty="0">
              <a:latin typeface="Franklin Gothic Demi Cond" panose="020B07060304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3320" y="114300"/>
            <a:ext cx="4622080" cy="660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77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9719"/>
            <a:ext cx="6502400" cy="68777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823"/>
          <a:stretch/>
        </p:blipFill>
        <p:spPr>
          <a:xfrm>
            <a:off x="6502400" y="0"/>
            <a:ext cx="5630407" cy="603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19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" y="1293118"/>
            <a:ext cx="5803900" cy="53245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William had promised many of his supporters land in England for helping him conquer in 1066 (e.g. Bishop </a:t>
            </a:r>
            <a:r>
              <a:rPr lang="en-GB" sz="2000" dirty="0" err="1" smtClean="0"/>
              <a:t>Odo</a:t>
            </a:r>
            <a:r>
              <a:rPr lang="en-GB" sz="2000" dirty="0" smtClean="0"/>
              <a:t>, William </a:t>
            </a:r>
            <a:r>
              <a:rPr lang="en-GB" sz="2000" dirty="0" err="1" smtClean="0"/>
              <a:t>Fitzobern</a:t>
            </a:r>
            <a:r>
              <a:rPr lang="en-GB" sz="2000" dirty="0" smtClean="0"/>
              <a:t>, Hugh </a:t>
            </a:r>
            <a:r>
              <a:rPr lang="en-GB" sz="2000" dirty="0" err="1" smtClean="0"/>
              <a:t>D’Avranches</a:t>
            </a:r>
            <a:r>
              <a:rPr lang="en-GB" sz="2000" dirty="0" smtClean="0"/>
              <a:t>, Roger de Montgomery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He had promised to reward the Church fo</a:t>
            </a:r>
            <a:r>
              <a:rPr lang="en-GB" sz="2000" dirty="0" smtClean="0"/>
              <a:t>r blessing his invasion in 1066.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He needed to secure the Anglo-Welsh border, to prevent raids.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He needed to reduce the size and power of Northumbria and Mercia.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He needed to encourage as many Norman lords to migrate to England and settle (specifically on the border)</a:t>
            </a:r>
            <a:endParaRPr lang="en-GB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90500" y="139700"/>
            <a:ext cx="5803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Franklin Gothic Demi Cond" panose="020B0706030402020204" pitchFamily="34" charset="0"/>
              </a:rPr>
              <a:t>What </a:t>
            </a:r>
            <a:r>
              <a:rPr lang="en-GB" sz="32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problems</a:t>
            </a:r>
            <a:r>
              <a:rPr lang="en-GB" sz="3200" dirty="0" smtClean="0">
                <a:latin typeface="Franklin Gothic Demi Cond" panose="020B0706030402020204" pitchFamily="34" charset="0"/>
              </a:rPr>
              <a:t> faced William by January 1067?</a:t>
            </a:r>
            <a:endParaRPr lang="en-GB" sz="3200" dirty="0">
              <a:latin typeface="Franklin Gothic Demi Cond" panose="020B07060304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8699" y="114300"/>
            <a:ext cx="5892801" cy="30688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699" y="3279497"/>
            <a:ext cx="2171700" cy="3276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7901" y="3279497"/>
            <a:ext cx="34036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303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a/a0/WelshMarchesMap.png/305px-WelshMarches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354" y="0"/>
            <a:ext cx="5800869" cy="623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51984" y="260649"/>
            <a:ext cx="453650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u="sng" dirty="0"/>
              <a:t>Chester</a:t>
            </a:r>
          </a:p>
          <a:p>
            <a:endParaRPr lang="en-GB" dirty="0"/>
          </a:p>
          <a:p>
            <a:r>
              <a:rPr lang="en-GB" dirty="0"/>
              <a:t>Hugh </a:t>
            </a:r>
            <a:r>
              <a:rPr lang="en-GB" dirty="0" err="1"/>
              <a:t>D’Avranches</a:t>
            </a:r>
            <a:r>
              <a:rPr lang="en-GB" dirty="0"/>
              <a:t> made earl because his father gave William 60 ships for the invasion.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464152" y="1916832"/>
            <a:ext cx="2808312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u="sng" dirty="0"/>
              <a:t>Shrewsbury</a:t>
            </a:r>
          </a:p>
          <a:p>
            <a:endParaRPr lang="en-GB" dirty="0"/>
          </a:p>
          <a:p>
            <a:r>
              <a:rPr lang="en-GB" dirty="0"/>
              <a:t>Roger de Montgomery made Earl because he had governed Normandy whilst William fought at Hastings.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464152" y="4365105"/>
            <a:ext cx="2808312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u="sng" dirty="0"/>
              <a:t>Hereford</a:t>
            </a:r>
          </a:p>
          <a:p>
            <a:endParaRPr lang="en-GB" dirty="0"/>
          </a:p>
          <a:p>
            <a:r>
              <a:rPr lang="en-GB" dirty="0"/>
              <a:t>William </a:t>
            </a:r>
            <a:r>
              <a:rPr lang="en-GB" dirty="0" err="1"/>
              <a:t>FitzOsbern</a:t>
            </a:r>
            <a:r>
              <a:rPr lang="en-GB" dirty="0"/>
              <a:t> made earl because he was helped William during the invasion (helped build early Motte &amp; Bailey castles)</a:t>
            </a:r>
            <a:endParaRPr lang="en-GB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367808" y="1460977"/>
            <a:ext cx="1728192" cy="1333018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333886" y="3119156"/>
            <a:ext cx="3130267" cy="285192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1"/>
          </p:cNvCxnSpPr>
          <p:nvPr/>
        </p:nvCxnSpPr>
        <p:spPr>
          <a:xfrm flipH="1" flipV="1">
            <a:off x="4530868" y="4146241"/>
            <a:ext cx="2933285" cy="1234527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58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104" y="-14639"/>
            <a:ext cx="580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Franklin Gothic Demi Cond" panose="020B0706030402020204" pitchFamily="34" charset="0"/>
              </a:rPr>
              <a:t>Learning Task </a:t>
            </a:r>
            <a:r>
              <a:rPr lang="en-GB" sz="32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One</a:t>
            </a:r>
            <a:endParaRPr lang="en-GB" sz="3200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975790"/>
              </p:ext>
            </p:extLst>
          </p:nvPr>
        </p:nvGraphicFramePr>
        <p:xfrm>
          <a:off x="209104" y="887636"/>
          <a:ext cx="11652696" cy="54918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9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2364">
                <a:tc>
                  <a:txBody>
                    <a:bodyPr/>
                    <a:lstStyle/>
                    <a:p>
                      <a:r>
                        <a:rPr lang="en-GB" b="1" dirty="0" smtClean="0"/>
                        <a:t>Old Anglo-Saxon</a:t>
                      </a:r>
                      <a:r>
                        <a:rPr lang="en-GB" b="1" baseline="0" dirty="0" smtClean="0"/>
                        <a:t> </a:t>
                      </a:r>
                      <a:r>
                        <a:rPr lang="en-GB" b="1" baseline="0" dirty="0" smtClean="0"/>
                        <a:t>Earldoms</a:t>
                      </a:r>
                      <a:endParaRPr lang="en-GB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Marcher Earldoms</a:t>
                      </a:r>
                      <a:r>
                        <a:rPr lang="en-GB" b="1" baseline="0" dirty="0" smtClean="0"/>
                        <a:t> (Border Earldoms)</a:t>
                      </a:r>
                      <a:endParaRPr lang="en-GB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How this benefitted King William</a:t>
                      </a:r>
                      <a:endParaRPr lang="en-GB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438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They</a:t>
                      </a:r>
                      <a:r>
                        <a:rPr lang="en-GB" sz="1800" baseline="0" dirty="0" smtClean="0"/>
                        <a:t> were usually large areas containing several shires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7369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The</a:t>
                      </a:r>
                      <a:r>
                        <a:rPr lang="en-GB" sz="1800" baseline="0" dirty="0" smtClean="0"/>
                        <a:t> King was the only person who could create boroughs, markets and establish Churches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7364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Shire</a:t>
                      </a:r>
                      <a:r>
                        <a:rPr lang="en-GB" sz="1800" baseline="0" dirty="0" smtClean="0"/>
                        <a:t> Reeves were the king’s officers.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0992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To</a:t>
                      </a:r>
                      <a:r>
                        <a:rPr lang="en-GB" sz="1800" baseline="0" dirty="0" smtClean="0"/>
                        <a:t> build a castle, landholders had to apply to the king.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7369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Earls pay the King taxes on their lands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0526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348427"/>
              </p:ext>
            </p:extLst>
          </p:nvPr>
        </p:nvGraphicFramePr>
        <p:xfrm>
          <a:off x="259904" y="481236"/>
          <a:ext cx="11652696" cy="5773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8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9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4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4264">
                <a:tc>
                  <a:txBody>
                    <a:bodyPr/>
                    <a:lstStyle/>
                    <a:p>
                      <a:r>
                        <a:rPr lang="en-GB" b="1" dirty="0" smtClean="0"/>
                        <a:t>Anglo-Saxon</a:t>
                      </a:r>
                      <a:r>
                        <a:rPr lang="en-GB" b="1" baseline="0" dirty="0" smtClean="0"/>
                        <a:t> Earldoms</a:t>
                      </a:r>
                      <a:endParaRPr lang="en-GB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Marcher Earldoms</a:t>
                      </a:r>
                      <a:r>
                        <a:rPr lang="en-GB" b="1" baseline="0" dirty="0" smtClean="0"/>
                        <a:t> (Border Earldoms)</a:t>
                      </a:r>
                      <a:endParaRPr lang="en-GB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Reason</a:t>
                      </a:r>
                      <a:r>
                        <a:rPr lang="en-GB" b="1" baseline="0" dirty="0" smtClean="0"/>
                        <a:t> for this change</a:t>
                      </a:r>
                      <a:endParaRPr lang="en-GB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438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They</a:t>
                      </a:r>
                      <a:r>
                        <a:rPr lang="en-GB" sz="1800" baseline="0" dirty="0" smtClean="0"/>
                        <a:t> were usually large areas containing several shires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They were smaller and more compact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Made them easier to control and that Earls were not as powerful as the king.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7369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The</a:t>
                      </a:r>
                      <a:r>
                        <a:rPr lang="en-GB" sz="1800" baseline="0" dirty="0" smtClean="0"/>
                        <a:t> King was the only person who could create boroughs, markets and establish Churches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The</a:t>
                      </a:r>
                      <a:r>
                        <a:rPr lang="en-GB" sz="1800" baseline="0" dirty="0" smtClean="0"/>
                        <a:t> earls now had the rights that only the king had: to create boroughs and markets, to establish Churches etc.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Helped earls to attract people</a:t>
                      </a:r>
                      <a:r>
                        <a:rPr lang="en-GB" sz="1800" baseline="0" dirty="0" smtClean="0"/>
                        <a:t> from Normandy to come and settle the frontier (colonisation</a:t>
                      </a:r>
                      <a:r>
                        <a:rPr lang="en-GB" sz="1800" baseline="0" dirty="0" smtClean="0"/>
                        <a:t>) as it gave them more power.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7364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Shire</a:t>
                      </a:r>
                      <a:r>
                        <a:rPr lang="en-GB" sz="1800" baseline="0" dirty="0" smtClean="0"/>
                        <a:t> Reeves were the king’s officers.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Sheriff worked with the earls which gave them much more power than</a:t>
                      </a:r>
                      <a:r>
                        <a:rPr lang="en-GB" sz="1800" baseline="0" dirty="0" smtClean="0"/>
                        <a:t> Saxon earls.</a:t>
                      </a:r>
                      <a:endParaRPr lang="en-GB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Gave them more power to</a:t>
                      </a:r>
                      <a:r>
                        <a:rPr lang="en-GB" sz="1800" baseline="0" dirty="0" smtClean="0"/>
                        <a:t> ensure loyalty to the crown.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0992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To</a:t>
                      </a:r>
                      <a:r>
                        <a:rPr lang="en-GB" sz="1800" baseline="0" dirty="0" smtClean="0"/>
                        <a:t> build a castle, landholders had to apply to the king.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Marcher</a:t>
                      </a:r>
                      <a:r>
                        <a:rPr lang="en-GB" sz="1800" baseline="0" dirty="0" smtClean="0"/>
                        <a:t> earls could build castles whenever or wherever they wanted.</a:t>
                      </a:r>
                      <a:endParaRPr lang="en-GB" sz="1800" dirty="0" smtClean="0"/>
                    </a:p>
                    <a:p>
                      <a:endParaRPr lang="en-GB" sz="1800" dirty="0" smtClean="0"/>
                    </a:p>
                    <a:p>
                      <a:endParaRPr lang="en-GB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Helped control the area and secure</a:t>
                      </a:r>
                      <a:r>
                        <a:rPr lang="en-GB" sz="1800" baseline="0" dirty="0" smtClean="0"/>
                        <a:t> the border against the Welsh.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7369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Earls pay the King taxes on their lands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Earls</a:t>
                      </a:r>
                      <a:r>
                        <a:rPr lang="en-GB" sz="1800" baseline="0" dirty="0" smtClean="0"/>
                        <a:t> didn’t have to pay tax on these lands.</a:t>
                      </a:r>
                      <a:endParaRPr lang="en-GB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Reward</a:t>
                      </a:r>
                      <a:r>
                        <a:rPr lang="en-GB" sz="1800" baseline="0" dirty="0" smtClean="0"/>
                        <a:t> their loyalty. Encourage the earls to spend their money on defences.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409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104" y="125061"/>
            <a:ext cx="5803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Franklin Gothic Demi Cond" panose="020B0706030402020204" pitchFamily="34" charset="0"/>
              </a:rPr>
              <a:t>Learning Task </a:t>
            </a:r>
            <a:r>
              <a:rPr lang="en-GB" sz="44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Two</a:t>
            </a:r>
            <a:endParaRPr lang="en-GB" sz="4400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5556" y="1079500"/>
            <a:ext cx="5670996" cy="52629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For each problem below, write down how the Marcher Earldoms helped solve it!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William had to reward followers.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He needed to secure the Anglo-Welsh </a:t>
            </a:r>
            <a:r>
              <a:rPr lang="en-GB" sz="2400" dirty="0" smtClean="0"/>
              <a:t>border.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He needed to reduce the size and power of Northumbria and Mercia.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He needed to encourage as many Norman lords to migrate to England and </a:t>
            </a:r>
            <a:r>
              <a:rPr lang="en-GB" sz="2400" dirty="0" smtClean="0"/>
              <a:t>settle.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2836416"/>
            <a:ext cx="6032500" cy="383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49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777</Words>
  <Application>Microsoft Office PowerPoint</Application>
  <PresentationFormat>Widescreen</PresentationFormat>
  <Paragraphs>83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Franklin Gothic Demi Cond</vt:lpstr>
      <vt:lpstr>Office Theme</vt:lpstr>
      <vt:lpstr>How did the Marcher Earldoms benefit King William?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were William’s first priorities as King of England?</dc:title>
  <dc:creator>User</dc:creator>
  <cp:lastModifiedBy>User</cp:lastModifiedBy>
  <cp:revision>7</cp:revision>
  <dcterms:created xsi:type="dcterms:W3CDTF">2018-10-05T16:38:31Z</dcterms:created>
  <dcterms:modified xsi:type="dcterms:W3CDTF">2018-10-05T17:55:29Z</dcterms:modified>
</cp:coreProperties>
</file>