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66" r:id="rId6"/>
    <p:sldId id="259" r:id="rId7"/>
    <p:sldId id="260" r:id="rId8"/>
    <p:sldId id="261" r:id="rId9"/>
    <p:sldId id="262" r:id="rId10"/>
    <p:sldId id="263" r:id="rId11"/>
    <p:sldId id="264" r:id="rId12"/>
    <p:sldId id="26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4815A2-B3BA-41E4-B79A-BFC6BCDA2541}"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D961B-4CB7-4425-8BD1-0B3A26814AF2}" type="slidenum">
              <a:rPr lang="en-GB" smtClean="0"/>
              <a:t>‹#›</a:t>
            </a:fld>
            <a:endParaRPr lang="en-GB"/>
          </a:p>
        </p:txBody>
      </p:sp>
    </p:spTree>
    <p:extLst>
      <p:ext uri="{BB962C8B-B14F-4D97-AF65-F5344CB8AC3E}">
        <p14:creationId xmlns:p14="http://schemas.microsoft.com/office/powerpoint/2010/main" val="77158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4815A2-B3BA-41E4-B79A-BFC6BCDA2541}"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D961B-4CB7-4425-8BD1-0B3A26814AF2}" type="slidenum">
              <a:rPr lang="en-GB" smtClean="0"/>
              <a:t>‹#›</a:t>
            </a:fld>
            <a:endParaRPr lang="en-GB"/>
          </a:p>
        </p:txBody>
      </p:sp>
    </p:spTree>
    <p:extLst>
      <p:ext uri="{BB962C8B-B14F-4D97-AF65-F5344CB8AC3E}">
        <p14:creationId xmlns:p14="http://schemas.microsoft.com/office/powerpoint/2010/main" val="323446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4815A2-B3BA-41E4-B79A-BFC6BCDA2541}"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D961B-4CB7-4425-8BD1-0B3A26814AF2}" type="slidenum">
              <a:rPr lang="en-GB" smtClean="0"/>
              <a:t>‹#›</a:t>
            </a:fld>
            <a:endParaRPr lang="en-GB"/>
          </a:p>
        </p:txBody>
      </p:sp>
    </p:spTree>
    <p:extLst>
      <p:ext uri="{BB962C8B-B14F-4D97-AF65-F5344CB8AC3E}">
        <p14:creationId xmlns:p14="http://schemas.microsoft.com/office/powerpoint/2010/main" val="284183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4815A2-B3BA-41E4-B79A-BFC6BCDA2541}"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D961B-4CB7-4425-8BD1-0B3A26814AF2}" type="slidenum">
              <a:rPr lang="en-GB" smtClean="0"/>
              <a:t>‹#›</a:t>
            </a:fld>
            <a:endParaRPr lang="en-GB"/>
          </a:p>
        </p:txBody>
      </p:sp>
    </p:spTree>
    <p:extLst>
      <p:ext uri="{BB962C8B-B14F-4D97-AF65-F5344CB8AC3E}">
        <p14:creationId xmlns:p14="http://schemas.microsoft.com/office/powerpoint/2010/main" val="368008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4815A2-B3BA-41E4-B79A-BFC6BCDA2541}"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D961B-4CB7-4425-8BD1-0B3A26814AF2}" type="slidenum">
              <a:rPr lang="en-GB" smtClean="0"/>
              <a:t>‹#›</a:t>
            </a:fld>
            <a:endParaRPr lang="en-GB"/>
          </a:p>
        </p:txBody>
      </p:sp>
    </p:spTree>
    <p:extLst>
      <p:ext uri="{BB962C8B-B14F-4D97-AF65-F5344CB8AC3E}">
        <p14:creationId xmlns:p14="http://schemas.microsoft.com/office/powerpoint/2010/main" val="277550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4815A2-B3BA-41E4-B79A-BFC6BCDA2541}" type="datetimeFigureOut">
              <a:rPr lang="en-GB" smtClean="0"/>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DD961B-4CB7-4425-8BD1-0B3A26814AF2}" type="slidenum">
              <a:rPr lang="en-GB" smtClean="0"/>
              <a:t>‹#›</a:t>
            </a:fld>
            <a:endParaRPr lang="en-GB"/>
          </a:p>
        </p:txBody>
      </p:sp>
    </p:spTree>
    <p:extLst>
      <p:ext uri="{BB962C8B-B14F-4D97-AF65-F5344CB8AC3E}">
        <p14:creationId xmlns:p14="http://schemas.microsoft.com/office/powerpoint/2010/main" val="365768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4815A2-B3BA-41E4-B79A-BFC6BCDA2541}" type="datetimeFigureOut">
              <a:rPr lang="en-GB" smtClean="0"/>
              <a:t>14/10/2018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DD961B-4CB7-4425-8BD1-0B3A26814AF2}" type="slidenum">
              <a:rPr lang="en-GB" smtClean="0"/>
              <a:t>‹#›</a:t>
            </a:fld>
            <a:endParaRPr lang="en-GB"/>
          </a:p>
        </p:txBody>
      </p:sp>
    </p:spTree>
    <p:extLst>
      <p:ext uri="{BB962C8B-B14F-4D97-AF65-F5344CB8AC3E}">
        <p14:creationId xmlns:p14="http://schemas.microsoft.com/office/powerpoint/2010/main" val="233968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4815A2-B3BA-41E4-B79A-BFC6BCDA2541}" type="datetimeFigureOut">
              <a:rPr lang="en-GB" smtClean="0"/>
              <a:t>14/10/2018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DD961B-4CB7-4425-8BD1-0B3A26814AF2}" type="slidenum">
              <a:rPr lang="en-GB" smtClean="0"/>
              <a:t>‹#›</a:t>
            </a:fld>
            <a:endParaRPr lang="en-GB"/>
          </a:p>
        </p:txBody>
      </p:sp>
    </p:spTree>
    <p:extLst>
      <p:ext uri="{BB962C8B-B14F-4D97-AF65-F5344CB8AC3E}">
        <p14:creationId xmlns:p14="http://schemas.microsoft.com/office/powerpoint/2010/main" val="20153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815A2-B3BA-41E4-B79A-BFC6BCDA2541}" type="datetimeFigureOut">
              <a:rPr lang="en-GB" smtClean="0"/>
              <a:t>14/10/2018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DD961B-4CB7-4425-8BD1-0B3A26814AF2}" type="slidenum">
              <a:rPr lang="en-GB" smtClean="0"/>
              <a:t>‹#›</a:t>
            </a:fld>
            <a:endParaRPr lang="en-GB"/>
          </a:p>
        </p:txBody>
      </p:sp>
    </p:spTree>
    <p:extLst>
      <p:ext uri="{BB962C8B-B14F-4D97-AF65-F5344CB8AC3E}">
        <p14:creationId xmlns:p14="http://schemas.microsoft.com/office/powerpoint/2010/main" val="313603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4815A2-B3BA-41E4-B79A-BFC6BCDA2541}" type="datetimeFigureOut">
              <a:rPr lang="en-GB" smtClean="0"/>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DD961B-4CB7-4425-8BD1-0B3A26814AF2}" type="slidenum">
              <a:rPr lang="en-GB" smtClean="0"/>
              <a:t>‹#›</a:t>
            </a:fld>
            <a:endParaRPr lang="en-GB"/>
          </a:p>
        </p:txBody>
      </p:sp>
    </p:spTree>
    <p:extLst>
      <p:ext uri="{BB962C8B-B14F-4D97-AF65-F5344CB8AC3E}">
        <p14:creationId xmlns:p14="http://schemas.microsoft.com/office/powerpoint/2010/main" val="405335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4815A2-B3BA-41E4-B79A-BFC6BCDA2541}" type="datetimeFigureOut">
              <a:rPr lang="en-GB" smtClean="0"/>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DD961B-4CB7-4425-8BD1-0B3A26814AF2}" type="slidenum">
              <a:rPr lang="en-GB" smtClean="0"/>
              <a:t>‹#›</a:t>
            </a:fld>
            <a:endParaRPr lang="en-GB"/>
          </a:p>
        </p:txBody>
      </p:sp>
    </p:spTree>
    <p:extLst>
      <p:ext uri="{BB962C8B-B14F-4D97-AF65-F5344CB8AC3E}">
        <p14:creationId xmlns:p14="http://schemas.microsoft.com/office/powerpoint/2010/main" val="144275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815A2-B3BA-41E4-B79A-BFC6BCDA2541}" type="datetimeFigureOut">
              <a:rPr lang="en-GB" smtClean="0"/>
              <a:t>14/10/2018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D961B-4CB7-4425-8BD1-0B3A26814AF2}" type="slidenum">
              <a:rPr lang="en-GB" smtClean="0"/>
              <a:t>‹#›</a:t>
            </a:fld>
            <a:endParaRPr lang="en-GB"/>
          </a:p>
        </p:txBody>
      </p:sp>
    </p:spTree>
    <p:extLst>
      <p:ext uri="{BB962C8B-B14F-4D97-AF65-F5344CB8AC3E}">
        <p14:creationId xmlns:p14="http://schemas.microsoft.com/office/powerpoint/2010/main" val="3598615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3887" y="42204"/>
            <a:ext cx="9144000" cy="1109662"/>
          </a:xfrm>
        </p:spPr>
        <p:txBody>
          <a:bodyPr>
            <a:noAutofit/>
          </a:bodyPr>
          <a:lstStyle/>
          <a:p>
            <a:pPr algn="l"/>
            <a:r>
              <a:rPr lang="en-GB" sz="3600" u="sng" dirty="0" smtClean="0"/>
              <a:t>How did the First World War affect the health of British soldiers?</a:t>
            </a:r>
            <a:endParaRPr lang="en-GB" sz="3600" u="sng" dirty="0"/>
          </a:p>
        </p:txBody>
      </p:sp>
      <p:sp>
        <p:nvSpPr>
          <p:cNvPr id="3" name="Subtitle 2"/>
          <p:cNvSpPr>
            <a:spLocks noGrp="1"/>
          </p:cNvSpPr>
          <p:nvPr>
            <p:ph type="subTitle" idx="1"/>
          </p:nvPr>
        </p:nvSpPr>
        <p:spPr>
          <a:xfrm>
            <a:off x="330200" y="2039938"/>
            <a:ext cx="5880100" cy="1312862"/>
          </a:xfrm>
          <a:solidFill>
            <a:schemeClr val="accent1">
              <a:lumMod val="20000"/>
              <a:lumOff val="80000"/>
            </a:schemeClr>
          </a:solidFill>
        </p:spPr>
        <p:txBody>
          <a:bodyPr/>
          <a:lstStyle/>
          <a:p>
            <a:pPr algn="l"/>
            <a:r>
              <a:rPr lang="en-GB" i="1" dirty="0" smtClean="0"/>
              <a:t>In this lesson, we will:</a:t>
            </a:r>
          </a:p>
          <a:p>
            <a:pPr marL="342900" indent="-342900" algn="l">
              <a:buFont typeface="Arial" panose="020B0604020202020204" pitchFamily="34" charset="0"/>
              <a:buChar char="•"/>
            </a:pPr>
            <a:r>
              <a:rPr lang="en-GB" dirty="0" smtClean="0">
                <a:solidFill>
                  <a:srgbClr val="FF0000"/>
                </a:solidFill>
                <a:latin typeface="Franklin Gothic Demi Cond" panose="020B0706030402020204" pitchFamily="34" charset="0"/>
              </a:rPr>
              <a:t>Describe</a:t>
            </a:r>
            <a:r>
              <a:rPr lang="en-GB" dirty="0" smtClean="0">
                <a:latin typeface="Franklin Gothic Demi Cond" panose="020B0706030402020204" pitchFamily="34" charset="0"/>
              </a:rPr>
              <a:t> </a:t>
            </a:r>
            <a:r>
              <a:rPr lang="en-GB" dirty="0">
                <a:latin typeface="Franklin Gothic Demi Cond" panose="020B0706030402020204" pitchFamily="34" charset="0"/>
              </a:rPr>
              <a:t>how bad injuries were on the Western </a:t>
            </a:r>
            <a:r>
              <a:rPr lang="en-GB" dirty="0" smtClean="0">
                <a:latin typeface="Franklin Gothic Demi Cond" panose="020B0706030402020204" pitchFamily="34" charset="0"/>
              </a:rPr>
              <a:t>Front.</a:t>
            </a:r>
            <a:endParaRPr lang="en-GB" dirty="0"/>
          </a:p>
        </p:txBody>
      </p:sp>
      <p:sp>
        <p:nvSpPr>
          <p:cNvPr id="4" name="Subtitle 2"/>
          <p:cNvSpPr txBox="1">
            <a:spLocks/>
          </p:cNvSpPr>
          <p:nvPr/>
        </p:nvSpPr>
        <p:spPr>
          <a:xfrm>
            <a:off x="330200" y="3708798"/>
            <a:ext cx="5880100" cy="970755"/>
          </a:xfrm>
          <a:prstGeom prst="rect">
            <a:avLst/>
          </a:prstGeom>
          <a:solidFill>
            <a:schemeClr val="accent4">
              <a:lumMod val="40000"/>
              <a:lumOff val="6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i="1" dirty="0" smtClean="0"/>
              <a:t>Starter: Can you explain why public health began to slowly improve by the 19</a:t>
            </a:r>
            <a:r>
              <a:rPr lang="en-GB" i="1" baseline="30000" dirty="0" smtClean="0"/>
              <a:t>th</a:t>
            </a:r>
            <a:r>
              <a:rPr lang="en-GB" i="1" dirty="0" smtClean="0"/>
              <a:t> Century?</a:t>
            </a:r>
            <a:endParaRPr lang="en-GB"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6200" y="1011237"/>
            <a:ext cx="5410200" cy="205740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9822" y="3205559"/>
            <a:ext cx="5382201" cy="2992041"/>
          </a:xfrm>
          <a:prstGeom prst="rect">
            <a:avLst/>
          </a:prstGeom>
        </p:spPr>
      </p:pic>
    </p:spTree>
    <p:extLst>
      <p:ext uri="{BB962C8B-B14F-4D97-AF65-F5344CB8AC3E}">
        <p14:creationId xmlns:p14="http://schemas.microsoft.com/office/powerpoint/2010/main" val="35558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6997700" cy="692029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7700" y="-1"/>
            <a:ext cx="5194300" cy="7794447"/>
          </a:xfrm>
          <a:prstGeom prst="rect">
            <a:avLst/>
          </a:prstGeom>
        </p:spPr>
      </p:pic>
    </p:spTree>
    <p:extLst>
      <p:ext uri="{BB962C8B-B14F-4D97-AF65-F5344CB8AC3E}">
        <p14:creationId xmlns:p14="http://schemas.microsoft.com/office/powerpoint/2010/main" val="213567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deanoworldtravels.files.wordpress.com/2016/03/horses-and-men-in-gas-masks-during-tests-to-find-the-best-protection-against-gas-attacks-pic-dm-965360765.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052300" cy="8025724"/>
          </a:xfrm>
          <a:prstGeom prst="rect">
            <a:avLst/>
          </a:prstGeom>
        </p:spPr>
      </p:pic>
    </p:spTree>
    <p:extLst>
      <p:ext uri="{BB962C8B-B14F-4D97-AF65-F5344CB8AC3E}">
        <p14:creationId xmlns:p14="http://schemas.microsoft.com/office/powerpoint/2010/main" val="4247548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267519"/>
            <a:ext cx="6921500" cy="707886"/>
          </a:xfrm>
          <a:prstGeom prst="rect">
            <a:avLst/>
          </a:prstGeom>
          <a:noFill/>
        </p:spPr>
        <p:txBody>
          <a:bodyPr wrap="square" rtlCol="0">
            <a:spAutoFit/>
          </a:bodyPr>
          <a:lstStyle/>
          <a:p>
            <a:r>
              <a:rPr lang="en-GB" sz="4000" dirty="0" smtClean="0">
                <a:latin typeface="Franklin Gothic Demi Cond" panose="020B0706030402020204" pitchFamily="34" charset="0"/>
              </a:rPr>
              <a:t>Learning Task </a:t>
            </a:r>
            <a:r>
              <a:rPr lang="en-GB" sz="4000" dirty="0" smtClean="0">
                <a:solidFill>
                  <a:srgbClr val="0070C0"/>
                </a:solidFill>
                <a:latin typeface="Franklin Gothic Demi Cond" panose="020B0706030402020204" pitchFamily="34" charset="0"/>
              </a:rPr>
              <a:t>Two</a:t>
            </a:r>
            <a:endParaRPr lang="en-GB" sz="4000" dirty="0">
              <a:solidFill>
                <a:srgbClr val="0070C0"/>
              </a:solidFill>
              <a:latin typeface="Franklin Gothic Demi Cond" panose="020B07060304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4427" y="1231900"/>
            <a:ext cx="5884246" cy="3797300"/>
          </a:xfrm>
          <a:prstGeom prst="rect">
            <a:avLst/>
          </a:prstGeom>
        </p:spPr>
      </p:pic>
      <p:sp>
        <p:nvSpPr>
          <p:cNvPr id="4" name="TextBox 3"/>
          <p:cNvSpPr txBox="1"/>
          <p:nvPr/>
        </p:nvSpPr>
        <p:spPr>
          <a:xfrm>
            <a:off x="203200" y="1498600"/>
            <a:ext cx="5880100" cy="3970318"/>
          </a:xfrm>
          <a:prstGeom prst="rect">
            <a:avLst/>
          </a:prstGeom>
          <a:noFill/>
          <a:ln>
            <a:solidFill>
              <a:srgbClr val="FF0000"/>
            </a:solidFill>
          </a:ln>
        </p:spPr>
        <p:txBody>
          <a:bodyPr wrap="square" rtlCol="0">
            <a:spAutoFit/>
          </a:bodyPr>
          <a:lstStyle/>
          <a:p>
            <a:r>
              <a:rPr lang="en-GB" sz="2800" dirty="0" smtClean="0"/>
              <a:t>Collect the diagram of a typical Western Front battlefield. There are several clues to injuries and dangers facing British soldiers.</a:t>
            </a:r>
          </a:p>
          <a:p>
            <a:endParaRPr lang="en-GB" sz="2800" dirty="0"/>
          </a:p>
          <a:p>
            <a:pPr marL="285750" indent="-285750">
              <a:buFont typeface="Arial" panose="020B0604020202020204" pitchFamily="34" charset="0"/>
              <a:buChar char="•"/>
            </a:pPr>
            <a:r>
              <a:rPr lang="en-GB" sz="2800" dirty="0" smtClean="0"/>
              <a:t>Circle each danger. </a:t>
            </a:r>
          </a:p>
          <a:p>
            <a:pPr marL="285750" indent="-285750">
              <a:buFont typeface="Arial" panose="020B0604020202020204" pitchFamily="34" charset="0"/>
              <a:buChar char="•"/>
            </a:pPr>
            <a:r>
              <a:rPr lang="en-GB" sz="2800" dirty="0" smtClean="0"/>
              <a:t>Using precise contextual knowledge, explain each danger shown in the diagram.</a:t>
            </a:r>
            <a:endParaRPr lang="en-GB" sz="2800" dirty="0"/>
          </a:p>
        </p:txBody>
      </p:sp>
    </p:spTree>
    <p:extLst>
      <p:ext uri="{BB962C8B-B14F-4D97-AF65-F5344CB8AC3E}">
        <p14:creationId xmlns:p14="http://schemas.microsoft.com/office/powerpoint/2010/main" val="3280446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4827" y="1511300"/>
            <a:ext cx="5884246" cy="3797300"/>
          </a:xfrm>
          <a:prstGeom prst="rect">
            <a:avLst/>
          </a:prstGeom>
        </p:spPr>
      </p:pic>
      <p:sp>
        <p:nvSpPr>
          <p:cNvPr id="3" name="Oval 2"/>
          <p:cNvSpPr/>
          <p:nvPr/>
        </p:nvSpPr>
        <p:spPr>
          <a:xfrm>
            <a:off x="7112000" y="4622800"/>
            <a:ext cx="977900" cy="927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8115300" y="1511300"/>
            <a:ext cx="977900" cy="927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273800" y="2139950"/>
            <a:ext cx="977900" cy="927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165364" y="2946400"/>
            <a:ext cx="977900" cy="927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584464" y="4749800"/>
            <a:ext cx="977900" cy="927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093200" y="304800"/>
            <a:ext cx="2641600" cy="3231654"/>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t>Three types of poison gas used: chlorine, phosgene and mustard.</a:t>
            </a:r>
          </a:p>
          <a:p>
            <a:pPr marL="285750" indent="-285750">
              <a:buFont typeface="Arial" panose="020B0604020202020204" pitchFamily="34" charset="0"/>
              <a:buChar char="•"/>
            </a:pPr>
            <a:r>
              <a:rPr lang="en-GB" sz="1200" dirty="0" smtClean="0"/>
              <a:t>Phosgene and chlorine needed to be inhaled to be deadly. Soldiers would either be blinded, or suffocate.</a:t>
            </a:r>
          </a:p>
          <a:p>
            <a:pPr marL="285750" indent="-285750">
              <a:buFont typeface="Arial" panose="020B0604020202020204" pitchFamily="34" charset="0"/>
              <a:buChar char="•"/>
            </a:pPr>
            <a:r>
              <a:rPr lang="en-GB" sz="1200" dirty="0" smtClean="0"/>
              <a:t>Mustard gas blistered the skin.</a:t>
            </a:r>
          </a:p>
          <a:p>
            <a:pPr marL="285750" indent="-285750">
              <a:buFont typeface="Arial" panose="020B0604020202020204" pitchFamily="34" charset="0"/>
              <a:buChar char="•"/>
            </a:pPr>
            <a:r>
              <a:rPr lang="en-GB" sz="1200" dirty="0" smtClean="0"/>
              <a:t>There was no cure, soldiers had to wait 2-3 weeks to let it pass through the system.</a:t>
            </a:r>
          </a:p>
          <a:p>
            <a:pPr marL="285750" indent="-285750">
              <a:buFont typeface="Arial" panose="020B0604020202020204" pitchFamily="34" charset="0"/>
              <a:buChar char="•"/>
            </a:pPr>
            <a:r>
              <a:rPr lang="en-GB" sz="1200" dirty="0" smtClean="0"/>
              <a:t>At start of war, cotton pads were held over the mouth.</a:t>
            </a:r>
          </a:p>
          <a:p>
            <a:pPr marL="285750" indent="-285750">
              <a:buFont typeface="Arial" panose="020B0604020202020204" pitchFamily="34" charset="0"/>
              <a:buChar char="•"/>
            </a:pPr>
            <a:r>
              <a:rPr lang="en-GB" sz="1200" dirty="0" smtClean="0"/>
              <a:t>Within 6 months, PH helmets were issued which went over the head.</a:t>
            </a:r>
          </a:p>
          <a:p>
            <a:pPr marL="285750" indent="-285750">
              <a:buFont typeface="Arial" panose="020B0604020202020204" pitchFamily="34" charset="0"/>
              <a:buChar char="•"/>
            </a:pPr>
            <a:r>
              <a:rPr lang="en-GB" sz="1200" dirty="0" smtClean="0"/>
              <a:t>Eventually respirators were developed by 1916 which would protect soldiers.</a:t>
            </a:r>
            <a:endParaRPr lang="en-GB" sz="1200" dirty="0"/>
          </a:p>
        </p:txBody>
      </p:sp>
      <p:sp>
        <p:nvSpPr>
          <p:cNvPr id="9" name="TextBox 8"/>
          <p:cNvSpPr txBox="1"/>
          <p:nvPr/>
        </p:nvSpPr>
        <p:spPr>
          <a:xfrm>
            <a:off x="154984" y="365978"/>
            <a:ext cx="8020759" cy="830997"/>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t>Shells were fired at trenches in the hope of weakening them before an offensive.</a:t>
            </a:r>
          </a:p>
          <a:p>
            <a:pPr marL="285750" indent="-285750">
              <a:buFont typeface="Arial" panose="020B0604020202020204" pitchFamily="34" charset="0"/>
              <a:buChar char="•"/>
            </a:pPr>
            <a:r>
              <a:rPr lang="en-GB" sz="1200" dirty="0" smtClean="0"/>
              <a:t>They often contained shrapnel balls, which would kill and wound soldiers. </a:t>
            </a:r>
          </a:p>
          <a:p>
            <a:pPr marL="285750" indent="-285750">
              <a:buFont typeface="Arial" panose="020B0604020202020204" pitchFamily="34" charset="0"/>
              <a:buChar char="•"/>
            </a:pPr>
            <a:r>
              <a:rPr lang="en-GB" sz="1200" dirty="0" smtClean="0"/>
              <a:t>Constant shelling caused ‘shell shock’ symptoms included ticks, shakes, giggling, incontinence and facial spasms (much like PTSD)</a:t>
            </a:r>
          </a:p>
        </p:txBody>
      </p:sp>
      <p:sp>
        <p:nvSpPr>
          <p:cNvPr id="10" name="TextBox 9"/>
          <p:cNvSpPr txBox="1"/>
          <p:nvPr/>
        </p:nvSpPr>
        <p:spPr>
          <a:xfrm>
            <a:off x="7112000" y="5676900"/>
            <a:ext cx="4960059" cy="646331"/>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t>Trench food was a huge problem for soldiers due to flooded trenches.</a:t>
            </a:r>
          </a:p>
          <a:p>
            <a:pPr marL="285750" indent="-285750">
              <a:buFont typeface="Arial" panose="020B0604020202020204" pitchFamily="34" charset="0"/>
              <a:buChar char="•"/>
            </a:pPr>
            <a:r>
              <a:rPr lang="en-GB" sz="1200" dirty="0" smtClean="0"/>
              <a:t>Only cure was amputation</a:t>
            </a:r>
          </a:p>
          <a:p>
            <a:pPr marL="285750" indent="-285750">
              <a:buFont typeface="Arial" panose="020B0604020202020204" pitchFamily="34" charset="0"/>
              <a:buChar char="•"/>
            </a:pPr>
            <a:r>
              <a:rPr lang="en-GB" sz="1200" dirty="0" smtClean="0"/>
              <a:t>Preventions included whale oil and changing socks 2-3 times per day. </a:t>
            </a:r>
          </a:p>
        </p:txBody>
      </p:sp>
      <p:sp>
        <p:nvSpPr>
          <p:cNvPr id="11" name="TextBox 10"/>
          <p:cNvSpPr txBox="1"/>
          <p:nvPr/>
        </p:nvSpPr>
        <p:spPr>
          <a:xfrm>
            <a:off x="1016891" y="5702984"/>
            <a:ext cx="4960059" cy="1015663"/>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t>All of the trenches were dug on French farm land, so was crawling with bacteria.</a:t>
            </a:r>
          </a:p>
          <a:p>
            <a:pPr marL="285750" indent="-285750">
              <a:buFont typeface="Arial" panose="020B0604020202020204" pitchFamily="34" charset="0"/>
              <a:buChar char="•"/>
            </a:pPr>
            <a:r>
              <a:rPr lang="en-GB" sz="1200" dirty="0" smtClean="0"/>
              <a:t>Open wounds often got infected, which could cause huge problems for soldiers. </a:t>
            </a:r>
          </a:p>
          <a:p>
            <a:pPr marL="285750" indent="-285750">
              <a:buFont typeface="Arial" panose="020B0604020202020204" pitchFamily="34" charset="0"/>
              <a:buChar char="•"/>
            </a:pPr>
            <a:r>
              <a:rPr lang="en-GB" sz="1200" dirty="0" smtClean="0"/>
              <a:t>Gas gangrene was the most common infection on the Western Front.</a:t>
            </a:r>
          </a:p>
        </p:txBody>
      </p:sp>
    </p:spTree>
    <p:extLst>
      <p:ext uri="{BB962C8B-B14F-4D97-AF65-F5344CB8AC3E}">
        <p14:creationId xmlns:p14="http://schemas.microsoft.com/office/powerpoint/2010/main" val="329790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 y="172135"/>
            <a:ext cx="6096000" cy="1077218"/>
          </a:xfrm>
          <a:prstGeom prst="rect">
            <a:avLst/>
          </a:prstGeom>
        </p:spPr>
        <p:txBody>
          <a:bodyPr>
            <a:spAutoFit/>
          </a:bodyPr>
          <a:lstStyle/>
          <a:p>
            <a:r>
              <a:rPr lang="en-GB" sz="3200" dirty="0" smtClean="0">
                <a:latin typeface="Franklin Gothic Demi Cond" panose="020B0706030402020204" pitchFamily="34" charset="0"/>
              </a:rPr>
              <a:t>Explain </a:t>
            </a:r>
            <a:r>
              <a:rPr lang="en-GB" sz="3200" dirty="0">
                <a:latin typeface="Franklin Gothic Demi Cond" panose="020B0706030402020204" pitchFamily="34" charset="0"/>
              </a:rPr>
              <a:t>why public health began to slowly improve by the 19</a:t>
            </a:r>
            <a:r>
              <a:rPr lang="en-GB" sz="3200" baseline="30000" dirty="0">
                <a:latin typeface="Franklin Gothic Demi Cond" panose="020B0706030402020204" pitchFamily="34" charset="0"/>
              </a:rPr>
              <a:t>th</a:t>
            </a:r>
            <a:r>
              <a:rPr lang="en-GB" sz="3200" dirty="0">
                <a:latin typeface="Franklin Gothic Demi Cond" panose="020B0706030402020204" pitchFamily="34" charset="0"/>
              </a:rPr>
              <a:t> </a:t>
            </a:r>
            <a:r>
              <a:rPr lang="en-GB" sz="3200" dirty="0" smtClean="0">
                <a:latin typeface="Franklin Gothic Demi Cond" panose="020B0706030402020204" pitchFamily="34" charset="0"/>
              </a:rPr>
              <a:t>Century.</a:t>
            </a:r>
            <a:endParaRPr lang="en-GB" sz="3200" dirty="0">
              <a:latin typeface="Franklin Gothic Demi Cond" panose="020B0706030402020204" pitchFamily="34" charset="0"/>
            </a:endParaRPr>
          </a:p>
        </p:txBody>
      </p:sp>
      <p:sp>
        <p:nvSpPr>
          <p:cNvPr id="3" name="TextBox 2"/>
          <p:cNvSpPr txBox="1"/>
          <p:nvPr/>
        </p:nvSpPr>
        <p:spPr>
          <a:xfrm>
            <a:off x="342900" y="1490981"/>
            <a:ext cx="11366500" cy="4893647"/>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400" b="1" i="1" dirty="0" smtClean="0">
                <a:solidFill>
                  <a:srgbClr val="FF0000"/>
                </a:solidFill>
              </a:rPr>
              <a:t>Role of individual </a:t>
            </a:r>
            <a:r>
              <a:rPr lang="en-GB" sz="2400" dirty="0" smtClean="0"/>
              <a:t>– Edward Jenner – in developing smallpox vaccinations.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However, at first society rejected his work as they did not trust it. So other factors need to be at work.</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1" i="1" dirty="0" smtClean="0">
                <a:solidFill>
                  <a:srgbClr val="FF0000"/>
                </a:solidFill>
              </a:rPr>
              <a:t>Influence of government </a:t>
            </a:r>
            <a:r>
              <a:rPr lang="en-GB" sz="2400" dirty="0" smtClean="0"/>
              <a:t>e.g. 1807 they asked Royal College of Physicians to organise nationwide vaccination. In 1852 they funded compulsory vaccinations. In 1867, compulsory vaccinations were enforced. Public Health Act aimed to clean up cities to improve public health.</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1" i="1" dirty="0" smtClean="0">
                <a:solidFill>
                  <a:srgbClr val="FF0000"/>
                </a:solidFill>
              </a:rPr>
              <a:t>Changing attitudes towards disease </a:t>
            </a:r>
            <a:r>
              <a:rPr lang="en-GB" sz="2400" dirty="0" smtClean="0"/>
              <a:t>– Pasteur and Koch’s work began to influence how society viewed public health. Hospitals began to become more focussed on preventing infection and improving conditions.</a:t>
            </a:r>
            <a:endParaRPr lang="en-GB" sz="2400" dirty="0"/>
          </a:p>
        </p:txBody>
      </p:sp>
    </p:spTree>
    <p:extLst>
      <p:ext uri="{BB962C8B-B14F-4D97-AF65-F5344CB8AC3E}">
        <p14:creationId xmlns:p14="http://schemas.microsoft.com/office/powerpoint/2010/main" val="25742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 y="165100"/>
            <a:ext cx="7708900" cy="584775"/>
          </a:xfrm>
          <a:prstGeom prst="rect">
            <a:avLst/>
          </a:prstGeom>
          <a:noFill/>
        </p:spPr>
        <p:txBody>
          <a:bodyPr wrap="square" rtlCol="0">
            <a:spAutoFit/>
          </a:bodyPr>
          <a:lstStyle/>
          <a:p>
            <a:r>
              <a:rPr lang="en-GB" sz="3200" dirty="0" smtClean="0">
                <a:latin typeface="Franklin Gothic Demi Cond" panose="020B0706030402020204" pitchFamily="34" charset="0"/>
              </a:rPr>
              <a:t>How </a:t>
            </a:r>
            <a:r>
              <a:rPr lang="en-GB" sz="3200" dirty="0" smtClean="0">
                <a:solidFill>
                  <a:srgbClr val="FF0000"/>
                </a:solidFill>
                <a:latin typeface="Franklin Gothic Demi Cond" panose="020B0706030402020204" pitchFamily="34" charset="0"/>
              </a:rPr>
              <a:t>bad</a:t>
            </a:r>
            <a:r>
              <a:rPr lang="en-GB" sz="3200" dirty="0" smtClean="0">
                <a:latin typeface="Franklin Gothic Demi Cond" panose="020B0706030402020204" pitchFamily="34" charset="0"/>
              </a:rPr>
              <a:t> were injuries during the war?</a:t>
            </a:r>
            <a:endParaRPr lang="en-GB" sz="3200" dirty="0">
              <a:latin typeface="Franklin Gothic Demi Cond" panose="020B0706030402020204" pitchFamily="34" charset="0"/>
            </a:endParaRPr>
          </a:p>
        </p:txBody>
      </p:sp>
      <p:sp>
        <p:nvSpPr>
          <p:cNvPr id="3" name="Rectangle 2"/>
          <p:cNvSpPr/>
          <p:nvPr/>
        </p:nvSpPr>
        <p:spPr>
          <a:xfrm>
            <a:off x="304800" y="880745"/>
            <a:ext cx="6273800" cy="5632311"/>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sz="2400" b="0" dirty="0" smtClean="0">
                <a:effectLst/>
              </a:rPr>
              <a:t>31% of those who served in the army were wounded,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0" dirty="0" smtClean="0">
                <a:effectLst/>
              </a:rPr>
              <a:t>Over 41,000 men had their limbs amputated during the war – of these 69 per cent lost one leg, 28 per cent lost one arm, and nearly 3 per cent lost both legs or arms. </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272,000 suffered injuries in the arms or legs,</a:t>
            </a:r>
            <a:endParaRPr lang="en-GB" sz="2400" dirty="0"/>
          </a:p>
          <a:p>
            <a:pPr marL="285750" indent="-285750">
              <a:buFont typeface="Arial" panose="020B0604020202020204" pitchFamily="34" charset="0"/>
              <a:buChar char="•"/>
            </a:pPr>
            <a:r>
              <a:rPr lang="en-GB" sz="2400" dirty="0" smtClean="0"/>
              <a:t>60,500 were wounded in the head or eyes.</a:t>
            </a:r>
            <a:endParaRPr lang="en-GB" sz="2400" dirty="0"/>
          </a:p>
          <a:p>
            <a:pPr marL="285750" indent="-285750">
              <a:buFont typeface="Arial" panose="020B0604020202020204" pitchFamily="34" charset="0"/>
              <a:buChar char="•"/>
            </a:pPr>
            <a:r>
              <a:rPr lang="en-GB" sz="2400" dirty="0" smtClean="0"/>
              <a:t>89,000 sustained other serious damage to their bodies. </a:t>
            </a:r>
            <a:endParaRPr lang="en-GB" sz="2400" dirty="0"/>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This was caused by the variety of new weapons used during the war.</a:t>
            </a:r>
            <a:endParaRPr lang="en-GB"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0200" y="0"/>
            <a:ext cx="5511800" cy="310038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0200" y="3231694"/>
            <a:ext cx="5359400" cy="4019550"/>
          </a:xfrm>
          <a:prstGeom prst="rect">
            <a:avLst/>
          </a:prstGeom>
        </p:spPr>
      </p:pic>
    </p:spTree>
    <p:extLst>
      <p:ext uri="{BB962C8B-B14F-4D97-AF65-F5344CB8AC3E}">
        <p14:creationId xmlns:p14="http://schemas.microsoft.com/office/powerpoint/2010/main" val="1201644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 y="139700"/>
            <a:ext cx="6337300" cy="1077218"/>
          </a:xfrm>
          <a:prstGeom prst="rect">
            <a:avLst/>
          </a:prstGeom>
          <a:noFill/>
        </p:spPr>
        <p:txBody>
          <a:bodyPr wrap="square" rtlCol="0">
            <a:spAutoFit/>
          </a:bodyPr>
          <a:lstStyle/>
          <a:p>
            <a:r>
              <a:rPr lang="en-GB" sz="3200" dirty="0" smtClean="0">
                <a:latin typeface="Franklin Gothic Demi Cond" panose="020B0706030402020204" pitchFamily="34" charset="0"/>
              </a:rPr>
              <a:t>How did </a:t>
            </a:r>
            <a:r>
              <a:rPr lang="en-GB" sz="3200" dirty="0" smtClean="0">
                <a:solidFill>
                  <a:srgbClr val="FF0000"/>
                </a:solidFill>
                <a:latin typeface="Franklin Gothic Demi Cond" panose="020B0706030402020204" pitchFamily="34" charset="0"/>
              </a:rPr>
              <a:t>bullets</a:t>
            </a:r>
            <a:r>
              <a:rPr lang="en-GB" sz="3200" dirty="0" smtClean="0">
                <a:latin typeface="Franklin Gothic Demi Cond" panose="020B0706030402020204" pitchFamily="34" charset="0"/>
              </a:rPr>
              <a:t> cause problems for soldiers?</a:t>
            </a:r>
            <a:endParaRPr lang="en-GB" sz="3200" dirty="0">
              <a:latin typeface="Franklin Gothic Demi Cond" panose="020B0706030402020204" pitchFamily="34" charset="0"/>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26200" y="139700"/>
            <a:ext cx="2546972" cy="3136900"/>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28378"/>
          <a:stretch/>
        </p:blipFill>
        <p:spPr>
          <a:xfrm>
            <a:off x="6426200" y="3386136"/>
            <a:ext cx="5486400" cy="3277225"/>
          </a:xfrm>
          <a:prstGeom prst="rect">
            <a:avLst/>
          </a:prstGeom>
        </p:spPr>
      </p:pic>
      <p:sp>
        <p:nvSpPr>
          <p:cNvPr id="5" name="TextBox 4"/>
          <p:cNvSpPr txBox="1"/>
          <p:nvPr/>
        </p:nvSpPr>
        <p:spPr>
          <a:xfrm>
            <a:off x="241300" y="1225689"/>
            <a:ext cx="6032500" cy="5632311"/>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Out of 200,000 men wounded in one case study – 58% of wounds were caused by shrapnel (60% of these shrapnel wounds were on the arms and legs).</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A further 39% were caused by bullets. Machine guns could fire 450 rounds a minute and the bullets could fracture bones. Rifles could fire accurately at 500m but lacked the speed. </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To reduce the risk of head shots, the British Army introduce steel helmets in 1915. It was estimated that it reduced fatal head wounds by 80%.</a:t>
            </a:r>
          </a:p>
        </p:txBody>
      </p:sp>
      <p:pic>
        <p:nvPicPr>
          <p:cNvPr id="6" name="Picture 5"/>
          <p:cNvPicPr>
            <a:picLocks noChangeAspect="1"/>
          </p:cNvPicPr>
          <p:nvPr/>
        </p:nvPicPr>
        <p:blipFill>
          <a:blip r:embed="rId4"/>
          <a:stretch>
            <a:fillRect/>
          </a:stretch>
        </p:blipFill>
        <p:spPr>
          <a:xfrm>
            <a:off x="9055100" y="139700"/>
            <a:ext cx="2857500" cy="2581275"/>
          </a:xfrm>
          <a:prstGeom prst="rect">
            <a:avLst/>
          </a:prstGeom>
        </p:spPr>
      </p:pic>
    </p:spTree>
    <p:extLst>
      <p:ext uri="{BB962C8B-B14F-4D97-AF65-F5344CB8AC3E}">
        <p14:creationId xmlns:p14="http://schemas.microsoft.com/office/powerpoint/2010/main" val="1882875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 y="139700"/>
            <a:ext cx="11849100" cy="523220"/>
          </a:xfrm>
          <a:prstGeom prst="rect">
            <a:avLst/>
          </a:prstGeom>
          <a:noFill/>
        </p:spPr>
        <p:txBody>
          <a:bodyPr wrap="square" rtlCol="0">
            <a:spAutoFit/>
          </a:bodyPr>
          <a:lstStyle/>
          <a:p>
            <a:r>
              <a:rPr lang="en-GB" sz="2800" dirty="0" smtClean="0">
                <a:latin typeface="Franklin Gothic Demi Cond" panose="020B0706030402020204" pitchFamily="34" charset="0"/>
              </a:rPr>
              <a:t>Learning Task One – Can you </a:t>
            </a:r>
            <a:r>
              <a:rPr lang="en-GB" sz="2800" dirty="0" smtClean="0">
                <a:solidFill>
                  <a:srgbClr val="FF0000"/>
                </a:solidFill>
                <a:latin typeface="Franklin Gothic Demi Cond" panose="020B0706030402020204" pitchFamily="34" charset="0"/>
              </a:rPr>
              <a:t>describe</a:t>
            </a:r>
            <a:r>
              <a:rPr lang="en-GB" sz="2800" dirty="0" smtClean="0">
                <a:latin typeface="Franklin Gothic Demi Cond" panose="020B0706030402020204" pitchFamily="34" charset="0"/>
              </a:rPr>
              <a:t> how bad injuries were on the Western Front?</a:t>
            </a:r>
            <a:endParaRPr lang="en-GB" sz="2800" dirty="0">
              <a:latin typeface="Franklin Gothic Demi Cond" panose="020B0706030402020204" pitchFamily="34" charset="0"/>
            </a:endParaRPr>
          </a:p>
        </p:txBody>
      </p:sp>
      <p:sp>
        <p:nvSpPr>
          <p:cNvPr id="3" name="TextBox 2"/>
          <p:cNvSpPr txBox="1"/>
          <p:nvPr/>
        </p:nvSpPr>
        <p:spPr>
          <a:xfrm>
            <a:off x="482600" y="1092200"/>
            <a:ext cx="4914900" cy="4370427"/>
          </a:xfrm>
          <a:prstGeom prst="rect">
            <a:avLst/>
          </a:prstGeom>
          <a:noFill/>
          <a:ln>
            <a:solidFill>
              <a:srgbClr val="FF0000"/>
            </a:solidFill>
          </a:ln>
        </p:spPr>
        <p:txBody>
          <a:bodyPr wrap="square" rtlCol="0">
            <a:spAutoFit/>
          </a:bodyPr>
          <a:lstStyle/>
          <a:p>
            <a:r>
              <a:rPr lang="en-GB" sz="2800" dirty="0" smtClean="0"/>
              <a:t>For each number below, write down what it is referring to!</a:t>
            </a:r>
          </a:p>
          <a:p>
            <a:endParaRPr lang="en-GB" sz="2800" dirty="0" smtClean="0"/>
          </a:p>
          <a:p>
            <a:pPr marL="571500" indent="-571500">
              <a:buFont typeface="Arial" panose="020B0604020202020204" pitchFamily="34" charset="0"/>
              <a:buChar char="•"/>
            </a:pPr>
            <a:r>
              <a:rPr lang="en-GB" sz="4400" dirty="0"/>
              <a:t>58</a:t>
            </a:r>
            <a:r>
              <a:rPr lang="en-GB" sz="4400" dirty="0" smtClean="0"/>
              <a:t>%</a:t>
            </a:r>
          </a:p>
          <a:p>
            <a:pPr marL="571500" indent="-571500">
              <a:buFont typeface="Arial" panose="020B0604020202020204" pitchFamily="34" charset="0"/>
              <a:buChar char="•"/>
            </a:pPr>
            <a:r>
              <a:rPr lang="en-GB" sz="4400" dirty="0"/>
              <a:t>31</a:t>
            </a:r>
            <a:r>
              <a:rPr lang="en-GB" sz="4400" dirty="0" smtClean="0"/>
              <a:t>%</a:t>
            </a:r>
          </a:p>
          <a:p>
            <a:pPr marL="571500" indent="-571500">
              <a:buFont typeface="Arial" panose="020B0604020202020204" pitchFamily="34" charset="0"/>
              <a:buChar char="•"/>
            </a:pPr>
            <a:r>
              <a:rPr lang="en-GB" sz="4400" dirty="0"/>
              <a:t>41,000 </a:t>
            </a:r>
            <a:endParaRPr lang="en-GB" sz="4400" dirty="0" smtClean="0"/>
          </a:p>
          <a:p>
            <a:pPr marL="571500" indent="-571500">
              <a:buFont typeface="Arial" panose="020B0604020202020204" pitchFamily="34" charset="0"/>
              <a:buChar char="•"/>
            </a:pPr>
            <a:r>
              <a:rPr lang="en-GB" sz="4400" dirty="0" smtClean="0"/>
              <a:t>80</a:t>
            </a:r>
            <a:r>
              <a:rPr lang="en-GB" sz="4400" dirty="0"/>
              <a:t>%</a:t>
            </a:r>
          </a:p>
          <a:p>
            <a:endParaRPr lang="en-GB" dirty="0"/>
          </a:p>
        </p:txBody>
      </p:sp>
    </p:spTree>
    <p:extLst>
      <p:ext uri="{BB962C8B-B14F-4D97-AF65-F5344CB8AC3E}">
        <p14:creationId xmlns:p14="http://schemas.microsoft.com/office/powerpoint/2010/main" val="3964611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 y="139700"/>
            <a:ext cx="6337300" cy="584775"/>
          </a:xfrm>
          <a:prstGeom prst="rect">
            <a:avLst/>
          </a:prstGeom>
          <a:noFill/>
        </p:spPr>
        <p:txBody>
          <a:bodyPr wrap="square" rtlCol="0">
            <a:spAutoFit/>
          </a:bodyPr>
          <a:lstStyle/>
          <a:p>
            <a:r>
              <a:rPr lang="en-GB" sz="3200" dirty="0" smtClean="0">
                <a:latin typeface="Franklin Gothic Demi Cond" panose="020B0706030402020204" pitchFamily="34" charset="0"/>
              </a:rPr>
              <a:t>How did </a:t>
            </a:r>
            <a:r>
              <a:rPr lang="en-GB" sz="3200" dirty="0" smtClean="0">
                <a:solidFill>
                  <a:srgbClr val="FF0000"/>
                </a:solidFill>
                <a:latin typeface="Franklin Gothic Demi Cond" panose="020B0706030402020204" pitchFamily="34" charset="0"/>
              </a:rPr>
              <a:t>infection</a:t>
            </a:r>
            <a:r>
              <a:rPr lang="en-GB" sz="3200" dirty="0" smtClean="0">
                <a:latin typeface="Franklin Gothic Demi Cond" panose="020B0706030402020204" pitchFamily="34" charset="0"/>
              </a:rPr>
              <a:t> cause problems?</a:t>
            </a:r>
            <a:endParaRPr lang="en-GB" sz="3200" dirty="0">
              <a:latin typeface="Franklin Gothic Demi Cond" panose="020B0706030402020204" pitchFamily="34" charset="0"/>
            </a:endParaRPr>
          </a:p>
        </p:txBody>
      </p:sp>
      <p:sp>
        <p:nvSpPr>
          <p:cNvPr id="5" name="TextBox 4"/>
          <p:cNvSpPr txBox="1"/>
          <p:nvPr/>
        </p:nvSpPr>
        <p:spPr>
          <a:xfrm>
            <a:off x="241300" y="838775"/>
            <a:ext cx="6032500" cy="5632311"/>
          </a:xfrm>
          <a:prstGeom prst="rect">
            <a:avLst/>
          </a:prstGeom>
          <a:solidFill>
            <a:schemeClr val="accent1">
              <a:lumMod val="20000"/>
              <a:lumOff val="80000"/>
            </a:schemeClr>
          </a:solidFill>
        </p:spPr>
        <p:txBody>
          <a:bodyPr wrap="square" rtlCol="0">
            <a:spAutoFit/>
          </a:bodyPr>
          <a:lstStyle/>
          <a:p>
            <a:r>
              <a:rPr lang="en-GB" sz="2400" dirty="0" smtClean="0"/>
              <a:t>When men were wounded, the bullet or shrapnel would pull some of their uniform into the wound. </a:t>
            </a:r>
          </a:p>
          <a:p>
            <a:endParaRPr lang="en-GB" sz="2400" dirty="0"/>
          </a:p>
          <a:p>
            <a:r>
              <a:rPr lang="en-GB" sz="2400" dirty="0" smtClean="0"/>
              <a:t>The soil was farmland so was very heavily fertilized so was crawling with bacteria to cause gangrene. </a:t>
            </a:r>
          </a:p>
          <a:p>
            <a:endParaRPr lang="en-GB" sz="2400" dirty="0" smtClean="0"/>
          </a:p>
          <a:p>
            <a:r>
              <a:rPr lang="en-GB" sz="2400" dirty="0" smtClean="0"/>
              <a:t>When wounds were exposed to the soil, they would very quickly develop infection and gangrene. </a:t>
            </a:r>
          </a:p>
          <a:p>
            <a:endParaRPr lang="en-GB" sz="2400" dirty="0" smtClean="0"/>
          </a:p>
          <a:p>
            <a:r>
              <a:rPr lang="en-GB" sz="2400" dirty="0" smtClean="0"/>
              <a:t>There was also the threat of developing trench foot – an infection caused by dirty water entering open wounds on the foot. </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26200" y="139700"/>
            <a:ext cx="5549900" cy="31369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6200" y="3365500"/>
            <a:ext cx="5489540" cy="4287330"/>
          </a:xfrm>
          <a:prstGeom prst="rect">
            <a:avLst/>
          </a:prstGeom>
        </p:spPr>
      </p:pic>
    </p:spTree>
    <p:extLst>
      <p:ext uri="{BB962C8B-B14F-4D97-AF65-F5344CB8AC3E}">
        <p14:creationId xmlns:p14="http://schemas.microsoft.com/office/powerpoint/2010/main" val="574739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368463" cy="6819900"/>
          </a:xfrm>
          <a:prstGeom prst="rect">
            <a:avLst/>
          </a:prstGeom>
        </p:spPr>
      </p:pic>
    </p:spTree>
    <p:extLst>
      <p:ext uri="{BB962C8B-B14F-4D97-AF65-F5344CB8AC3E}">
        <p14:creationId xmlns:p14="http://schemas.microsoft.com/office/powerpoint/2010/main" val="3458649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76463"/>
            <a:ext cx="12192000" cy="7691676"/>
          </a:xfrm>
          <a:prstGeom prst="rect">
            <a:avLst/>
          </a:prstGeom>
        </p:spPr>
      </p:pic>
    </p:spTree>
    <p:extLst>
      <p:ext uri="{BB962C8B-B14F-4D97-AF65-F5344CB8AC3E}">
        <p14:creationId xmlns:p14="http://schemas.microsoft.com/office/powerpoint/2010/main" val="434268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1130300"/>
            <a:ext cx="6210300" cy="5324535"/>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GB" sz="2000" dirty="0" smtClean="0"/>
              <a:t>There were three types of gas: chlorine, phosgene and mustard.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Chlorine – the lungs would fill with fluid and the victim would drown/suffocate.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Phosgene – same as chlorine but would kill you within two days.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Mustard – had no smell, caused blistering of the skin and internal organs.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Army reacted at first by soaking cotton pads in urine and holding it to the face to stop the gas.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Eventually gas hoods and gas masks developed to combat it.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5536" y="101600"/>
            <a:ext cx="5487968" cy="8643154"/>
          </a:xfrm>
          <a:prstGeom prst="rect">
            <a:avLst/>
          </a:prstGeom>
        </p:spPr>
      </p:pic>
      <p:sp>
        <p:nvSpPr>
          <p:cNvPr id="6" name="TextBox 5"/>
          <p:cNvSpPr txBox="1"/>
          <p:nvPr/>
        </p:nvSpPr>
        <p:spPr>
          <a:xfrm>
            <a:off x="203200" y="267519"/>
            <a:ext cx="6921500" cy="707886"/>
          </a:xfrm>
          <a:prstGeom prst="rect">
            <a:avLst/>
          </a:prstGeom>
          <a:noFill/>
        </p:spPr>
        <p:txBody>
          <a:bodyPr wrap="square" rtlCol="0">
            <a:spAutoFit/>
          </a:bodyPr>
          <a:lstStyle/>
          <a:p>
            <a:r>
              <a:rPr lang="en-GB" sz="4000" dirty="0" smtClean="0">
                <a:latin typeface="Franklin Gothic Demi Cond" panose="020B0706030402020204" pitchFamily="34" charset="0"/>
              </a:rPr>
              <a:t>How did </a:t>
            </a:r>
            <a:r>
              <a:rPr lang="en-GB" sz="4000" dirty="0" smtClean="0">
                <a:solidFill>
                  <a:srgbClr val="FF0000"/>
                </a:solidFill>
                <a:latin typeface="Franklin Gothic Demi Cond" panose="020B0706030402020204" pitchFamily="34" charset="0"/>
              </a:rPr>
              <a:t>gas</a:t>
            </a:r>
            <a:r>
              <a:rPr lang="en-GB" sz="4000" dirty="0" smtClean="0">
                <a:latin typeface="Franklin Gothic Demi Cond" panose="020B0706030402020204" pitchFamily="34" charset="0"/>
              </a:rPr>
              <a:t> cause problems?</a:t>
            </a:r>
            <a:endParaRPr lang="en-GB" sz="4000" dirty="0">
              <a:latin typeface="Franklin Gothic Demi Cond" panose="020B0706030402020204" pitchFamily="34" charset="0"/>
            </a:endParaRPr>
          </a:p>
        </p:txBody>
      </p:sp>
    </p:spTree>
    <p:extLst>
      <p:ext uri="{BB962C8B-B14F-4D97-AF65-F5344CB8AC3E}">
        <p14:creationId xmlns:p14="http://schemas.microsoft.com/office/powerpoint/2010/main" val="385324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849</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Franklin Gothic Demi Cond</vt:lpstr>
      <vt:lpstr>Office Theme</vt:lpstr>
      <vt:lpstr>How did the First World War affect the health of British soldiers?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the First World War affect the health of British soldiers?</dc:title>
  <dc:creator>User</dc:creator>
  <cp:lastModifiedBy>User</cp:lastModifiedBy>
  <cp:revision>9</cp:revision>
  <dcterms:created xsi:type="dcterms:W3CDTF">2018-10-10T14:33:20Z</dcterms:created>
  <dcterms:modified xsi:type="dcterms:W3CDTF">2018-10-14T13:07:24Z</dcterms:modified>
</cp:coreProperties>
</file>