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60" r:id="rId4"/>
    <p:sldId id="262" r:id="rId5"/>
    <p:sldId id="258" r:id="rId6"/>
    <p:sldId id="259" r:id="rId7"/>
    <p:sldId id="263" r:id="rId8"/>
    <p:sldId id="264" r:id="rId9"/>
    <p:sldId id="265" r:id="rId10"/>
    <p:sldId id="267" r:id="rId11"/>
  </p:sldIdLst>
  <p:sldSz cx="12192000" cy="6858000"/>
  <p:notesSz cx="6805613" cy="9944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50" d="100"/>
          <a:sy n="50" d="100"/>
        </p:scale>
        <p:origin x="1500" y="6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30D351-0FD1-4681-A3AD-E35FDB6C720F}" type="datetimeFigureOut">
              <a:rPr lang="en-GB" smtClean="0"/>
              <a:t>08/11/2018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85598"/>
            <a:ext cx="5444490" cy="3915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D53074-DF3B-49D4-BF95-9DE500CCE1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6361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DE748-FB9E-4606-968D-55331FDD608E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19748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F7FFB-2C9A-47FE-8DDB-A2F301D42AF7}" type="datetimeFigureOut">
              <a:rPr lang="en-GB" smtClean="0"/>
              <a:t>08/11/2018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5C213-34CE-445F-9041-D112FCEC53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7898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F7FFB-2C9A-47FE-8DDB-A2F301D42AF7}" type="datetimeFigureOut">
              <a:rPr lang="en-GB" smtClean="0"/>
              <a:t>08/11/2018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5C213-34CE-445F-9041-D112FCEC53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665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F7FFB-2C9A-47FE-8DDB-A2F301D42AF7}" type="datetimeFigureOut">
              <a:rPr lang="en-GB" smtClean="0"/>
              <a:t>08/11/2018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5C213-34CE-445F-9041-D112FCEC53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2456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F7FFB-2C9A-47FE-8DDB-A2F301D42AF7}" type="datetimeFigureOut">
              <a:rPr lang="en-GB" smtClean="0"/>
              <a:t>08/11/2018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5C213-34CE-445F-9041-D112FCEC53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0914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F7FFB-2C9A-47FE-8DDB-A2F301D42AF7}" type="datetimeFigureOut">
              <a:rPr lang="en-GB" smtClean="0"/>
              <a:t>08/11/2018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5C213-34CE-445F-9041-D112FCEC53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9526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F7FFB-2C9A-47FE-8DDB-A2F301D42AF7}" type="datetimeFigureOut">
              <a:rPr lang="en-GB" smtClean="0"/>
              <a:t>08/11/2018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5C213-34CE-445F-9041-D112FCEC53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08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F7FFB-2C9A-47FE-8DDB-A2F301D42AF7}" type="datetimeFigureOut">
              <a:rPr lang="en-GB" smtClean="0"/>
              <a:t>08/11/2018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5C213-34CE-445F-9041-D112FCEC53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6437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F7FFB-2C9A-47FE-8DDB-A2F301D42AF7}" type="datetimeFigureOut">
              <a:rPr lang="en-GB" smtClean="0"/>
              <a:t>08/11/2018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5C213-34CE-445F-9041-D112FCEC53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1709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F7FFB-2C9A-47FE-8DDB-A2F301D42AF7}" type="datetimeFigureOut">
              <a:rPr lang="en-GB" smtClean="0"/>
              <a:t>08/11/2018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5C213-34CE-445F-9041-D112FCEC53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6411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F7FFB-2C9A-47FE-8DDB-A2F301D42AF7}" type="datetimeFigureOut">
              <a:rPr lang="en-GB" smtClean="0"/>
              <a:t>08/11/2018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5C213-34CE-445F-9041-D112FCEC53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8334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F7FFB-2C9A-47FE-8DDB-A2F301D42AF7}" type="datetimeFigureOut">
              <a:rPr lang="en-GB" smtClean="0"/>
              <a:t>08/11/2018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5C213-34CE-445F-9041-D112FCEC53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4476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CF7FFB-2C9A-47FE-8DDB-A2F301D42AF7}" type="datetimeFigureOut">
              <a:rPr lang="en-GB" smtClean="0"/>
              <a:t>08/11/2018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C5C213-34CE-445F-9041-D112FCEC53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7054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38400" y="192087"/>
            <a:ext cx="9144000" cy="1084263"/>
          </a:xfrm>
        </p:spPr>
        <p:txBody>
          <a:bodyPr>
            <a:noAutofit/>
          </a:bodyPr>
          <a:lstStyle/>
          <a:p>
            <a:pPr algn="l"/>
            <a:r>
              <a:rPr lang="en-GB" sz="4000" u="sng" dirty="0" smtClean="0">
                <a:latin typeface="Franklin Gothic Demi Cond" panose="020B0706030402020204" pitchFamily="34" charset="0"/>
              </a:rPr>
              <a:t>How did Lanfranc and the Church help William keep England in </a:t>
            </a:r>
            <a:r>
              <a:rPr lang="en-GB" sz="4000" u="sng" dirty="0" smtClean="0">
                <a:solidFill>
                  <a:srgbClr val="FF0000"/>
                </a:solidFill>
                <a:latin typeface="Franklin Gothic Demi Cond" panose="020B0706030402020204" pitchFamily="34" charset="0"/>
              </a:rPr>
              <a:t>1075?</a:t>
            </a:r>
            <a:endParaRPr lang="en-GB" sz="4000" u="sng" dirty="0">
              <a:solidFill>
                <a:srgbClr val="FF0000"/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7650" y="1582738"/>
            <a:ext cx="6762750" cy="2246312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l"/>
            <a:r>
              <a:rPr lang="en-GB" sz="2800" dirty="0" smtClean="0"/>
              <a:t>In this lesson, we will: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FF0000"/>
                </a:solidFill>
                <a:latin typeface="Franklin Gothic Demi Cond" panose="020B0706030402020204" pitchFamily="34" charset="0"/>
              </a:rPr>
              <a:t>Explain</a:t>
            </a:r>
            <a:r>
              <a:rPr lang="en-GB" dirty="0" smtClean="0">
                <a:latin typeface="Franklin Gothic Demi Cond" panose="020B0706030402020204" pitchFamily="34" charset="0"/>
              </a:rPr>
              <a:t> why Normans and Saxons wanted to rebel in 1075.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FF0000"/>
                </a:solidFill>
                <a:latin typeface="Franklin Gothic Demi Cond" panose="020B0706030402020204" pitchFamily="34" charset="0"/>
              </a:rPr>
              <a:t>Explain</a:t>
            </a:r>
            <a:r>
              <a:rPr lang="en-GB" dirty="0" smtClean="0">
                <a:latin typeface="Franklin Gothic Demi Cond" panose="020B0706030402020204" pitchFamily="34" charset="0"/>
              </a:rPr>
              <a:t> how Lanfranc and the Church helped crush the rebellion</a:t>
            </a:r>
            <a:endParaRPr lang="en-GB" dirty="0">
              <a:latin typeface="Franklin Gothic Demi Cond" panose="020B0706030402020204" pitchFamily="34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47650" y="4040188"/>
            <a:ext cx="6762750" cy="159861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3200" dirty="0" smtClean="0">
                <a:latin typeface="Franklin Gothic Demi Cond" panose="020B0706030402020204" pitchFamily="34" charset="0"/>
              </a:rPr>
              <a:t>Starter: </a:t>
            </a:r>
            <a:r>
              <a:rPr lang="en-GB" sz="3200" dirty="0" err="1" smtClean="0">
                <a:latin typeface="Franklin Gothic Demi Cond" panose="020B0706030402020204" pitchFamily="34" charset="0"/>
              </a:rPr>
              <a:t>Thunk</a:t>
            </a:r>
            <a:r>
              <a:rPr lang="en-GB" sz="3200" dirty="0" smtClean="0">
                <a:latin typeface="Franklin Gothic Demi Cond" panose="020B0706030402020204" pitchFamily="34" charset="0"/>
              </a:rPr>
              <a:t> of the day! If England was a colour in 1070, what colour would it be? Explain your answer! </a:t>
            </a:r>
            <a:endParaRPr lang="en-GB" sz="3200" dirty="0">
              <a:latin typeface="Franklin Gothic Demi Cond" panose="020B07060304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944" r="17085"/>
          <a:stretch/>
        </p:blipFill>
        <p:spPr>
          <a:xfrm rot="5400000">
            <a:off x="7168018" y="1510172"/>
            <a:ext cx="4648204" cy="418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241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9599451"/>
              </p:ext>
            </p:extLst>
          </p:nvPr>
        </p:nvGraphicFramePr>
        <p:xfrm>
          <a:off x="412750" y="343932"/>
          <a:ext cx="11436350" cy="5425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8175">
                  <a:extLst>
                    <a:ext uri="{9D8B030D-6E8A-4147-A177-3AD203B41FA5}">
                      <a16:colId xmlns:a16="http://schemas.microsoft.com/office/drawing/2014/main" val="481355755"/>
                    </a:ext>
                  </a:extLst>
                </a:gridCol>
                <a:gridCol w="5718175">
                  <a:extLst>
                    <a:ext uri="{9D8B030D-6E8A-4147-A177-3AD203B41FA5}">
                      <a16:colId xmlns:a16="http://schemas.microsoft.com/office/drawing/2014/main" val="1363196431"/>
                    </a:ext>
                  </a:extLst>
                </a:gridCol>
              </a:tblGrid>
              <a:tr h="1084818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Evidence to support the statement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600" dirty="0" smtClean="0"/>
                        <a:t>Evidence to</a:t>
                      </a:r>
                      <a:r>
                        <a:rPr lang="en-GB" sz="3600" baseline="0" dirty="0" smtClean="0"/>
                        <a:t> suggest it wasn’t just Lanfranc.</a:t>
                      </a:r>
                      <a:endParaRPr lang="en-GB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1349454"/>
                  </a:ext>
                </a:extLst>
              </a:tr>
              <a:tr h="1084818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 smtClean="0"/>
                        <a:t>He instantly sent men to spy in Hereford and East Anglia and gather intelligence on castle building and troop build up.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GB" sz="160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 smtClean="0"/>
                        <a:t>He then wrote letters to Roger and tried to convince him to stop what he was doing. He reminded him of loyal his father had been to William in 1066.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GB" sz="160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 smtClean="0"/>
                        <a:t>He excommunicated Roger and Ralph – this would have prevented some from joining their cause.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GB" sz="160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 smtClean="0"/>
                        <a:t>He ordered Bishop </a:t>
                      </a:r>
                      <a:r>
                        <a:rPr lang="en-GB" sz="1600" dirty="0" err="1" smtClean="0"/>
                        <a:t>Wulfstan</a:t>
                      </a:r>
                      <a:r>
                        <a:rPr lang="en-GB" sz="1600" dirty="0" smtClean="0"/>
                        <a:t> to raise an army and stop Roger from crossing the Severn River. He ordered the same to be done in East Anglia. This stopped the two armies uniting.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GB" sz="160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 smtClean="0"/>
                        <a:t>This bought time for William to arrive from France. When the Danes heard of William’s return, they fled</a:t>
                      </a:r>
                      <a:endParaRPr lang="en-GB" sz="1600" dirty="0" smtClean="0"/>
                    </a:p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GB" sz="2800" dirty="0" smtClean="0"/>
                        <a:t>Without </a:t>
                      </a:r>
                      <a:r>
                        <a:rPr lang="en-GB" sz="2800" dirty="0" err="1" smtClean="0"/>
                        <a:t>Waltheof</a:t>
                      </a:r>
                      <a:r>
                        <a:rPr lang="en-GB" sz="2800" baseline="0" dirty="0" smtClean="0"/>
                        <a:t> confessing, Lanfranc would not have been able to act as he did.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endParaRPr lang="en-GB" sz="2800" baseline="0" dirty="0" smtClean="0"/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GB" sz="2800" baseline="0" dirty="0" smtClean="0"/>
                        <a:t>William’s reputation as fearsome warrior is what scared the Danes away and prevented them joining the cause. </a:t>
                      </a:r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81979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6299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5900" y="1044912"/>
            <a:ext cx="6337300" cy="563231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In 1075, two Norman lords and one Saxon lord planned a rebellion against King William.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It was led by Ralph de Gael, Earl of East Anglia.  Ralph plotted with Rodger de </a:t>
            </a:r>
            <a:r>
              <a:rPr lang="en-GB" sz="2000" dirty="0" err="1" smtClean="0"/>
              <a:t>Bretuil</a:t>
            </a:r>
            <a:r>
              <a:rPr lang="en-GB" sz="2000" dirty="0"/>
              <a:t> </a:t>
            </a:r>
            <a:r>
              <a:rPr lang="en-GB" sz="2000" dirty="0" smtClean="0"/>
              <a:t>(Earl of Hereford) and </a:t>
            </a:r>
            <a:r>
              <a:rPr lang="en-GB" sz="2000" dirty="0" err="1" smtClean="0"/>
              <a:t>Waltheof</a:t>
            </a:r>
            <a:r>
              <a:rPr lang="en-GB" sz="2000" dirty="0" smtClean="0"/>
              <a:t> (Earl of Northumbria).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They planned to raise an armies in Hereford and East Anglia, unite and march to London.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They would seize power and divide the kingdom up into three parts.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The Danes led by Prince Cnut sent an invasion fleet to help them overthrow William.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err="1"/>
              <a:t>Hoël</a:t>
            </a:r>
            <a:r>
              <a:rPr lang="en-GB" sz="2000" dirty="0"/>
              <a:t> II, Duke of </a:t>
            </a:r>
            <a:r>
              <a:rPr lang="en-GB" sz="2000" dirty="0" smtClean="0"/>
              <a:t>Brittany and King Henry I of France also sent ships and men to help them. </a:t>
            </a:r>
            <a:endParaRPr lang="en-GB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203200" y="177800"/>
            <a:ext cx="6591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>
                <a:solidFill>
                  <a:srgbClr val="FF0000"/>
                </a:solidFill>
                <a:latin typeface="Franklin Gothic Demi Cond" panose="020B0706030402020204" pitchFamily="34" charset="0"/>
              </a:rPr>
              <a:t>Who</a:t>
            </a:r>
            <a:r>
              <a:rPr lang="en-GB" sz="4800" dirty="0" smtClean="0">
                <a:latin typeface="Franklin Gothic Demi Cond" panose="020B0706030402020204" pitchFamily="34" charset="0"/>
              </a:rPr>
              <a:t> was involved in 1075?</a:t>
            </a:r>
            <a:endParaRPr lang="en-GB" sz="4800" dirty="0">
              <a:latin typeface="Franklin Gothic Demi Cond" panose="020B07060304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4500" y="177800"/>
            <a:ext cx="5092700" cy="31829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23325" y="3381178"/>
            <a:ext cx="5235049" cy="3476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586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63552" y="2132856"/>
            <a:ext cx="756084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“The king is unworthy – all men </a:t>
            </a:r>
            <a:r>
              <a:rPr lang="en-GB" sz="3600" dirty="0">
                <a:solidFill>
                  <a:srgbClr val="FF0000"/>
                </a:solidFill>
              </a:rPr>
              <a:t>hate</a:t>
            </a:r>
            <a:r>
              <a:rPr lang="en-GB" sz="3600" dirty="0"/>
              <a:t> him and his death would cause great rejoicing.”</a:t>
            </a:r>
          </a:p>
          <a:p>
            <a:pPr algn="r"/>
            <a:r>
              <a:rPr lang="en-GB" sz="4400" dirty="0" err="1"/>
              <a:t>Orderic</a:t>
            </a:r>
            <a:r>
              <a:rPr lang="en-GB" sz="4400" dirty="0"/>
              <a:t> </a:t>
            </a:r>
            <a:r>
              <a:rPr lang="en-GB" sz="4400" dirty="0" err="1"/>
              <a:t>Vitallis</a:t>
            </a:r>
            <a:r>
              <a:rPr lang="en-GB" sz="4400" dirty="0"/>
              <a:t>, </a:t>
            </a:r>
            <a:r>
              <a:rPr lang="en-GB" sz="4400" dirty="0" err="1"/>
              <a:t>vol</a:t>
            </a:r>
            <a:r>
              <a:rPr lang="en-GB" sz="4400" dirty="0"/>
              <a:t> II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711204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img08.deviantart.net/a229/i/2011/247/0/1/map_of_europe___1025_by_conturi_hakudoushi-d48tv6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9376" y="-716414"/>
            <a:ext cx="15240000" cy="938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Left Arrow 1"/>
          <p:cNvSpPr/>
          <p:nvPr/>
        </p:nvSpPr>
        <p:spPr>
          <a:xfrm>
            <a:off x="5003498" y="1316258"/>
            <a:ext cx="1452543" cy="432048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Left Arrow 3"/>
          <p:cNvSpPr/>
          <p:nvPr/>
        </p:nvSpPr>
        <p:spPr>
          <a:xfrm rot="19165797" flipH="1">
            <a:off x="3398367" y="2532284"/>
            <a:ext cx="786753" cy="409716"/>
          </a:xfrm>
          <a:prstGeom prst="leftArrow">
            <a:avLst>
              <a:gd name="adj1" fmla="val 50000"/>
              <a:gd name="adj2" fmla="val 69824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Left Arrow 8"/>
          <p:cNvSpPr/>
          <p:nvPr/>
        </p:nvSpPr>
        <p:spPr>
          <a:xfrm rot="15341189" flipH="1">
            <a:off x="4225579" y="2788991"/>
            <a:ext cx="1403388" cy="409716"/>
          </a:xfrm>
          <a:prstGeom prst="leftArrow">
            <a:avLst>
              <a:gd name="adj1" fmla="val 50000"/>
              <a:gd name="adj2" fmla="val 69824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0122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5900" y="1235412"/>
            <a:ext cx="6337300" cy="532453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Loss of land – Earl Roger de </a:t>
            </a:r>
            <a:r>
              <a:rPr lang="en-GB" sz="2000" dirty="0" err="1" smtClean="0"/>
              <a:t>Bretuil</a:t>
            </a:r>
            <a:r>
              <a:rPr lang="en-GB" sz="2000" dirty="0" smtClean="0"/>
              <a:t> was angry that his Earldom was much smaller than that of his father.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Loss of privileges – de </a:t>
            </a:r>
            <a:r>
              <a:rPr lang="en-GB" sz="2000" dirty="0" err="1" smtClean="0"/>
              <a:t>Bretuil</a:t>
            </a:r>
            <a:r>
              <a:rPr lang="en-GB" sz="2000" dirty="0" smtClean="0"/>
              <a:t> also hated that William had introduced sheriffs into the marcher earldoms so that took some of his power away.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Loss of power – William was making all the earldoms smaller and even stopped Ralph de Gael from marrying Rodger de Breteuil’s sister.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Resentment against William – castles, forest laws, reliefs, land changes, sheriffs, harrying of the north.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William’s absence – England was under the control of the regent Archbishop Lanfranc. It was the perfect opportunity.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3200" y="177800"/>
            <a:ext cx="584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>
                <a:solidFill>
                  <a:srgbClr val="FF0000"/>
                </a:solidFill>
                <a:latin typeface="Franklin Gothic Demi Cond" panose="020B0706030402020204" pitchFamily="34" charset="0"/>
              </a:rPr>
              <a:t>Why</a:t>
            </a:r>
            <a:r>
              <a:rPr lang="en-GB" sz="4800" dirty="0" smtClean="0">
                <a:latin typeface="Franklin Gothic Demi Cond" panose="020B0706030402020204" pitchFamily="34" charset="0"/>
              </a:rPr>
              <a:t> would they rebel?</a:t>
            </a:r>
            <a:endParaRPr lang="en-GB" sz="4800" dirty="0">
              <a:latin typeface="Franklin Gothic Demi Cond" panose="020B07060304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6840" y="101600"/>
            <a:ext cx="5410860" cy="31559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6840" y="3509138"/>
            <a:ext cx="5339807" cy="3005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872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3200" y="177800"/>
            <a:ext cx="584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>
                <a:latin typeface="Franklin Gothic Demi Cond" panose="020B0706030402020204" pitchFamily="34" charset="0"/>
              </a:rPr>
              <a:t>Learning Task  </a:t>
            </a:r>
            <a:r>
              <a:rPr lang="en-GB" sz="4800" dirty="0" smtClean="0">
                <a:solidFill>
                  <a:srgbClr val="0070C0"/>
                </a:solidFill>
                <a:latin typeface="Franklin Gothic Demi Cond" panose="020B0706030402020204" pitchFamily="34" charset="0"/>
              </a:rPr>
              <a:t>One</a:t>
            </a:r>
            <a:endParaRPr lang="en-GB" sz="4800" dirty="0">
              <a:solidFill>
                <a:srgbClr val="0070C0"/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0700" y="1618397"/>
            <a:ext cx="55245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For each man, explain three reasons why they would have chosen to rebel against King William in 1075.</a:t>
            </a:r>
            <a:endParaRPr lang="en-GB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5111" t="20833" r="17593" b="13368"/>
          <a:stretch/>
        </p:blipFill>
        <p:spPr>
          <a:xfrm>
            <a:off x="6045200" y="787400"/>
            <a:ext cx="5487909" cy="354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20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282364" y="-91221"/>
            <a:ext cx="395536" cy="414908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537" y="476673"/>
            <a:ext cx="2381225" cy="249159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840" y="476673"/>
            <a:ext cx="2304256" cy="249159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2144" y="476674"/>
            <a:ext cx="2232248" cy="246579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19537" y="3068961"/>
            <a:ext cx="23812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FF0000"/>
                </a:solidFill>
              </a:rPr>
              <a:t>Ralph de Gael</a:t>
            </a:r>
            <a:endParaRPr lang="en-GB" sz="24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50880" y="3068961"/>
            <a:ext cx="23812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FF0000"/>
                </a:solidFill>
              </a:rPr>
              <a:t>Roger de Breteuil</a:t>
            </a:r>
            <a:endParaRPr lang="en-GB" sz="24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387184" y="3068961"/>
            <a:ext cx="23812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err="1">
                <a:solidFill>
                  <a:srgbClr val="FF0000"/>
                </a:solidFill>
              </a:rPr>
              <a:t>Waltheof</a:t>
            </a:r>
            <a:endParaRPr lang="en-GB" sz="24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9681" y="3630018"/>
            <a:ext cx="351971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1</a:t>
            </a:r>
            <a:r>
              <a:rPr lang="en-GB" sz="2000" b="1" dirty="0" smtClean="0"/>
              <a:t>) He was  banned from marrying the sister of Roger de </a:t>
            </a:r>
            <a:r>
              <a:rPr lang="en-GB" sz="2000" b="1" dirty="0" err="1" smtClean="0"/>
              <a:t>Bretueil</a:t>
            </a:r>
            <a:r>
              <a:rPr lang="en-GB" sz="2000" b="1" dirty="0" smtClean="0"/>
              <a:t>.</a:t>
            </a:r>
            <a:endParaRPr lang="en-GB" sz="2000" b="1" dirty="0"/>
          </a:p>
          <a:p>
            <a:r>
              <a:rPr lang="en-GB" sz="2000" b="1" dirty="0"/>
              <a:t>2</a:t>
            </a:r>
            <a:r>
              <a:rPr lang="en-GB" sz="2000" b="1" dirty="0" smtClean="0"/>
              <a:t>) His earldom had been made smaller under King William.</a:t>
            </a:r>
            <a:endParaRPr lang="en-GB" sz="2000" b="1" dirty="0"/>
          </a:p>
          <a:p>
            <a:r>
              <a:rPr lang="en-GB" sz="2000" b="1" dirty="0" smtClean="0"/>
              <a:t>He had lost power in his earldom e.g. introduction of sheriffs.</a:t>
            </a:r>
            <a:endParaRPr lang="en-GB" sz="20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3679393" y="3652174"/>
            <a:ext cx="353222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1</a:t>
            </a:r>
            <a:r>
              <a:rPr lang="en-GB" sz="2000" b="1" dirty="0" smtClean="0"/>
              <a:t>) Marcher earldoms lost power e.g. had to pay tax, introduction of sheriffs.</a:t>
            </a:r>
            <a:endParaRPr lang="en-GB" sz="2000" b="1" dirty="0"/>
          </a:p>
          <a:p>
            <a:r>
              <a:rPr lang="en-GB" sz="2000" b="1" dirty="0" smtClean="0"/>
              <a:t>2)His land was made much smaller than under his father.</a:t>
            </a:r>
            <a:endParaRPr lang="en-GB" sz="2000" b="1" dirty="0"/>
          </a:p>
          <a:p>
            <a:r>
              <a:rPr lang="en-GB" sz="2000" b="1" dirty="0"/>
              <a:t>3</a:t>
            </a:r>
            <a:r>
              <a:rPr lang="en-GB" sz="2000" b="1" dirty="0" smtClean="0"/>
              <a:t>) He resented having to pay a relief to inherit his father’s land.</a:t>
            </a:r>
            <a:endParaRPr lang="en-GB" sz="20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7320137" y="3702512"/>
            <a:ext cx="418606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1</a:t>
            </a:r>
            <a:r>
              <a:rPr lang="en-GB" sz="2000" b="1" dirty="0" smtClean="0"/>
              <a:t>) He hated that King William had destroyed his earldom</a:t>
            </a:r>
            <a:endParaRPr lang="en-GB" sz="2000" b="1" dirty="0"/>
          </a:p>
          <a:p>
            <a:r>
              <a:rPr lang="en-GB" sz="2000" b="1" dirty="0"/>
              <a:t>2</a:t>
            </a:r>
            <a:r>
              <a:rPr lang="en-GB" sz="2000" b="1" dirty="0" smtClean="0"/>
              <a:t>) He had strong connections to the Saxons and the Danish.</a:t>
            </a:r>
            <a:endParaRPr lang="en-GB" sz="2000" b="1" dirty="0"/>
          </a:p>
          <a:p>
            <a:r>
              <a:rPr lang="en-GB" sz="2000" b="1" dirty="0" smtClean="0"/>
              <a:t>3)William was in Normandy, so he would have felt really confident.</a:t>
            </a: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167485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7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3200" y="1008797"/>
            <a:ext cx="6337300" cy="563231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err="1" smtClean="0"/>
              <a:t>Waltheof</a:t>
            </a:r>
            <a:r>
              <a:rPr lang="en-GB" sz="2000" dirty="0" smtClean="0"/>
              <a:t> informed Lanfranc of the plan. He instantly sent men to spy in Hereford and East Anglia and gather intelligence on castle building and troop build up.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He then wrote letters to Roger and tried to convince him to stop what he was doing. He reminded him of loyal his father had been to William in 1066.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He excommunicated Roger and Ralph – this would have prevented some from joining their cause.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He ordered Bishop </a:t>
            </a:r>
            <a:r>
              <a:rPr lang="en-GB" sz="2000" dirty="0" err="1" smtClean="0"/>
              <a:t>Wulfstan</a:t>
            </a:r>
            <a:r>
              <a:rPr lang="en-GB" sz="2000" dirty="0" smtClean="0"/>
              <a:t> to raise an army and stop Roger from crossing the Severn River. He ordered the same to be done in East Anglia. This stopped the two armies uniting.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This bought time for William to arrive from France. When the Danes heard of William’s return, they fled.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3200" y="43597"/>
            <a:ext cx="584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>
                <a:latin typeface="Franklin Gothic Demi Cond" panose="020B0706030402020204" pitchFamily="34" charset="0"/>
              </a:rPr>
              <a:t>How did </a:t>
            </a:r>
            <a:r>
              <a:rPr lang="en-GB" sz="4800" dirty="0" smtClean="0">
                <a:solidFill>
                  <a:srgbClr val="FF0000"/>
                </a:solidFill>
                <a:latin typeface="Franklin Gothic Demi Cond" panose="020B0706030402020204" pitchFamily="34" charset="0"/>
              </a:rPr>
              <a:t>Lanfranc</a:t>
            </a:r>
            <a:r>
              <a:rPr lang="en-GB" sz="4800" dirty="0" smtClean="0">
                <a:latin typeface="Franklin Gothic Demi Cond" panose="020B0706030402020204" pitchFamily="34" charset="0"/>
              </a:rPr>
              <a:t> help?</a:t>
            </a:r>
            <a:endParaRPr lang="en-GB" sz="4800" dirty="0">
              <a:latin typeface="Franklin Gothic Demi Cond" panose="020B0706030402020204" pitchFamily="34" charset="0"/>
            </a:endParaRPr>
          </a:p>
        </p:txBody>
      </p:sp>
      <p:pic>
        <p:nvPicPr>
          <p:cNvPr id="4" name="Picture 2" descr="https://www.awesomestories.com/images/user/2995ccb3bb9d46288cc443a2fde6ef4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16" r="3073" b="32191"/>
          <a:stretch/>
        </p:blipFill>
        <p:spPr bwMode="auto">
          <a:xfrm>
            <a:off x="6842581" y="70209"/>
            <a:ext cx="5177547" cy="6076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10069290" y="3184615"/>
            <a:ext cx="1226938" cy="1116726"/>
          </a:xfrm>
          <a:prstGeom prst="ellipse">
            <a:avLst/>
          </a:prstGeom>
          <a:solidFill>
            <a:srgbClr val="FF0000">
              <a:alpha val="52157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7836334" y="3348562"/>
            <a:ext cx="981551" cy="952779"/>
          </a:xfrm>
          <a:prstGeom prst="ellipse">
            <a:avLst/>
          </a:prstGeom>
          <a:solidFill>
            <a:srgbClr val="FF0000">
              <a:alpha val="52157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7651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3200" y="177800"/>
            <a:ext cx="584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>
                <a:latin typeface="Franklin Gothic Demi Cond" panose="020B0706030402020204" pitchFamily="34" charset="0"/>
              </a:rPr>
              <a:t>Learning Task - </a:t>
            </a:r>
            <a:r>
              <a:rPr lang="en-GB" sz="4800" dirty="0" smtClean="0">
                <a:solidFill>
                  <a:srgbClr val="FF0000"/>
                </a:solidFill>
                <a:latin typeface="Franklin Gothic Demi Cond" panose="020B0706030402020204" pitchFamily="34" charset="0"/>
              </a:rPr>
              <a:t>Two</a:t>
            </a:r>
            <a:endParaRPr lang="en-GB" sz="4800" dirty="0">
              <a:solidFill>
                <a:srgbClr val="FF0000"/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3200" y="1276350"/>
            <a:ext cx="115697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“It was </a:t>
            </a:r>
            <a:r>
              <a:rPr lang="en-GB" sz="3600" b="1" dirty="0" smtClean="0">
                <a:solidFill>
                  <a:srgbClr val="FF0000"/>
                </a:solidFill>
              </a:rPr>
              <a:t>primarily</a:t>
            </a:r>
            <a:r>
              <a:rPr lang="en-GB" sz="3600" b="1" dirty="0" smtClean="0"/>
              <a:t> because of Archbishop Lanfranc that the 1075 rebellion failed”</a:t>
            </a:r>
            <a:endParaRPr lang="en-GB" sz="3600" b="1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7478799"/>
              </p:ext>
            </p:extLst>
          </p:nvPr>
        </p:nvGraphicFramePr>
        <p:xfrm>
          <a:off x="336550" y="2744232"/>
          <a:ext cx="11436350" cy="384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8175">
                  <a:extLst>
                    <a:ext uri="{9D8B030D-6E8A-4147-A177-3AD203B41FA5}">
                      <a16:colId xmlns:a16="http://schemas.microsoft.com/office/drawing/2014/main" val="481355755"/>
                    </a:ext>
                  </a:extLst>
                </a:gridCol>
                <a:gridCol w="5718175">
                  <a:extLst>
                    <a:ext uri="{9D8B030D-6E8A-4147-A177-3AD203B41FA5}">
                      <a16:colId xmlns:a16="http://schemas.microsoft.com/office/drawing/2014/main" val="1363196431"/>
                    </a:ext>
                  </a:extLst>
                </a:gridCol>
              </a:tblGrid>
              <a:tr h="1084818">
                <a:tc>
                  <a:txBody>
                    <a:bodyPr/>
                    <a:lstStyle/>
                    <a:p>
                      <a:r>
                        <a:rPr lang="en-GB" sz="3600" dirty="0" smtClean="0"/>
                        <a:t>Evidence to support the statement</a:t>
                      </a:r>
                      <a:endParaRPr lang="en-GB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600" dirty="0" smtClean="0"/>
                        <a:t>Evidence to</a:t>
                      </a:r>
                      <a:r>
                        <a:rPr lang="en-GB" sz="3600" baseline="0" dirty="0" smtClean="0"/>
                        <a:t> suggest it wasn’t just Lanfranc.</a:t>
                      </a:r>
                      <a:endParaRPr lang="en-GB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1349454"/>
                  </a:ext>
                </a:extLst>
              </a:tr>
              <a:tr h="1084818">
                <a:tc>
                  <a:txBody>
                    <a:bodyPr/>
                    <a:lstStyle/>
                    <a:p>
                      <a:endParaRPr lang="en-GB" sz="2800" dirty="0" smtClean="0"/>
                    </a:p>
                    <a:p>
                      <a:endParaRPr lang="en-GB" sz="2800" dirty="0" smtClean="0"/>
                    </a:p>
                    <a:p>
                      <a:endParaRPr lang="en-GB" sz="2800" dirty="0" smtClean="0"/>
                    </a:p>
                    <a:p>
                      <a:endParaRPr lang="en-GB" sz="2800" dirty="0" smtClean="0"/>
                    </a:p>
                    <a:p>
                      <a:endParaRPr lang="en-GB" sz="2800" dirty="0" smtClean="0"/>
                    </a:p>
                    <a:p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81979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0792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1186</TotalTime>
  <Words>820</Words>
  <Application>Microsoft Office PowerPoint</Application>
  <PresentationFormat>Widescreen</PresentationFormat>
  <Paragraphs>76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Franklin Gothic Demi Cond</vt:lpstr>
      <vt:lpstr>Office Theme</vt:lpstr>
      <vt:lpstr>How did Lanfranc and the Church help William keep England in 1075?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did Lanfranc and the Church help William keep England in 1075?</dc:title>
  <dc:creator>User</dc:creator>
  <cp:lastModifiedBy>User</cp:lastModifiedBy>
  <cp:revision>8</cp:revision>
  <cp:lastPrinted>2018-11-08T12:44:37Z</cp:lastPrinted>
  <dcterms:created xsi:type="dcterms:W3CDTF">2018-11-08T12:32:39Z</dcterms:created>
  <dcterms:modified xsi:type="dcterms:W3CDTF">2018-11-09T08:18:49Z</dcterms:modified>
</cp:coreProperties>
</file>