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909" autoAdjust="0"/>
  </p:normalViewPr>
  <p:slideViewPr>
    <p:cSldViewPr snapToGrid="0">
      <p:cViewPr>
        <p:scale>
          <a:sx n="50" d="100"/>
          <a:sy n="50" d="100"/>
        </p:scale>
        <p:origin x="150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196786-5D33-4B65-915B-DF68946A815B}"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257817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196786-5D33-4B65-915B-DF68946A815B}"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248333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196786-5D33-4B65-915B-DF68946A815B}"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350789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196786-5D33-4B65-915B-DF68946A815B}"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297869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196786-5D33-4B65-915B-DF68946A815B}"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142850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196786-5D33-4B65-915B-DF68946A815B}"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28816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196786-5D33-4B65-915B-DF68946A815B}" type="datetimeFigureOut">
              <a:rPr lang="en-GB" smtClean="0"/>
              <a:t>17/10/2018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47154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196786-5D33-4B65-915B-DF68946A815B}" type="datetimeFigureOut">
              <a:rPr lang="en-GB" smtClean="0"/>
              <a:t>17/10/2018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158084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96786-5D33-4B65-915B-DF68946A815B}" type="datetimeFigureOut">
              <a:rPr lang="en-GB" smtClean="0"/>
              <a:t>17/10/2018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151075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196786-5D33-4B65-915B-DF68946A815B}"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211384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196786-5D33-4B65-915B-DF68946A815B}"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2C7F64-FB4E-4317-961E-62EBF2B2E869}" type="slidenum">
              <a:rPr lang="en-GB" smtClean="0"/>
              <a:t>‹#›</a:t>
            </a:fld>
            <a:endParaRPr lang="en-GB"/>
          </a:p>
        </p:txBody>
      </p:sp>
    </p:spTree>
    <p:extLst>
      <p:ext uri="{BB962C8B-B14F-4D97-AF65-F5344CB8AC3E}">
        <p14:creationId xmlns:p14="http://schemas.microsoft.com/office/powerpoint/2010/main" val="56410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96786-5D33-4B65-915B-DF68946A815B}" type="datetimeFigureOut">
              <a:rPr lang="en-GB" smtClean="0"/>
              <a:t>17/10/2018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C7F64-FB4E-4317-961E-62EBF2B2E869}" type="slidenum">
              <a:rPr lang="en-GB" smtClean="0"/>
              <a:t>‹#›</a:t>
            </a:fld>
            <a:endParaRPr lang="en-GB"/>
          </a:p>
        </p:txBody>
      </p:sp>
    </p:spTree>
    <p:extLst>
      <p:ext uri="{BB962C8B-B14F-4D97-AF65-F5344CB8AC3E}">
        <p14:creationId xmlns:p14="http://schemas.microsoft.com/office/powerpoint/2010/main" val="378612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5032" y="-277242"/>
            <a:ext cx="9474200" cy="1593851"/>
          </a:xfrm>
        </p:spPr>
        <p:txBody>
          <a:bodyPr>
            <a:normAutofit/>
          </a:bodyPr>
          <a:lstStyle/>
          <a:p>
            <a:pPr algn="l"/>
            <a:r>
              <a:rPr lang="en-GB" sz="4400" u="sng" dirty="0" smtClean="0"/>
              <a:t>How did King William change land ownership in England?</a:t>
            </a:r>
            <a:endParaRPr lang="en-GB" sz="4400" u="sng" dirty="0"/>
          </a:p>
        </p:txBody>
      </p:sp>
      <p:sp>
        <p:nvSpPr>
          <p:cNvPr id="3" name="Subtitle 2"/>
          <p:cNvSpPr>
            <a:spLocks noGrp="1"/>
          </p:cNvSpPr>
          <p:nvPr>
            <p:ph type="subTitle" idx="1"/>
          </p:nvPr>
        </p:nvSpPr>
        <p:spPr>
          <a:xfrm>
            <a:off x="266700" y="1824038"/>
            <a:ext cx="5121273" cy="2138362"/>
          </a:xfrm>
          <a:solidFill>
            <a:schemeClr val="accent1">
              <a:lumMod val="20000"/>
              <a:lumOff val="80000"/>
            </a:schemeClr>
          </a:solidFill>
        </p:spPr>
        <p:txBody>
          <a:bodyPr>
            <a:normAutofit fontScale="85000" lnSpcReduction="10000"/>
          </a:bodyPr>
          <a:lstStyle/>
          <a:p>
            <a:pPr algn="l"/>
            <a:r>
              <a:rPr lang="en-GB" dirty="0" smtClean="0"/>
              <a:t>In this lesson, we will:</a:t>
            </a:r>
          </a:p>
          <a:p>
            <a:pPr marL="342900" indent="-342900" algn="l">
              <a:buFont typeface="Arial" panose="020B0604020202020204" pitchFamily="34" charset="0"/>
              <a:buChar char="•"/>
            </a:pPr>
            <a:r>
              <a:rPr lang="en-GB" sz="2800" dirty="0" smtClean="0">
                <a:solidFill>
                  <a:srgbClr val="FF0000"/>
                </a:solidFill>
                <a:latin typeface="Franklin Gothic Demi Cond" panose="020B0706030402020204" pitchFamily="34" charset="0"/>
              </a:rPr>
              <a:t>Describe </a:t>
            </a:r>
            <a:r>
              <a:rPr lang="en-GB" sz="2800" dirty="0" smtClean="0">
                <a:latin typeface="Franklin Gothic Demi Cond" panose="020B0706030402020204" pitchFamily="34" charset="0"/>
              </a:rPr>
              <a:t>how feudalism was different from the Anglo-Saxon traditions.</a:t>
            </a:r>
          </a:p>
          <a:p>
            <a:pPr marL="342900" indent="-342900" algn="l">
              <a:buFont typeface="Arial" panose="020B0604020202020204" pitchFamily="34" charset="0"/>
              <a:buChar char="•"/>
            </a:pPr>
            <a:r>
              <a:rPr lang="en-GB" sz="2800" dirty="0" smtClean="0">
                <a:solidFill>
                  <a:srgbClr val="FF0000"/>
                </a:solidFill>
                <a:latin typeface="Franklin Gothic Demi Cond" panose="020B0706030402020204" pitchFamily="34" charset="0"/>
              </a:rPr>
              <a:t>Assess</a:t>
            </a:r>
            <a:r>
              <a:rPr lang="en-GB" sz="2800" dirty="0" smtClean="0">
                <a:latin typeface="Franklin Gothic Demi Cond" panose="020B0706030402020204" pitchFamily="34" charset="0"/>
              </a:rPr>
              <a:t> how different knights and tenants-in-chief were to </a:t>
            </a:r>
            <a:r>
              <a:rPr lang="en-GB" sz="2800" dirty="0" err="1" smtClean="0">
                <a:latin typeface="Franklin Gothic Demi Cond" panose="020B0706030402020204" pitchFamily="34" charset="0"/>
              </a:rPr>
              <a:t>thegns</a:t>
            </a:r>
            <a:r>
              <a:rPr lang="en-GB" sz="2800" dirty="0" smtClean="0">
                <a:latin typeface="Franklin Gothic Demi Cond" panose="020B0706030402020204" pitchFamily="34" charset="0"/>
              </a:rPr>
              <a:t> and earls.</a:t>
            </a:r>
          </a:p>
        </p:txBody>
      </p:sp>
      <p:sp>
        <p:nvSpPr>
          <p:cNvPr id="4" name="Subtitle 2"/>
          <p:cNvSpPr txBox="1">
            <a:spLocks/>
          </p:cNvSpPr>
          <p:nvPr/>
        </p:nvSpPr>
        <p:spPr>
          <a:xfrm>
            <a:off x="266700" y="4097338"/>
            <a:ext cx="5121273" cy="2074862"/>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t>Starter: Look at this image from the Bayeux Tapestry. It shows something happening in 1066 – what event was this? Why did it happen? How important a tactic is this for controlling a kingdom? </a:t>
            </a:r>
            <a:endParaRPr lang="en-GB" sz="2800" dirty="0">
              <a:latin typeface="Franklin Gothic Demi Cond" panose="020B0706030402020204"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0000"/>
          <a:stretch/>
        </p:blipFill>
        <p:spPr>
          <a:xfrm>
            <a:off x="6076950" y="1451547"/>
            <a:ext cx="5991224" cy="4500075"/>
          </a:xfrm>
          <a:prstGeom prst="rect">
            <a:avLst/>
          </a:prstGeom>
        </p:spPr>
      </p:pic>
      <p:sp>
        <p:nvSpPr>
          <p:cNvPr id="6" name="TextBox 5"/>
          <p:cNvSpPr txBox="1"/>
          <p:nvPr/>
        </p:nvSpPr>
        <p:spPr>
          <a:xfrm>
            <a:off x="5638799" y="6027003"/>
            <a:ext cx="6260433" cy="830997"/>
          </a:xfrm>
          <a:prstGeom prst="rect">
            <a:avLst/>
          </a:prstGeom>
          <a:solidFill>
            <a:schemeClr val="bg1"/>
          </a:solidFill>
        </p:spPr>
        <p:txBody>
          <a:bodyPr wrap="square" rtlCol="0">
            <a:spAutoFit/>
          </a:bodyPr>
          <a:lstStyle/>
          <a:p>
            <a:r>
              <a:rPr lang="en-GB" sz="2400" b="1" dirty="0" smtClean="0"/>
              <a:t>Hic </a:t>
            </a:r>
            <a:r>
              <a:rPr lang="en-GB" sz="2400" b="1" dirty="0" err="1" smtClean="0"/>
              <a:t>domus</a:t>
            </a:r>
            <a:r>
              <a:rPr lang="en-GB" sz="2400" b="1" dirty="0" smtClean="0"/>
              <a:t> in </a:t>
            </a:r>
            <a:r>
              <a:rPr lang="en-GB" sz="2400" b="1" dirty="0" err="1" smtClean="0"/>
              <a:t>cenditur</a:t>
            </a:r>
            <a:r>
              <a:rPr lang="en-GB" sz="2400" b="1" dirty="0" smtClean="0"/>
              <a:t>  - “Here a house is burned”</a:t>
            </a:r>
            <a:endParaRPr lang="en-GB" sz="2400" b="1" dirty="0"/>
          </a:p>
        </p:txBody>
      </p:sp>
    </p:spTree>
    <p:extLst>
      <p:ext uri="{BB962C8B-B14F-4D97-AF65-F5344CB8AC3E}">
        <p14:creationId xmlns:p14="http://schemas.microsoft.com/office/powerpoint/2010/main" val="19364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428929"/>
            <a:ext cx="5905500" cy="526297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All land in England was owned by King William. Everyone now had tenure from the king (renting)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If Anglo-Saxons wanted to continue to work their land, they had to pay King William.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If someone died, the land would go back to the King. Their heir then had to pay King William to inherit the land (called a ‘relief’)</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William was very strict – if anyone disobeyed him, they would instantly lose their land. </a:t>
            </a:r>
          </a:p>
        </p:txBody>
      </p:sp>
      <p:sp>
        <p:nvSpPr>
          <p:cNvPr id="3" name="TextBox 2"/>
          <p:cNvSpPr txBox="1"/>
          <p:nvPr/>
        </p:nvSpPr>
        <p:spPr>
          <a:xfrm>
            <a:off x="114300" y="139700"/>
            <a:ext cx="7289800"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King William change land ownership?</a:t>
            </a:r>
            <a:endParaRPr lang="en-GB" sz="3600" dirty="0">
              <a:latin typeface="Franklin Gothic Demi Cond" panose="020B07060304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4397" y="914400"/>
            <a:ext cx="5629465" cy="5597525"/>
          </a:xfrm>
          <a:prstGeom prst="rect">
            <a:avLst/>
          </a:prstGeom>
        </p:spPr>
      </p:pic>
    </p:spTree>
    <p:extLst>
      <p:ext uri="{BB962C8B-B14F-4D97-AF65-F5344CB8AC3E}">
        <p14:creationId xmlns:p14="http://schemas.microsoft.com/office/powerpoint/2010/main" val="35257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700"/>
            <a:ext cx="11995620" cy="6413500"/>
          </a:xfrm>
          <a:prstGeom prst="rect">
            <a:avLst/>
          </a:prstGeom>
        </p:spPr>
      </p:pic>
    </p:spTree>
    <p:extLst>
      <p:ext uri="{BB962C8B-B14F-4D97-AF65-F5344CB8AC3E}">
        <p14:creationId xmlns:p14="http://schemas.microsoft.com/office/powerpoint/2010/main" val="418254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436747"/>
            <a:ext cx="6311900" cy="532453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It allowed William to raise an army quickly to right in England or Normandy without having to pay for them.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Everyone owed military service in return for holding the king’s land.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land that William gave his tenants-in-chief carried with it the obligation to provide troops.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Sub-tenants such as knights had to fight for 40 days per year unpaid in return for their land.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All of this allowed William to control his kingdom very tightly.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However, it caused resentment. Normans hated the concept of ‘reliefs’ as this was not used in Normandy.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48500" y="0"/>
            <a:ext cx="4597400" cy="6858000"/>
          </a:xfrm>
          <a:prstGeom prst="rect">
            <a:avLst/>
          </a:prstGeom>
        </p:spPr>
      </p:pic>
      <p:sp>
        <p:nvSpPr>
          <p:cNvPr id="4" name="TextBox 3"/>
          <p:cNvSpPr txBox="1"/>
          <p:nvPr/>
        </p:nvSpPr>
        <p:spPr>
          <a:xfrm>
            <a:off x="114300" y="139700"/>
            <a:ext cx="7289800" cy="1200329"/>
          </a:xfrm>
          <a:prstGeom prst="rect">
            <a:avLst/>
          </a:prstGeom>
          <a:noFill/>
        </p:spPr>
        <p:txBody>
          <a:bodyPr wrap="square" rtlCol="0">
            <a:spAutoFit/>
          </a:bodyPr>
          <a:lstStyle/>
          <a:p>
            <a:r>
              <a:rPr lang="en-GB" sz="3600" dirty="0" smtClean="0">
                <a:latin typeface="Franklin Gothic Demi Cond" panose="020B0706030402020204" pitchFamily="34" charset="0"/>
              </a:rPr>
              <a:t>Why was ‘Feudalism’ so </a:t>
            </a:r>
            <a:r>
              <a:rPr lang="en-GB" sz="3600" dirty="0" smtClean="0">
                <a:solidFill>
                  <a:srgbClr val="FF0000"/>
                </a:solidFill>
                <a:latin typeface="Franklin Gothic Demi Cond" panose="020B0706030402020204" pitchFamily="34" charset="0"/>
              </a:rPr>
              <a:t>beneficial</a:t>
            </a:r>
            <a:r>
              <a:rPr lang="en-GB" sz="3600" dirty="0" smtClean="0">
                <a:latin typeface="Franklin Gothic Demi Cond" panose="020B0706030402020204" pitchFamily="34" charset="0"/>
              </a:rPr>
              <a:t> for King William?</a:t>
            </a:r>
            <a:endParaRPr lang="en-GB" sz="3600" dirty="0">
              <a:latin typeface="Franklin Gothic Demi Cond" panose="020B0706030402020204" pitchFamily="34" charset="0"/>
            </a:endParaRPr>
          </a:p>
        </p:txBody>
      </p:sp>
    </p:spTree>
    <p:extLst>
      <p:ext uri="{BB962C8B-B14F-4D97-AF65-F5344CB8AC3E}">
        <p14:creationId xmlns:p14="http://schemas.microsoft.com/office/powerpoint/2010/main" val="48773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100" y="190500"/>
            <a:ext cx="4927600" cy="707886"/>
          </a:xfrm>
          <a:prstGeom prst="rect">
            <a:avLst/>
          </a:prstGeom>
          <a:noFill/>
        </p:spPr>
        <p:txBody>
          <a:bodyPr wrap="square" rtlCol="0">
            <a:spAutoFit/>
          </a:bodyPr>
          <a:lstStyle/>
          <a:p>
            <a:r>
              <a:rPr lang="en-GB" sz="4000" dirty="0" smtClean="0">
                <a:latin typeface="Franklin Gothic Demi Cond" panose="020B0706030402020204" pitchFamily="34" charset="0"/>
              </a:rPr>
              <a:t>Learning Task </a:t>
            </a:r>
            <a:r>
              <a:rPr lang="en-GB" sz="4000" dirty="0" smtClean="0">
                <a:solidFill>
                  <a:srgbClr val="FF0000"/>
                </a:solidFill>
                <a:latin typeface="Franklin Gothic Demi Cond" panose="020B0706030402020204" pitchFamily="34" charset="0"/>
              </a:rPr>
              <a:t>One</a:t>
            </a:r>
            <a:endParaRPr lang="en-GB" sz="4000" dirty="0">
              <a:solidFill>
                <a:srgbClr val="FF0000"/>
              </a:solidFill>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165100" y="1938337"/>
            <a:ext cx="5391150" cy="4657725"/>
          </a:xfrm>
          <a:prstGeom prst="rect">
            <a:avLst/>
          </a:prstGeom>
        </p:spPr>
      </p:pic>
      <p:pic>
        <p:nvPicPr>
          <p:cNvPr id="5" name="Picture 4"/>
          <p:cNvPicPr>
            <a:picLocks noChangeAspect="1"/>
          </p:cNvPicPr>
          <p:nvPr/>
        </p:nvPicPr>
        <p:blipFill>
          <a:blip r:embed="rId2"/>
          <a:stretch>
            <a:fillRect/>
          </a:stretch>
        </p:blipFill>
        <p:spPr>
          <a:xfrm>
            <a:off x="6019800" y="1938337"/>
            <a:ext cx="5391150" cy="4657725"/>
          </a:xfrm>
          <a:prstGeom prst="rect">
            <a:avLst/>
          </a:prstGeom>
        </p:spPr>
      </p:pic>
    </p:spTree>
    <p:extLst>
      <p:ext uri="{BB962C8B-B14F-4D97-AF65-F5344CB8AC3E}">
        <p14:creationId xmlns:p14="http://schemas.microsoft.com/office/powerpoint/2010/main" val="1323331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96782" cy="6858594"/>
          </a:xfrm>
          <a:prstGeom prst="rect">
            <a:avLst/>
          </a:prstGeom>
        </p:spPr>
      </p:pic>
      <p:sp>
        <p:nvSpPr>
          <p:cNvPr id="3" name="TextBox 2"/>
          <p:cNvSpPr txBox="1"/>
          <p:nvPr/>
        </p:nvSpPr>
        <p:spPr>
          <a:xfrm>
            <a:off x="4457082" y="305365"/>
            <a:ext cx="7544418" cy="6247864"/>
          </a:xfrm>
          <a:prstGeom prst="rect">
            <a:avLst/>
          </a:prstGeom>
          <a:noFill/>
        </p:spPr>
        <p:txBody>
          <a:bodyPr wrap="square" rtlCol="0">
            <a:spAutoFit/>
          </a:bodyPr>
          <a:lstStyle/>
          <a:p>
            <a:pPr marL="342900" indent="-342900">
              <a:buAutoNum type="arabicPeriod"/>
            </a:pPr>
            <a:r>
              <a:rPr lang="en-GB" sz="2000" dirty="0" smtClean="0">
                <a:solidFill>
                  <a:srgbClr val="FF0000"/>
                </a:solidFill>
              </a:rPr>
              <a:t>King had more control over everyone, as all land was his and his followers simply leased it from him (e.g. introduction of  ‘tenant’)</a:t>
            </a:r>
          </a:p>
          <a:p>
            <a:pPr marL="342900" indent="-342900">
              <a:buAutoNum type="arabicPeriod"/>
            </a:pPr>
            <a:endParaRPr lang="en-GB" sz="2000" dirty="0">
              <a:solidFill>
                <a:srgbClr val="FF0000"/>
              </a:solidFill>
            </a:endParaRPr>
          </a:p>
          <a:p>
            <a:pPr marL="342900" indent="-342900">
              <a:buAutoNum type="arabicPeriod"/>
            </a:pPr>
            <a:r>
              <a:rPr lang="en-GB" sz="2000" dirty="0" smtClean="0">
                <a:solidFill>
                  <a:srgbClr val="FF0000"/>
                </a:solidFill>
              </a:rPr>
              <a:t>It is less flexible i.e. peasants will always stay peasants, knights cannot become barons and barons cannot challenge the king. This helps William keep control of England.</a:t>
            </a:r>
          </a:p>
          <a:p>
            <a:pPr marL="342900" indent="-342900">
              <a:buAutoNum type="arabicPeriod"/>
            </a:pPr>
            <a:endParaRPr lang="en-GB" sz="2000" dirty="0">
              <a:solidFill>
                <a:srgbClr val="FF0000"/>
              </a:solidFill>
            </a:endParaRPr>
          </a:p>
          <a:p>
            <a:pPr marL="342900" indent="-342900">
              <a:buAutoNum type="arabicPeriod"/>
            </a:pPr>
            <a:r>
              <a:rPr lang="en-GB" sz="2000" dirty="0" smtClean="0">
                <a:solidFill>
                  <a:srgbClr val="FF0000"/>
                </a:solidFill>
              </a:rPr>
              <a:t>It is more militaristic as it allows the king to raise an army quickly and for free (knights owed 40 days unpaid, barons had to raise an army in return for holding the king’s land)</a:t>
            </a:r>
          </a:p>
          <a:p>
            <a:pPr marL="342900" indent="-342900">
              <a:buAutoNum type="arabicPeriod"/>
            </a:pPr>
            <a:endParaRPr lang="en-GB" sz="2000" dirty="0">
              <a:solidFill>
                <a:srgbClr val="FF0000"/>
              </a:solidFill>
            </a:endParaRPr>
          </a:p>
          <a:p>
            <a:pPr marL="342900" indent="-342900">
              <a:buAutoNum type="arabicPeriod"/>
            </a:pPr>
            <a:r>
              <a:rPr lang="en-GB" sz="2000" dirty="0" smtClean="0">
                <a:solidFill>
                  <a:srgbClr val="FF0000"/>
                </a:solidFill>
              </a:rPr>
              <a:t>Earls and </a:t>
            </a:r>
            <a:r>
              <a:rPr lang="en-GB" sz="2000" dirty="0" err="1" smtClean="0">
                <a:solidFill>
                  <a:srgbClr val="FF0000"/>
                </a:solidFill>
              </a:rPr>
              <a:t>thegns</a:t>
            </a:r>
            <a:r>
              <a:rPr lang="en-GB" sz="2000" dirty="0" smtClean="0">
                <a:solidFill>
                  <a:srgbClr val="FF0000"/>
                </a:solidFill>
              </a:rPr>
              <a:t> have been replaced by tenants-in-chief and sub-tenants.</a:t>
            </a:r>
          </a:p>
          <a:p>
            <a:pPr marL="342900" indent="-342900">
              <a:buAutoNum type="arabicPeriod"/>
            </a:pPr>
            <a:endParaRPr lang="en-GB" sz="2000" dirty="0">
              <a:solidFill>
                <a:srgbClr val="FF0000"/>
              </a:solidFill>
            </a:endParaRPr>
          </a:p>
          <a:p>
            <a:pPr marL="342900" indent="-342900">
              <a:buAutoNum type="arabicPeriod"/>
            </a:pPr>
            <a:r>
              <a:rPr lang="en-GB" sz="2000" dirty="0" smtClean="0">
                <a:solidFill>
                  <a:srgbClr val="FF0000"/>
                </a:solidFill>
              </a:rPr>
              <a:t>All the land more controlled by the king than previously. Everyone pays tax, but people have to pay a relief to inherit land. Saxons had to pay money to continue to use their land after the conquest. </a:t>
            </a:r>
          </a:p>
          <a:p>
            <a:pPr marL="342900" indent="-342900">
              <a:buAutoNum type="arabicPeriod"/>
            </a:pPr>
            <a:endParaRPr lang="en-GB" sz="2000" dirty="0">
              <a:solidFill>
                <a:srgbClr val="FF0000"/>
              </a:solidFill>
            </a:endParaRPr>
          </a:p>
          <a:p>
            <a:pPr marL="342900" indent="-342900">
              <a:buAutoNum type="arabicPeriod"/>
            </a:pPr>
            <a:r>
              <a:rPr lang="en-GB" sz="2000" dirty="0" smtClean="0">
                <a:solidFill>
                  <a:srgbClr val="FF0000"/>
                </a:solidFill>
              </a:rPr>
              <a:t>Slavery has been abolished, but peasants are much like slaves as they are forced to work for their masters for life.</a:t>
            </a:r>
          </a:p>
        </p:txBody>
      </p:sp>
    </p:spTree>
    <p:extLst>
      <p:ext uri="{BB962C8B-B14F-4D97-AF65-F5344CB8AC3E}">
        <p14:creationId xmlns:p14="http://schemas.microsoft.com/office/powerpoint/2010/main" val="323358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121112"/>
            <a:ext cx="6311900" cy="532453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They were expected to fight with the king.</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Lead their own band of knights, defend their own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Provide knights for the king.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Had to run the courts of their land, judge cases and keep the king’s peace.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Had to pay the king a share of all tax raised in their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Would serve on William’s witan.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Had to provide food and accommodation for William and his court when he travelled the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Largely replaced the Anglo-Saxon Earls.</a:t>
            </a:r>
          </a:p>
        </p:txBody>
      </p:sp>
      <p:sp>
        <p:nvSpPr>
          <p:cNvPr id="3" name="TextBox 2"/>
          <p:cNvSpPr txBox="1"/>
          <p:nvPr/>
        </p:nvSpPr>
        <p:spPr>
          <a:xfrm>
            <a:off x="279400" y="254000"/>
            <a:ext cx="7099300" cy="646331"/>
          </a:xfrm>
          <a:prstGeom prst="rect">
            <a:avLst/>
          </a:prstGeom>
          <a:noFill/>
        </p:spPr>
        <p:txBody>
          <a:bodyPr wrap="square" rtlCol="0">
            <a:spAutoFit/>
          </a:bodyPr>
          <a:lstStyle/>
          <a:p>
            <a:r>
              <a:rPr lang="en-GB" sz="3600" dirty="0" smtClean="0">
                <a:latin typeface="Franklin Gothic Demi Cond" panose="020B0706030402020204" pitchFamily="34" charset="0"/>
              </a:rPr>
              <a:t>What was a </a:t>
            </a:r>
            <a:r>
              <a:rPr lang="en-GB" sz="3600" dirty="0" smtClean="0">
                <a:solidFill>
                  <a:srgbClr val="FF0000"/>
                </a:solidFill>
                <a:latin typeface="Franklin Gothic Demi Cond" panose="020B0706030402020204" pitchFamily="34" charset="0"/>
              </a:rPr>
              <a:t>tenant-in-chief</a:t>
            </a:r>
            <a:r>
              <a:rPr lang="en-GB" sz="3600" dirty="0" smtClean="0">
                <a:latin typeface="Franklin Gothic Demi Cond" panose="020B0706030402020204" pitchFamily="34" charset="0"/>
              </a:rPr>
              <a:t>?</a:t>
            </a:r>
            <a:endParaRPr lang="en-GB" sz="3600" dirty="0">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6688137" y="349250"/>
            <a:ext cx="5233662" cy="5873750"/>
          </a:xfrm>
          <a:prstGeom prst="rect">
            <a:avLst/>
          </a:prstGeom>
        </p:spPr>
      </p:pic>
    </p:spTree>
    <p:extLst>
      <p:ext uri="{BB962C8B-B14F-4D97-AF65-F5344CB8AC3E}">
        <p14:creationId xmlns:p14="http://schemas.microsoft.com/office/powerpoint/2010/main" val="8756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1133812"/>
            <a:ext cx="6489700" cy="563231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Were granted land (sometimes very small) from their tenant-in-chief. This land was called a fief.</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Some were very powerful and nobles wanted their sons trained as a knight from a young age.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Roughly 6,000 of them in England.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Had to guard their lord’s property and fight for the king for 40 days.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Were superior to any other soldier e.g. could lead cavalry charges (couched lances)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Castles would be places where knights would organise attacks and defence. </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Mostly replaced </a:t>
            </a:r>
            <a:r>
              <a:rPr lang="en-GB" sz="2000" dirty="0" err="1" smtClean="0"/>
              <a:t>thegns</a:t>
            </a:r>
            <a:r>
              <a:rPr lang="en-GB" sz="2000" dirty="0" smtClean="0"/>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3744" y="100013"/>
            <a:ext cx="4809955" cy="6757987"/>
          </a:xfrm>
          <a:prstGeom prst="rect">
            <a:avLst/>
          </a:prstGeom>
        </p:spPr>
      </p:pic>
      <p:sp>
        <p:nvSpPr>
          <p:cNvPr id="4" name="TextBox 3"/>
          <p:cNvSpPr txBox="1"/>
          <p:nvPr/>
        </p:nvSpPr>
        <p:spPr>
          <a:xfrm>
            <a:off x="279400" y="254000"/>
            <a:ext cx="7099300" cy="646331"/>
          </a:xfrm>
          <a:prstGeom prst="rect">
            <a:avLst/>
          </a:prstGeom>
          <a:noFill/>
        </p:spPr>
        <p:txBody>
          <a:bodyPr wrap="square" rtlCol="0">
            <a:spAutoFit/>
          </a:bodyPr>
          <a:lstStyle/>
          <a:p>
            <a:r>
              <a:rPr lang="en-GB" sz="3600" dirty="0" smtClean="0">
                <a:latin typeface="Franklin Gothic Demi Cond" panose="020B0706030402020204" pitchFamily="34" charset="0"/>
              </a:rPr>
              <a:t>What was a Norman </a:t>
            </a:r>
            <a:r>
              <a:rPr lang="en-GB" sz="3600" dirty="0" smtClean="0">
                <a:solidFill>
                  <a:srgbClr val="FF0000"/>
                </a:solidFill>
                <a:latin typeface="Franklin Gothic Demi Cond" panose="020B0706030402020204" pitchFamily="34" charset="0"/>
              </a:rPr>
              <a:t>knight</a:t>
            </a:r>
            <a:r>
              <a:rPr lang="en-GB" sz="3600" dirty="0" smtClean="0">
                <a:latin typeface="Franklin Gothic Demi Cond" panose="020B0706030402020204" pitchFamily="34" charset="0"/>
              </a:rPr>
              <a:t>?</a:t>
            </a:r>
            <a:endParaRPr lang="en-GB" sz="3600" dirty="0">
              <a:latin typeface="Franklin Gothic Demi Cond" panose="020B0706030402020204" pitchFamily="34" charset="0"/>
            </a:endParaRPr>
          </a:p>
        </p:txBody>
      </p:sp>
    </p:spTree>
    <p:extLst>
      <p:ext uri="{BB962C8B-B14F-4D97-AF65-F5344CB8AC3E}">
        <p14:creationId xmlns:p14="http://schemas.microsoft.com/office/powerpoint/2010/main" val="289473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100" y="190500"/>
            <a:ext cx="4927600" cy="707886"/>
          </a:xfrm>
          <a:prstGeom prst="rect">
            <a:avLst/>
          </a:prstGeom>
          <a:noFill/>
        </p:spPr>
        <p:txBody>
          <a:bodyPr wrap="square" rtlCol="0">
            <a:spAutoFit/>
          </a:bodyPr>
          <a:lstStyle/>
          <a:p>
            <a:r>
              <a:rPr lang="en-GB" sz="4000" dirty="0" smtClean="0">
                <a:latin typeface="Franklin Gothic Demi Cond" panose="020B0706030402020204" pitchFamily="34" charset="0"/>
              </a:rPr>
              <a:t>Learning Task </a:t>
            </a:r>
            <a:r>
              <a:rPr lang="en-GB" sz="4000" dirty="0" smtClean="0">
                <a:solidFill>
                  <a:srgbClr val="FF0000"/>
                </a:solidFill>
                <a:latin typeface="Franklin Gothic Demi Cond" panose="020B0706030402020204" pitchFamily="34" charset="0"/>
              </a:rPr>
              <a:t>Two</a:t>
            </a:r>
            <a:endParaRPr lang="en-GB" sz="4000" dirty="0">
              <a:solidFill>
                <a:srgbClr val="FF0000"/>
              </a:solidFill>
              <a:latin typeface="Franklin Gothic Demi Cond" panose="020B0706030402020204" pitchFamily="34" charset="0"/>
            </a:endParaRPr>
          </a:p>
        </p:txBody>
      </p:sp>
      <p:sp>
        <p:nvSpPr>
          <p:cNvPr id="2" name="TextBox 1"/>
          <p:cNvSpPr txBox="1"/>
          <p:nvPr/>
        </p:nvSpPr>
        <p:spPr>
          <a:xfrm>
            <a:off x="165100" y="1182766"/>
            <a:ext cx="4511415" cy="2308324"/>
          </a:xfrm>
          <a:prstGeom prst="rect">
            <a:avLst/>
          </a:prstGeom>
          <a:noFill/>
          <a:ln>
            <a:solidFill>
              <a:srgbClr val="FF0000"/>
            </a:solidFill>
          </a:ln>
        </p:spPr>
        <p:txBody>
          <a:bodyPr wrap="square" rtlCol="0">
            <a:spAutoFit/>
          </a:bodyPr>
          <a:lstStyle/>
          <a:p>
            <a:r>
              <a:rPr lang="en-GB" sz="3600" dirty="0" smtClean="0"/>
              <a:t>Cut out and glue down your pictures of a Norman baron and Norman Knight!</a:t>
            </a:r>
          </a:p>
        </p:txBody>
      </p:sp>
      <p:sp>
        <p:nvSpPr>
          <p:cNvPr id="4" name="Rectangle 3"/>
          <p:cNvSpPr/>
          <p:nvPr/>
        </p:nvSpPr>
        <p:spPr>
          <a:xfrm>
            <a:off x="6096000" y="190500"/>
            <a:ext cx="5511800" cy="3108543"/>
          </a:xfrm>
          <a:prstGeom prst="rect">
            <a:avLst/>
          </a:prstGeom>
          <a:solidFill>
            <a:schemeClr val="accent4">
              <a:lumMod val="60000"/>
              <a:lumOff val="40000"/>
            </a:schemeClr>
          </a:solidFill>
        </p:spPr>
        <p:txBody>
          <a:bodyPr wrap="square">
            <a:spAutoFit/>
          </a:bodyPr>
          <a:lstStyle/>
          <a:p>
            <a:r>
              <a:rPr lang="en-GB" sz="2800" b="1" u="sng" dirty="0" smtClean="0"/>
              <a:t>Green groups + orange groups</a:t>
            </a:r>
          </a:p>
          <a:p>
            <a:endParaRPr lang="en-GB" sz="2800" dirty="0"/>
          </a:p>
          <a:p>
            <a:pPr marL="514350" indent="-514350">
              <a:buFont typeface="+mj-lt"/>
              <a:buAutoNum type="arabicPeriod"/>
            </a:pPr>
            <a:r>
              <a:rPr lang="en-GB" sz="2800" dirty="0" smtClean="0"/>
              <a:t>What role did they play in Norman England?</a:t>
            </a:r>
          </a:p>
          <a:p>
            <a:pPr marL="514350" indent="-514350">
              <a:buFont typeface="+mj-lt"/>
              <a:buAutoNum type="arabicPeriod"/>
            </a:pPr>
            <a:r>
              <a:rPr lang="en-GB" sz="2800" dirty="0" smtClean="0"/>
              <a:t>How different were they from their Saxon counterparts (e.g. 	earl and </a:t>
            </a:r>
            <a:r>
              <a:rPr lang="en-GB" sz="2800" dirty="0" err="1" smtClean="0"/>
              <a:t>thegn</a:t>
            </a:r>
            <a:r>
              <a:rPr lang="en-GB" sz="2800" dirty="0" smtClean="0"/>
              <a:t>)</a:t>
            </a:r>
            <a:endParaRPr lang="en-GB" sz="2800" dirty="0"/>
          </a:p>
        </p:txBody>
      </p:sp>
      <p:sp>
        <p:nvSpPr>
          <p:cNvPr id="5" name="Rectangle 4"/>
          <p:cNvSpPr/>
          <p:nvPr/>
        </p:nvSpPr>
        <p:spPr>
          <a:xfrm>
            <a:off x="6096000" y="3632200"/>
            <a:ext cx="5511800" cy="1815882"/>
          </a:xfrm>
          <a:prstGeom prst="rect">
            <a:avLst/>
          </a:prstGeom>
          <a:solidFill>
            <a:schemeClr val="accent1">
              <a:lumMod val="20000"/>
              <a:lumOff val="80000"/>
            </a:schemeClr>
          </a:solidFill>
        </p:spPr>
        <p:txBody>
          <a:bodyPr wrap="square">
            <a:spAutoFit/>
          </a:bodyPr>
          <a:lstStyle/>
          <a:p>
            <a:r>
              <a:rPr lang="en-GB" sz="2800" b="1" u="sng" dirty="0" smtClean="0"/>
              <a:t>Blue groups</a:t>
            </a:r>
          </a:p>
          <a:p>
            <a:endParaRPr lang="en-GB" sz="2800" dirty="0"/>
          </a:p>
          <a:p>
            <a:pPr marL="514350" indent="-514350">
              <a:buFont typeface="+mj-lt"/>
              <a:buAutoNum type="arabicPeriod"/>
            </a:pPr>
            <a:r>
              <a:rPr lang="en-GB" sz="2800" dirty="0" smtClean="0"/>
              <a:t>Describe key features of both a knight and a baron</a:t>
            </a:r>
          </a:p>
        </p:txBody>
      </p:sp>
      <p:sp>
        <p:nvSpPr>
          <p:cNvPr id="7" name="AutoShape 2" descr="Image result for scissors clipar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6290" flipH="1">
            <a:off x="3722164" y="1600264"/>
            <a:ext cx="3124986" cy="261632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118" y="3641826"/>
            <a:ext cx="2474782" cy="2777287"/>
          </a:xfrm>
          <a:prstGeom prst="rect">
            <a:avLst/>
          </a:prstGeom>
        </p:spPr>
      </p:pic>
      <p:pic>
        <p:nvPicPr>
          <p:cNvPr id="10" name="Picture 9"/>
          <p:cNvPicPr>
            <a:picLocks noChangeAspect="1"/>
          </p:cNvPicPr>
          <p:nvPr/>
        </p:nvPicPr>
        <p:blipFill rotWithShape="1">
          <a:blip r:embed="rId4"/>
          <a:srcRect b="6268"/>
          <a:stretch/>
        </p:blipFill>
        <p:spPr>
          <a:xfrm>
            <a:off x="2672030" y="3575795"/>
            <a:ext cx="2124982" cy="2799606"/>
          </a:xfrm>
          <a:prstGeom prst="rect">
            <a:avLst/>
          </a:prstGeom>
        </p:spPr>
      </p:pic>
    </p:spTree>
    <p:extLst>
      <p:ext uri="{BB962C8B-B14F-4D97-AF65-F5344CB8AC3E}">
        <p14:creationId xmlns:p14="http://schemas.microsoft.com/office/powerpoint/2010/main" val="375183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716</Words>
  <Application>Microsoft Office PowerPoint</Application>
  <PresentationFormat>Widescreen</PresentationFormat>
  <Paragraphs>77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Franklin Gothic Demi Cond</vt:lpstr>
      <vt:lpstr>Office Theme</vt:lpstr>
      <vt:lpstr>How did King William change land ownership in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King William change land ownership in England?</dc:title>
  <dc:creator>User</dc:creator>
  <cp:lastModifiedBy>User</cp:lastModifiedBy>
  <cp:revision>8</cp:revision>
  <cp:lastPrinted>2018-10-18T11:50:47Z</cp:lastPrinted>
  <dcterms:created xsi:type="dcterms:W3CDTF">2018-10-17T17:19:03Z</dcterms:created>
  <dcterms:modified xsi:type="dcterms:W3CDTF">2018-10-18T13:42:45Z</dcterms:modified>
</cp:coreProperties>
</file>