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57" r:id="rId4"/>
    <p:sldId id="264" r:id="rId5"/>
    <p:sldId id="265" r:id="rId6"/>
    <p:sldId id="258" r:id="rId7"/>
    <p:sldId id="260" r:id="rId8"/>
    <p:sldId id="261" r:id="rId9"/>
    <p:sldId id="262" r:id="rId10"/>
    <p:sldId id="263"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0" d="100"/>
          <a:sy n="60" d="100"/>
        </p:scale>
        <p:origin x="1140" y="4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3DCC49F-AEF8-4D03-B03F-A1A3BFB717F3}" type="datetimeFigureOut">
              <a:rPr lang="en-GB" smtClean="0"/>
              <a:t>05/09/2018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A0C6A7-FCCC-4A3F-8AFF-0A7654356815}" type="slidenum">
              <a:rPr lang="en-GB" smtClean="0"/>
              <a:t>‹#›</a:t>
            </a:fld>
            <a:endParaRPr lang="en-GB"/>
          </a:p>
        </p:txBody>
      </p:sp>
    </p:spTree>
    <p:extLst>
      <p:ext uri="{BB962C8B-B14F-4D97-AF65-F5344CB8AC3E}">
        <p14:creationId xmlns:p14="http://schemas.microsoft.com/office/powerpoint/2010/main" val="2648270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3DCC49F-AEF8-4D03-B03F-A1A3BFB717F3}" type="datetimeFigureOut">
              <a:rPr lang="en-GB" smtClean="0"/>
              <a:t>05/09/2018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A0C6A7-FCCC-4A3F-8AFF-0A7654356815}" type="slidenum">
              <a:rPr lang="en-GB" smtClean="0"/>
              <a:t>‹#›</a:t>
            </a:fld>
            <a:endParaRPr lang="en-GB"/>
          </a:p>
        </p:txBody>
      </p:sp>
    </p:spTree>
    <p:extLst>
      <p:ext uri="{BB962C8B-B14F-4D97-AF65-F5344CB8AC3E}">
        <p14:creationId xmlns:p14="http://schemas.microsoft.com/office/powerpoint/2010/main" val="752239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3DCC49F-AEF8-4D03-B03F-A1A3BFB717F3}" type="datetimeFigureOut">
              <a:rPr lang="en-GB" smtClean="0"/>
              <a:t>05/09/2018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A0C6A7-FCCC-4A3F-8AFF-0A7654356815}" type="slidenum">
              <a:rPr lang="en-GB" smtClean="0"/>
              <a:t>‹#›</a:t>
            </a:fld>
            <a:endParaRPr lang="en-GB"/>
          </a:p>
        </p:txBody>
      </p:sp>
    </p:spTree>
    <p:extLst>
      <p:ext uri="{BB962C8B-B14F-4D97-AF65-F5344CB8AC3E}">
        <p14:creationId xmlns:p14="http://schemas.microsoft.com/office/powerpoint/2010/main" val="4269132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3DCC49F-AEF8-4D03-B03F-A1A3BFB717F3}" type="datetimeFigureOut">
              <a:rPr lang="en-GB" smtClean="0"/>
              <a:t>05/09/2018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A0C6A7-FCCC-4A3F-8AFF-0A7654356815}" type="slidenum">
              <a:rPr lang="en-GB" smtClean="0"/>
              <a:t>‹#›</a:t>
            </a:fld>
            <a:endParaRPr lang="en-GB"/>
          </a:p>
        </p:txBody>
      </p:sp>
    </p:spTree>
    <p:extLst>
      <p:ext uri="{BB962C8B-B14F-4D97-AF65-F5344CB8AC3E}">
        <p14:creationId xmlns:p14="http://schemas.microsoft.com/office/powerpoint/2010/main" val="226141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3DCC49F-AEF8-4D03-B03F-A1A3BFB717F3}" type="datetimeFigureOut">
              <a:rPr lang="en-GB" smtClean="0"/>
              <a:t>05/09/2018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A0C6A7-FCCC-4A3F-8AFF-0A7654356815}" type="slidenum">
              <a:rPr lang="en-GB" smtClean="0"/>
              <a:t>‹#›</a:t>
            </a:fld>
            <a:endParaRPr lang="en-GB"/>
          </a:p>
        </p:txBody>
      </p:sp>
    </p:spTree>
    <p:extLst>
      <p:ext uri="{BB962C8B-B14F-4D97-AF65-F5344CB8AC3E}">
        <p14:creationId xmlns:p14="http://schemas.microsoft.com/office/powerpoint/2010/main" val="4281848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3DCC49F-AEF8-4D03-B03F-A1A3BFB717F3}" type="datetimeFigureOut">
              <a:rPr lang="en-GB" smtClean="0"/>
              <a:t>05/09/2018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A0C6A7-FCCC-4A3F-8AFF-0A7654356815}" type="slidenum">
              <a:rPr lang="en-GB" smtClean="0"/>
              <a:t>‹#›</a:t>
            </a:fld>
            <a:endParaRPr lang="en-GB"/>
          </a:p>
        </p:txBody>
      </p:sp>
    </p:spTree>
    <p:extLst>
      <p:ext uri="{BB962C8B-B14F-4D97-AF65-F5344CB8AC3E}">
        <p14:creationId xmlns:p14="http://schemas.microsoft.com/office/powerpoint/2010/main" val="240722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3DCC49F-AEF8-4D03-B03F-A1A3BFB717F3}" type="datetimeFigureOut">
              <a:rPr lang="en-GB" smtClean="0"/>
              <a:t>05/09/2018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0A0C6A7-FCCC-4A3F-8AFF-0A7654356815}" type="slidenum">
              <a:rPr lang="en-GB" smtClean="0"/>
              <a:t>‹#›</a:t>
            </a:fld>
            <a:endParaRPr lang="en-GB"/>
          </a:p>
        </p:txBody>
      </p:sp>
    </p:spTree>
    <p:extLst>
      <p:ext uri="{BB962C8B-B14F-4D97-AF65-F5344CB8AC3E}">
        <p14:creationId xmlns:p14="http://schemas.microsoft.com/office/powerpoint/2010/main" val="1557947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3DCC49F-AEF8-4D03-B03F-A1A3BFB717F3}" type="datetimeFigureOut">
              <a:rPr lang="en-GB" smtClean="0"/>
              <a:t>05/09/2018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0A0C6A7-FCCC-4A3F-8AFF-0A7654356815}" type="slidenum">
              <a:rPr lang="en-GB" smtClean="0"/>
              <a:t>‹#›</a:t>
            </a:fld>
            <a:endParaRPr lang="en-GB"/>
          </a:p>
        </p:txBody>
      </p:sp>
    </p:spTree>
    <p:extLst>
      <p:ext uri="{BB962C8B-B14F-4D97-AF65-F5344CB8AC3E}">
        <p14:creationId xmlns:p14="http://schemas.microsoft.com/office/powerpoint/2010/main" val="1525387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DCC49F-AEF8-4D03-B03F-A1A3BFB717F3}" type="datetimeFigureOut">
              <a:rPr lang="en-GB" smtClean="0"/>
              <a:t>05/09/2018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0A0C6A7-FCCC-4A3F-8AFF-0A7654356815}" type="slidenum">
              <a:rPr lang="en-GB" smtClean="0"/>
              <a:t>‹#›</a:t>
            </a:fld>
            <a:endParaRPr lang="en-GB"/>
          </a:p>
        </p:txBody>
      </p:sp>
    </p:spTree>
    <p:extLst>
      <p:ext uri="{BB962C8B-B14F-4D97-AF65-F5344CB8AC3E}">
        <p14:creationId xmlns:p14="http://schemas.microsoft.com/office/powerpoint/2010/main" val="3446159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3DCC49F-AEF8-4D03-B03F-A1A3BFB717F3}" type="datetimeFigureOut">
              <a:rPr lang="en-GB" smtClean="0"/>
              <a:t>05/09/2018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A0C6A7-FCCC-4A3F-8AFF-0A7654356815}" type="slidenum">
              <a:rPr lang="en-GB" smtClean="0"/>
              <a:t>‹#›</a:t>
            </a:fld>
            <a:endParaRPr lang="en-GB"/>
          </a:p>
        </p:txBody>
      </p:sp>
    </p:spTree>
    <p:extLst>
      <p:ext uri="{BB962C8B-B14F-4D97-AF65-F5344CB8AC3E}">
        <p14:creationId xmlns:p14="http://schemas.microsoft.com/office/powerpoint/2010/main" val="964017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3DCC49F-AEF8-4D03-B03F-A1A3BFB717F3}" type="datetimeFigureOut">
              <a:rPr lang="en-GB" smtClean="0"/>
              <a:t>05/09/2018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A0C6A7-FCCC-4A3F-8AFF-0A7654356815}" type="slidenum">
              <a:rPr lang="en-GB" smtClean="0"/>
              <a:t>‹#›</a:t>
            </a:fld>
            <a:endParaRPr lang="en-GB"/>
          </a:p>
        </p:txBody>
      </p:sp>
    </p:spTree>
    <p:extLst>
      <p:ext uri="{BB962C8B-B14F-4D97-AF65-F5344CB8AC3E}">
        <p14:creationId xmlns:p14="http://schemas.microsoft.com/office/powerpoint/2010/main" val="1505643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CC49F-AEF8-4D03-B03F-A1A3BFB717F3}" type="datetimeFigureOut">
              <a:rPr lang="en-GB" smtClean="0"/>
              <a:t>05/09/2018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A0C6A7-FCCC-4A3F-8AFF-0A7654356815}" type="slidenum">
              <a:rPr lang="en-GB" smtClean="0"/>
              <a:t>‹#›</a:t>
            </a:fld>
            <a:endParaRPr lang="en-GB"/>
          </a:p>
        </p:txBody>
      </p:sp>
    </p:spTree>
    <p:extLst>
      <p:ext uri="{BB962C8B-B14F-4D97-AF65-F5344CB8AC3E}">
        <p14:creationId xmlns:p14="http://schemas.microsoft.com/office/powerpoint/2010/main" val="1887265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6hBfFeuOuHE" TargetMode="Externa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06316" y="16042"/>
            <a:ext cx="9144000" cy="1287463"/>
          </a:xfrm>
        </p:spPr>
        <p:txBody>
          <a:bodyPr>
            <a:normAutofit/>
          </a:bodyPr>
          <a:lstStyle/>
          <a:p>
            <a:pPr algn="l"/>
            <a:r>
              <a:rPr lang="en-GB" sz="4000" u="sng" dirty="0" smtClean="0"/>
              <a:t>How did hospitals begin to change during the industrial period?</a:t>
            </a:r>
            <a:endParaRPr lang="en-GB" sz="4000" u="sng" dirty="0"/>
          </a:p>
        </p:txBody>
      </p:sp>
      <p:sp>
        <p:nvSpPr>
          <p:cNvPr id="3" name="Subtitle 2"/>
          <p:cNvSpPr>
            <a:spLocks noGrp="1"/>
          </p:cNvSpPr>
          <p:nvPr>
            <p:ph type="subTitle" idx="1"/>
          </p:nvPr>
        </p:nvSpPr>
        <p:spPr>
          <a:xfrm>
            <a:off x="215900" y="1954129"/>
            <a:ext cx="6172200" cy="1820862"/>
          </a:xfrm>
          <a:solidFill>
            <a:schemeClr val="accent1">
              <a:lumMod val="20000"/>
              <a:lumOff val="80000"/>
            </a:schemeClr>
          </a:solidFill>
        </p:spPr>
        <p:txBody>
          <a:bodyPr>
            <a:normAutofit lnSpcReduction="10000"/>
          </a:bodyPr>
          <a:lstStyle/>
          <a:p>
            <a:pPr algn="l"/>
            <a:r>
              <a:rPr lang="en-GB" b="1" i="1" dirty="0" smtClean="0"/>
              <a:t>In this lesson, we will:</a:t>
            </a:r>
          </a:p>
          <a:p>
            <a:pPr marL="342900" indent="-342900" algn="l">
              <a:buFont typeface="Arial" panose="020B0604020202020204" pitchFamily="34" charset="0"/>
              <a:buChar char="•"/>
            </a:pPr>
            <a:r>
              <a:rPr lang="en-GB" dirty="0" smtClean="0">
                <a:solidFill>
                  <a:srgbClr val="FF0000"/>
                </a:solidFill>
                <a:latin typeface="Franklin Gothic Demi Cond" panose="020B0706030402020204" pitchFamily="34" charset="0"/>
              </a:rPr>
              <a:t>Identify </a:t>
            </a:r>
            <a:r>
              <a:rPr lang="en-GB" dirty="0" smtClean="0">
                <a:latin typeface="Franklin Gothic Demi Cond" panose="020B0706030402020204" pitchFamily="34" charset="0"/>
              </a:rPr>
              <a:t>key features of hospitals in the Medieval, Renaissance and Industrial periods</a:t>
            </a:r>
            <a:r>
              <a:rPr lang="en-GB" dirty="0" smtClean="0"/>
              <a:t>.</a:t>
            </a:r>
          </a:p>
          <a:p>
            <a:pPr marL="342900" indent="-342900" algn="l">
              <a:buFont typeface="Arial" panose="020B0604020202020204" pitchFamily="34" charset="0"/>
              <a:buChar char="•"/>
            </a:pPr>
            <a:r>
              <a:rPr lang="en-GB" dirty="0">
                <a:solidFill>
                  <a:srgbClr val="FF0000"/>
                </a:solidFill>
                <a:latin typeface="Franklin Gothic Demi Cond" panose="020B0706030402020204" pitchFamily="34" charset="0"/>
              </a:rPr>
              <a:t>E</a:t>
            </a:r>
            <a:r>
              <a:rPr lang="en-GB" dirty="0" smtClean="0">
                <a:solidFill>
                  <a:srgbClr val="FF0000"/>
                </a:solidFill>
                <a:latin typeface="Franklin Gothic Demi Cond" panose="020B0706030402020204" pitchFamily="34" charset="0"/>
              </a:rPr>
              <a:t>xplain</a:t>
            </a:r>
            <a:r>
              <a:rPr lang="en-GB" dirty="0" smtClean="0">
                <a:latin typeface="Franklin Gothic Demi Cond" panose="020B0706030402020204" pitchFamily="34" charset="0"/>
              </a:rPr>
              <a:t> </a:t>
            </a:r>
            <a:r>
              <a:rPr lang="en-GB" dirty="0">
                <a:latin typeface="Franklin Gothic Demi Cond" panose="020B0706030402020204" pitchFamily="34" charset="0"/>
              </a:rPr>
              <a:t>the impact that Lister, Simpson and Nightingale had on hospitals by </a:t>
            </a:r>
            <a:r>
              <a:rPr lang="en-GB" dirty="0" smtClean="0">
                <a:latin typeface="Franklin Gothic Demi Cond" panose="020B0706030402020204" pitchFamily="34" charset="0"/>
              </a:rPr>
              <a:t>1900.</a:t>
            </a:r>
            <a:endParaRPr lang="en-GB" dirty="0"/>
          </a:p>
        </p:txBody>
      </p:sp>
      <p:sp>
        <p:nvSpPr>
          <p:cNvPr id="4" name="Subtitle 2"/>
          <p:cNvSpPr txBox="1">
            <a:spLocks/>
          </p:cNvSpPr>
          <p:nvPr/>
        </p:nvSpPr>
        <p:spPr>
          <a:xfrm>
            <a:off x="147718" y="3970755"/>
            <a:ext cx="6172200" cy="1537035"/>
          </a:xfrm>
          <a:prstGeom prst="rect">
            <a:avLst/>
          </a:prstGeom>
          <a:solidFill>
            <a:schemeClr val="accent4">
              <a:lumMod val="40000"/>
              <a:lumOff val="6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b="1" i="1" dirty="0" smtClean="0"/>
              <a:t>Starter: </a:t>
            </a:r>
            <a:r>
              <a:rPr lang="en-GB" dirty="0" smtClean="0"/>
              <a:t>The man to the right is Thomas Sydenham, a very famous doctor. You have until the register is completed to find two reasons why he is important.</a:t>
            </a:r>
          </a:p>
        </p:txBody>
      </p:sp>
      <p:sp>
        <p:nvSpPr>
          <p:cNvPr id="6" name="AutoShape 2" descr="Image result for Thomas Sydenham"/>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3"/>
          <a:stretch>
            <a:fillRect/>
          </a:stretch>
        </p:blipFill>
        <p:spPr>
          <a:xfrm>
            <a:off x="6845967" y="1287463"/>
            <a:ext cx="2795337" cy="3470877"/>
          </a:xfrm>
          <a:prstGeom prst="rect">
            <a:avLst/>
          </a:prstGeom>
        </p:spPr>
      </p:pic>
      <p:sp>
        <p:nvSpPr>
          <p:cNvPr id="11" name="AutoShape 4" descr="Image result for scarlet fever"/>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11"/>
          <p:cNvPicPr>
            <a:picLocks noChangeAspect="1"/>
          </p:cNvPicPr>
          <p:nvPr/>
        </p:nvPicPr>
        <p:blipFill rotWithShape="1">
          <a:blip r:embed="rId4" cstate="email">
            <a:extLst>
              <a:ext uri="{28A0092B-C50C-407E-A947-70E740481C1C}">
                <a14:useLocalDpi xmlns:a14="http://schemas.microsoft.com/office/drawing/2010/main"/>
              </a:ext>
            </a:extLst>
          </a:blip>
          <a:srcRect t="11103" r="33775" b="14043"/>
          <a:stretch/>
        </p:blipFill>
        <p:spPr>
          <a:xfrm>
            <a:off x="6845967" y="4127935"/>
            <a:ext cx="5073317" cy="2580433"/>
          </a:xfrm>
          <a:prstGeom prst="rect">
            <a:avLst/>
          </a:prstGeom>
        </p:spPr>
      </p:pic>
      <p:sp>
        <p:nvSpPr>
          <p:cNvPr id="13" name="AutoShape 6" descr="Image result for scarlet fever"/>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4" name="Picture 1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733212" y="1303505"/>
            <a:ext cx="2274971" cy="2667250"/>
          </a:xfrm>
          <a:prstGeom prst="rect">
            <a:avLst/>
          </a:prstGeom>
        </p:spPr>
      </p:pic>
    </p:spTree>
    <p:extLst>
      <p:ext uri="{BB962C8B-B14F-4D97-AF65-F5344CB8AC3E}">
        <p14:creationId xmlns:p14="http://schemas.microsoft.com/office/powerpoint/2010/main" val="2380310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600" y="101600"/>
            <a:ext cx="6070600" cy="646331"/>
          </a:xfrm>
          <a:prstGeom prst="rect">
            <a:avLst/>
          </a:prstGeom>
          <a:noFill/>
        </p:spPr>
        <p:txBody>
          <a:bodyPr wrap="square" rtlCol="0">
            <a:spAutoFit/>
          </a:bodyPr>
          <a:lstStyle/>
          <a:p>
            <a:r>
              <a:rPr lang="en-GB" sz="3600" dirty="0" smtClean="0">
                <a:latin typeface="Franklin Gothic Demi Cond" panose="020B0706030402020204" pitchFamily="34" charset="0"/>
              </a:rPr>
              <a:t>Learning Task </a:t>
            </a:r>
            <a:r>
              <a:rPr lang="en-GB" sz="3600" dirty="0" smtClean="0">
                <a:solidFill>
                  <a:srgbClr val="0070C0"/>
                </a:solidFill>
                <a:latin typeface="Franklin Gothic Demi Cond" panose="020B0706030402020204" pitchFamily="34" charset="0"/>
              </a:rPr>
              <a:t>Two</a:t>
            </a:r>
            <a:endParaRPr lang="en-GB" sz="3600" dirty="0">
              <a:solidFill>
                <a:srgbClr val="0070C0"/>
              </a:solidFill>
              <a:latin typeface="Franklin Gothic Demi Cond" panose="020B0706030402020204" pitchFamily="34" charset="0"/>
            </a:endParaRPr>
          </a:p>
        </p:txBody>
      </p:sp>
      <p:pic>
        <p:nvPicPr>
          <p:cNvPr id="10" name="Picture 9"/>
          <p:cNvPicPr>
            <a:picLocks noChangeAspect="1"/>
          </p:cNvPicPr>
          <p:nvPr/>
        </p:nvPicPr>
        <p:blipFill>
          <a:blip r:embed="rId2"/>
          <a:stretch>
            <a:fillRect/>
          </a:stretch>
        </p:blipFill>
        <p:spPr>
          <a:xfrm>
            <a:off x="1424914" y="3256041"/>
            <a:ext cx="5273667" cy="3356469"/>
          </a:xfrm>
          <a:prstGeom prst="rect">
            <a:avLst/>
          </a:prstGeom>
        </p:spPr>
      </p:pic>
      <p:sp>
        <p:nvSpPr>
          <p:cNvPr id="6" name="TextBox 5"/>
          <p:cNvSpPr txBox="1"/>
          <p:nvPr/>
        </p:nvSpPr>
        <p:spPr>
          <a:xfrm>
            <a:off x="218573" y="897993"/>
            <a:ext cx="6304548" cy="4154984"/>
          </a:xfrm>
          <a:prstGeom prst="rect">
            <a:avLst/>
          </a:prstGeom>
          <a:noFill/>
        </p:spPr>
        <p:txBody>
          <a:bodyPr wrap="square" rtlCol="0">
            <a:spAutoFit/>
          </a:bodyPr>
          <a:lstStyle/>
          <a:p>
            <a:r>
              <a:rPr lang="en-GB" sz="2400" dirty="0" smtClean="0"/>
              <a:t>For each of the people below, use one piece of paper to identify:</a:t>
            </a:r>
          </a:p>
          <a:p>
            <a:endParaRPr lang="en-GB" sz="2400" dirty="0" smtClean="0"/>
          </a:p>
          <a:p>
            <a:pPr marL="342900" indent="-342900">
              <a:buFont typeface="+mj-lt"/>
              <a:buAutoNum type="arabicPeriod"/>
            </a:pPr>
            <a:r>
              <a:rPr lang="en-GB" sz="2400" dirty="0" smtClean="0"/>
              <a:t>What did they do?</a:t>
            </a:r>
          </a:p>
          <a:p>
            <a:pPr marL="342900" indent="-342900">
              <a:buFont typeface="+mj-lt"/>
              <a:buAutoNum type="arabicPeriod"/>
            </a:pPr>
            <a:r>
              <a:rPr lang="en-GB" sz="2400" dirty="0" smtClean="0"/>
              <a:t>What positive impact did it have?</a:t>
            </a:r>
          </a:p>
          <a:p>
            <a:pPr marL="342900" indent="-342900">
              <a:buFont typeface="+mj-lt"/>
              <a:buAutoNum type="arabicPeriod"/>
            </a:pPr>
            <a:r>
              <a:rPr lang="en-GB" sz="2400" dirty="0" smtClean="0"/>
              <a:t>Was there any opposition to their work?</a:t>
            </a:r>
          </a:p>
          <a:p>
            <a:endParaRPr lang="en-GB" sz="2400" dirty="0" smtClean="0"/>
          </a:p>
          <a:p>
            <a:endParaRPr lang="en-GB" sz="2400" dirty="0"/>
          </a:p>
          <a:p>
            <a:pPr marL="285750" indent="-285750">
              <a:buFont typeface="Arial" panose="020B0604020202020204" pitchFamily="34" charset="0"/>
              <a:buChar char="•"/>
            </a:pPr>
            <a:r>
              <a:rPr lang="en-GB" sz="2400" dirty="0" smtClean="0"/>
              <a:t>Nightingale</a:t>
            </a:r>
          </a:p>
          <a:p>
            <a:pPr marL="285750" indent="-285750">
              <a:buFont typeface="Arial" panose="020B0604020202020204" pitchFamily="34" charset="0"/>
              <a:buChar char="•"/>
            </a:pPr>
            <a:r>
              <a:rPr lang="en-GB" sz="2400" dirty="0" smtClean="0"/>
              <a:t>Simpson</a:t>
            </a:r>
          </a:p>
          <a:p>
            <a:pPr marL="285750" indent="-285750">
              <a:buFont typeface="Arial" panose="020B0604020202020204" pitchFamily="34" charset="0"/>
              <a:buChar char="•"/>
            </a:pPr>
            <a:r>
              <a:rPr lang="en-GB" sz="2400" dirty="0" smtClean="0"/>
              <a:t>Lister</a:t>
            </a:r>
            <a:endParaRPr lang="en-GB" sz="2400" dirty="0"/>
          </a:p>
        </p:txBody>
      </p:sp>
      <p:sp>
        <p:nvSpPr>
          <p:cNvPr id="7" name="TextBox 6"/>
          <p:cNvSpPr txBox="1"/>
          <p:nvPr/>
        </p:nvSpPr>
        <p:spPr>
          <a:xfrm>
            <a:off x="6874041" y="301660"/>
            <a:ext cx="4948990" cy="2308324"/>
          </a:xfrm>
          <a:prstGeom prst="rect">
            <a:avLst/>
          </a:prstGeom>
          <a:solidFill>
            <a:schemeClr val="accent6">
              <a:lumMod val="40000"/>
              <a:lumOff val="60000"/>
            </a:schemeClr>
          </a:solidFill>
        </p:spPr>
        <p:txBody>
          <a:bodyPr wrap="square" rtlCol="0">
            <a:spAutoFit/>
          </a:bodyPr>
          <a:lstStyle/>
          <a:p>
            <a:r>
              <a:rPr lang="en-GB" b="1" u="sng" dirty="0" smtClean="0"/>
              <a:t>Green groups</a:t>
            </a:r>
          </a:p>
          <a:p>
            <a:endParaRPr lang="en-GB" dirty="0"/>
          </a:p>
          <a:p>
            <a:r>
              <a:rPr lang="en-GB" dirty="0" smtClean="0"/>
              <a:t>Hospitals had changed by 1900. How far do you agree?</a:t>
            </a:r>
          </a:p>
          <a:p>
            <a:r>
              <a:rPr lang="en-GB" dirty="0" smtClean="0"/>
              <a:t>Paragraphs or table arguing for and against.</a:t>
            </a:r>
          </a:p>
          <a:p>
            <a:r>
              <a:rPr lang="en-GB" dirty="0" smtClean="0"/>
              <a:t>Precise examples (A01)</a:t>
            </a:r>
          </a:p>
          <a:p>
            <a:r>
              <a:rPr lang="en-GB" dirty="0" smtClean="0"/>
              <a:t>Explain how this shows change, or not change (A02)</a:t>
            </a:r>
          </a:p>
        </p:txBody>
      </p:sp>
      <p:sp>
        <p:nvSpPr>
          <p:cNvPr id="8" name="TextBox 7"/>
          <p:cNvSpPr txBox="1"/>
          <p:nvPr/>
        </p:nvSpPr>
        <p:spPr>
          <a:xfrm>
            <a:off x="6874041" y="2932876"/>
            <a:ext cx="4948990" cy="646331"/>
          </a:xfrm>
          <a:prstGeom prst="rect">
            <a:avLst/>
          </a:prstGeom>
          <a:solidFill>
            <a:schemeClr val="accent4">
              <a:lumMod val="60000"/>
              <a:lumOff val="40000"/>
            </a:schemeClr>
          </a:solidFill>
        </p:spPr>
        <p:txBody>
          <a:bodyPr wrap="square" rtlCol="0">
            <a:spAutoFit/>
          </a:bodyPr>
          <a:lstStyle/>
          <a:p>
            <a:r>
              <a:rPr lang="en-GB" dirty="0" smtClean="0"/>
              <a:t>Orange groups</a:t>
            </a:r>
          </a:p>
          <a:p>
            <a:endParaRPr lang="en-GB" dirty="0"/>
          </a:p>
        </p:txBody>
      </p:sp>
      <p:sp>
        <p:nvSpPr>
          <p:cNvPr id="9" name="TextBox 8"/>
          <p:cNvSpPr txBox="1"/>
          <p:nvPr/>
        </p:nvSpPr>
        <p:spPr>
          <a:xfrm>
            <a:off x="6874041" y="5052977"/>
            <a:ext cx="4948990" cy="923330"/>
          </a:xfrm>
          <a:prstGeom prst="rect">
            <a:avLst/>
          </a:prstGeom>
          <a:solidFill>
            <a:schemeClr val="accent1">
              <a:lumMod val="40000"/>
              <a:lumOff val="60000"/>
            </a:schemeClr>
          </a:solidFill>
        </p:spPr>
        <p:txBody>
          <a:bodyPr wrap="square" rtlCol="0">
            <a:spAutoFit/>
          </a:bodyPr>
          <a:lstStyle/>
          <a:p>
            <a:r>
              <a:rPr lang="en-GB" dirty="0" smtClean="0"/>
              <a:t>Blue groups</a:t>
            </a:r>
          </a:p>
          <a:p>
            <a:endParaRPr lang="en-GB" dirty="0" smtClean="0"/>
          </a:p>
          <a:p>
            <a:endParaRPr lang="en-GB" dirty="0"/>
          </a:p>
        </p:txBody>
      </p:sp>
    </p:spTree>
    <p:extLst>
      <p:ext uri="{BB962C8B-B14F-4D97-AF65-F5344CB8AC3E}">
        <p14:creationId xmlns:p14="http://schemas.microsoft.com/office/powerpoint/2010/main" val="76754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5534" y="156950"/>
            <a:ext cx="1960876" cy="2722728"/>
          </a:xfrm>
          <a:prstGeom prst="rect">
            <a:avLst/>
          </a:prstGeom>
        </p:spPr>
      </p:pic>
      <p:pic>
        <p:nvPicPr>
          <p:cNvPr id="3" name="Picture 2"/>
          <p:cNvPicPr>
            <a:picLocks noChangeAspect="1"/>
          </p:cNvPicPr>
          <p:nvPr/>
        </p:nvPicPr>
        <p:blipFill rotWithShape="1">
          <a:blip r:embed="rId3"/>
          <a:srcRect b="14298"/>
          <a:stretch/>
        </p:blipFill>
        <p:spPr>
          <a:xfrm>
            <a:off x="4382229" y="156950"/>
            <a:ext cx="2340033" cy="2722728"/>
          </a:xfrm>
          <a:prstGeom prst="rect">
            <a:avLst/>
          </a:prstGeom>
        </p:spPr>
      </p:pic>
      <p:pic>
        <p:nvPicPr>
          <p:cNvPr id="4" name="Picture 3"/>
          <p:cNvPicPr>
            <a:picLocks noChangeAspect="1"/>
          </p:cNvPicPr>
          <p:nvPr/>
        </p:nvPicPr>
        <p:blipFill>
          <a:blip r:embed="rId4"/>
          <a:stretch>
            <a:fillRect/>
          </a:stretch>
        </p:blipFill>
        <p:spPr>
          <a:xfrm>
            <a:off x="8332328" y="160363"/>
            <a:ext cx="2111653" cy="2620370"/>
          </a:xfrm>
          <a:prstGeom prst="rect">
            <a:avLst/>
          </a:prstGeom>
        </p:spPr>
      </p:pic>
      <p:sp>
        <p:nvSpPr>
          <p:cNvPr id="5" name="TextBox 4"/>
          <p:cNvSpPr txBox="1"/>
          <p:nvPr/>
        </p:nvSpPr>
        <p:spPr>
          <a:xfrm>
            <a:off x="95535" y="3029803"/>
            <a:ext cx="1960876" cy="36933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solidFill>
                  <a:srgbClr val="00B050"/>
                </a:solidFill>
              </a:rPr>
              <a:t>Successes:</a:t>
            </a:r>
          </a:p>
          <a:p>
            <a:endParaRPr lang="en-GB" sz="1200" dirty="0">
              <a:solidFill>
                <a:srgbClr val="00B050"/>
              </a:solidFill>
            </a:endParaRPr>
          </a:p>
          <a:p>
            <a:r>
              <a:rPr lang="en-GB" sz="1200" dirty="0" smtClean="0">
                <a:solidFill>
                  <a:srgbClr val="00B050"/>
                </a:solidFill>
              </a:rPr>
              <a:t>Cleaned hospitals, reduced infection rate to 2%</a:t>
            </a:r>
          </a:p>
          <a:p>
            <a:endParaRPr lang="en-GB" sz="1200" dirty="0">
              <a:solidFill>
                <a:srgbClr val="00B050"/>
              </a:solidFill>
            </a:endParaRPr>
          </a:p>
          <a:p>
            <a:r>
              <a:rPr lang="en-GB" sz="1200" dirty="0" smtClean="0">
                <a:solidFill>
                  <a:srgbClr val="00B050"/>
                </a:solidFill>
              </a:rPr>
              <a:t>Influenced the way hospitals were built and designed in Britain.  Hospitals were build with improved ventilation, more windows and larger rooms. Isolation wards set up to prevent disease spreading. </a:t>
            </a:r>
          </a:p>
          <a:p>
            <a:endParaRPr lang="en-GB" sz="1200" dirty="0">
              <a:solidFill>
                <a:srgbClr val="00B050"/>
              </a:solidFill>
            </a:endParaRPr>
          </a:p>
          <a:p>
            <a:r>
              <a:rPr lang="en-GB" sz="1200" dirty="0" smtClean="0">
                <a:solidFill>
                  <a:srgbClr val="00B050"/>
                </a:solidFill>
              </a:rPr>
              <a:t>Nursing school established  which transformed nursing into a respected profession. Encouraged more women to join. </a:t>
            </a:r>
          </a:p>
        </p:txBody>
      </p:sp>
      <p:sp>
        <p:nvSpPr>
          <p:cNvPr id="6" name="TextBox 5"/>
          <p:cNvSpPr txBox="1"/>
          <p:nvPr/>
        </p:nvSpPr>
        <p:spPr>
          <a:xfrm>
            <a:off x="2167048" y="3029801"/>
            <a:ext cx="1681622" cy="36933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t>Limitations:</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p:txBody>
      </p:sp>
      <p:sp>
        <p:nvSpPr>
          <p:cNvPr id="7" name="TextBox 6"/>
          <p:cNvSpPr txBox="1"/>
          <p:nvPr/>
        </p:nvSpPr>
        <p:spPr>
          <a:xfrm>
            <a:off x="4106220" y="3029800"/>
            <a:ext cx="1915365" cy="36933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solidFill>
                  <a:srgbClr val="00B050"/>
                </a:solidFill>
              </a:rPr>
              <a:t>Successes:</a:t>
            </a:r>
          </a:p>
          <a:p>
            <a:endParaRPr lang="en-GB" sz="1200" dirty="0" smtClean="0">
              <a:solidFill>
                <a:srgbClr val="00B050"/>
              </a:solidFill>
            </a:endParaRPr>
          </a:p>
          <a:p>
            <a:r>
              <a:rPr lang="en-GB" sz="1200" dirty="0" smtClean="0">
                <a:solidFill>
                  <a:srgbClr val="00B050"/>
                </a:solidFill>
              </a:rPr>
              <a:t>Championed use of chloroform in surgery which allowed surgeons to perform complicated surgery without the patient feeling pain.</a:t>
            </a:r>
          </a:p>
          <a:p>
            <a:endParaRPr lang="en-GB" sz="1200" dirty="0">
              <a:solidFill>
                <a:srgbClr val="00B050"/>
              </a:solidFill>
            </a:endParaRPr>
          </a:p>
          <a:p>
            <a:endParaRPr lang="en-GB" sz="1200" dirty="0"/>
          </a:p>
          <a:p>
            <a:endParaRPr lang="en-GB" dirty="0" smtClean="0"/>
          </a:p>
          <a:p>
            <a:endParaRPr lang="en-GB" dirty="0" smtClean="0"/>
          </a:p>
          <a:p>
            <a:endParaRPr lang="en-GB" dirty="0"/>
          </a:p>
          <a:p>
            <a:endParaRPr lang="en-GB" dirty="0" smtClean="0"/>
          </a:p>
          <a:p>
            <a:endParaRPr lang="en-GB" dirty="0"/>
          </a:p>
          <a:p>
            <a:endParaRPr lang="en-GB" dirty="0" smtClean="0"/>
          </a:p>
        </p:txBody>
      </p:sp>
      <p:sp>
        <p:nvSpPr>
          <p:cNvPr id="8" name="TextBox 7"/>
          <p:cNvSpPr txBox="1"/>
          <p:nvPr/>
        </p:nvSpPr>
        <p:spPr>
          <a:xfrm>
            <a:off x="6123591" y="3029799"/>
            <a:ext cx="2080569" cy="36317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solidFill>
                  <a:srgbClr val="C00000"/>
                </a:solidFill>
              </a:rPr>
              <a:t>Limitations:</a:t>
            </a:r>
          </a:p>
          <a:p>
            <a:endParaRPr lang="en-GB" dirty="0">
              <a:solidFill>
                <a:srgbClr val="C00000"/>
              </a:solidFill>
            </a:endParaRPr>
          </a:p>
          <a:p>
            <a:r>
              <a:rPr lang="en-GB" sz="1100" dirty="0" smtClean="0">
                <a:solidFill>
                  <a:srgbClr val="C00000"/>
                </a:solidFill>
              </a:rPr>
              <a:t>Chloroform had many dangerous side-effects e.g. overdose and heart attacks.</a:t>
            </a:r>
          </a:p>
          <a:p>
            <a:endParaRPr lang="en-GB" sz="1100" dirty="0">
              <a:solidFill>
                <a:srgbClr val="C00000"/>
              </a:solidFill>
            </a:endParaRPr>
          </a:p>
          <a:p>
            <a:r>
              <a:rPr lang="en-GB" sz="1100" dirty="0" smtClean="0">
                <a:solidFill>
                  <a:srgbClr val="C00000"/>
                </a:solidFill>
              </a:rPr>
              <a:t>Surgery remained dangerous due to blood loss and infection.  Death rate actually increased.</a:t>
            </a:r>
          </a:p>
          <a:p>
            <a:endParaRPr lang="en-GB" sz="1100" dirty="0">
              <a:solidFill>
                <a:srgbClr val="C00000"/>
              </a:solidFill>
            </a:endParaRPr>
          </a:p>
          <a:p>
            <a:r>
              <a:rPr lang="en-GB" sz="1100" dirty="0" smtClean="0">
                <a:solidFill>
                  <a:srgbClr val="C00000"/>
                </a:solidFill>
              </a:rPr>
              <a:t>People didn’t tryst the new drug or know how to use it so there was a lot of opposition. </a:t>
            </a:r>
          </a:p>
          <a:p>
            <a:endParaRPr lang="en-GB" sz="1100" dirty="0">
              <a:solidFill>
                <a:srgbClr val="C00000"/>
              </a:solidFill>
            </a:endParaRPr>
          </a:p>
          <a:p>
            <a:r>
              <a:rPr lang="en-GB" sz="1100" dirty="0" smtClean="0">
                <a:solidFill>
                  <a:srgbClr val="C00000"/>
                </a:solidFill>
              </a:rPr>
              <a:t>Many didn’t use it as they though the patient was more </a:t>
            </a:r>
            <a:r>
              <a:rPr lang="en-GB" sz="1100" dirty="0" err="1" smtClean="0">
                <a:solidFill>
                  <a:srgbClr val="C00000"/>
                </a:solidFill>
              </a:rPr>
              <a:t>lkely</a:t>
            </a:r>
            <a:r>
              <a:rPr lang="en-GB" sz="1100" dirty="0" smtClean="0">
                <a:solidFill>
                  <a:srgbClr val="C00000"/>
                </a:solidFill>
              </a:rPr>
              <a:t> to die in surgery as they couldn’t scream.</a:t>
            </a:r>
          </a:p>
          <a:p>
            <a:endParaRPr lang="en-GB" dirty="0"/>
          </a:p>
        </p:txBody>
      </p:sp>
      <p:sp>
        <p:nvSpPr>
          <p:cNvPr id="9" name="TextBox 8"/>
          <p:cNvSpPr txBox="1"/>
          <p:nvPr/>
        </p:nvSpPr>
        <p:spPr>
          <a:xfrm>
            <a:off x="8368708" y="3029798"/>
            <a:ext cx="1720057" cy="37856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solidFill>
                  <a:srgbClr val="00B050"/>
                </a:solidFill>
              </a:rPr>
              <a:t>Successes:</a:t>
            </a:r>
          </a:p>
          <a:p>
            <a:r>
              <a:rPr lang="en-GB" sz="1100" dirty="0" smtClean="0">
                <a:solidFill>
                  <a:srgbClr val="00B050"/>
                </a:solidFill>
              </a:rPr>
              <a:t>Carbolic spray allowed surgery to become more ‘aseptic’. His work vastly reduced infection rate.</a:t>
            </a:r>
            <a:endParaRPr lang="en-GB" sz="1100" dirty="0">
              <a:solidFill>
                <a:srgbClr val="00B050"/>
              </a:solidFill>
            </a:endParaRPr>
          </a:p>
          <a:p>
            <a:endParaRPr lang="en-GB" dirty="0" smtClean="0">
              <a:solidFill>
                <a:srgbClr val="00B050"/>
              </a:solidFill>
            </a:endParaRPr>
          </a:p>
          <a:p>
            <a:r>
              <a:rPr lang="en-GB" sz="1100" dirty="0" smtClean="0">
                <a:solidFill>
                  <a:srgbClr val="00B050"/>
                </a:solidFill>
              </a:rPr>
              <a:t>It was used quite widely across Britain; from London to Aberdeen.</a:t>
            </a:r>
          </a:p>
          <a:p>
            <a:endParaRPr lang="en-GB" sz="1100" dirty="0">
              <a:solidFill>
                <a:srgbClr val="00B050"/>
              </a:solidFill>
            </a:endParaRPr>
          </a:p>
          <a:p>
            <a:r>
              <a:rPr lang="en-GB" sz="1100" dirty="0" smtClean="0">
                <a:solidFill>
                  <a:srgbClr val="00B050"/>
                </a:solidFill>
              </a:rPr>
              <a:t>The death rate in surgery fell dramatically; from 45.7% in 1866 to 15% in 1870</a:t>
            </a:r>
          </a:p>
          <a:p>
            <a:endParaRPr lang="en-GB" dirty="0"/>
          </a:p>
          <a:p>
            <a:endParaRPr lang="en-GB" dirty="0" smtClean="0"/>
          </a:p>
          <a:p>
            <a:endParaRPr lang="en-GB" dirty="0"/>
          </a:p>
          <a:p>
            <a:endParaRPr lang="en-GB" dirty="0" smtClean="0"/>
          </a:p>
        </p:txBody>
      </p:sp>
      <p:sp>
        <p:nvSpPr>
          <p:cNvPr id="10" name="TextBox 9"/>
          <p:cNvSpPr txBox="1"/>
          <p:nvPr/>
        </p:nvSpPr>
        <p:spPr>
          <a:xfrm>
            <a:off x="10253313" y="3029798"/>
            <a:ext cx="1853026" cy="36317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solidFill>
                  <a:srgbClr val="C00000"/>
                </a:solidFill>
              </a:rPr>
              <a:t>Limitations:</a:t>
            </a:r>
          </a:p>
          <a:p>
            <a:r>
              <a:rPr lang="en-GB" sz="1100" dirty="0" smtClean="0">
                <a:solidFill>
                  <a:srgbClr val="C00000"/>
                </a:solidFill>
              </a:rPr>
              <a:t>By 1875, Lancet was reporting that many surgeons stopped using carbolic spray as it dried the skin and smelled bad. Many hated using it. </a:t>
            </a:r>
          </a:p>
          <a:p>
            <a:endParaRPr lang="en-GB" sz="1100" dirty="0">
              <a:solidFill>
                <a:srgbClr val="C00000"/>
              </a:solidFill>
            </a:endParaRPr>
          </a:p>
          <a:p>
            <a:r>
              <a:rPr lang="en-GB" sz="1100" dirty="0" smtClean="0">
                <a:solidFill>
                  <a:srgbClr val="C00000"/>
                </a:solidFill>
              </a:rPr>
              <a:t>He never proved using science that his spray worked.</a:t>
            </a:r>
          </a:p>
          <a:p>
            <a:endParaRPr lang="en-GB" sz="1100" dirty="0">
              <a:solidFill>
                <a:srgbClr val="C00000"/>
              </a:solidFill>
            </a:endParaRPr>
          </a:p>
          <a:p>
            <a:r>
              <a:rPr lang="en-GB" sz="1100" dirty="0" smtClean="0">
                <a:solidFill>
                  <a:srgbClr val="C00000"/>
                </a:solidFill>
              </a:rPr>
              <a:t>Surgeons did not accept germs caused infection. Many refused to accept that they were responsible for killing their patients.</a:t>
            </a:r>
            <a:endParaRPr lang="en-GB" dirty="0" smtClean="0">
              <a:solidFill>
                <a:srgbClr val="C00000"/>
              </a:solidFill>
            </a:endParaRPr>
          </a:p>
          <a:p>
            <a:endParaRPr lang="en-GB" dirty="0"/>
          </a:p>
          <a:p>
            <a:endParaRPr lang="en-GB" dirty="0" smtClean="0"/>
          </a:p>
        </p:txBody>
      </p:sp>
    </p:spTree>
    <p:extLst>
      <p:ext uri="{BB962C8B-B14F-4D97-AF65-F5344CB8AC3E}">
        <p14:creationId xmlns:p14="http://schemas.microsoft.com/office/powerpoint/2010/main" val="42869846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599" y="101600"/>
            <a:ext cx="11962063" cy="1200329"/>
          </a:xfrm>
          <a:prstGeom prst="rect">
            <a:avLst/>
          </a:prstGeom>
          <a:noFill/>
        </p:spPr>
        <p:txBody>
          <a:bodyPr wrap="square" rtlCol="0">
            <a:spAutoFit/>
          </a:bodyPr>
          <a:lstStyle/>
          <a:p>
            <a:r>
              <a:rPr lang="en-GB" sz="3600" dirty="0" smtClean="0">
                <a:solidFill>
                  <a:srgbClr val="FF0000"/>
                </a:solidFill>
                <a:latin typeface="Franklin Gothic Demi Cond" panose="020B0706030402020204" pitchFamily="34" charset="0"/>
              </a:rPr>
              <a:t>Checkpoint: </a:t>
            </a:r>
            <a:r>
              <a:rPr lang="en-GB" sz="3600" dirty="0" smtClean="0">
                <a:latin typeface="Franklin Gothic Demi Cond" panose="020B0706030402020204" pitchFamily="34" charset="0"/>
              </a:rPr>
              <a:t>Can you </a:t>
            </a:r>
            <a:r>
              <a:rPr lang="en-GB" sz="3600" dirty="0" smtClean="0">
                <a:solidFill>
                  <a:srgbClr val="FF0000"/>
                </a:solidFill>
                <a:latin typeface="Franklin Gothic Demi Cond" panose="020B0706030402020204" pitchFamily="34" charset="0"/>
              </a:rPr>
              <a:t>explain</a:t>
            </a:r>
            <a:r>
              <a:rPr lang="en-GB" sz="3600" dirty="0" smtClean="0">
                <a:latin typeface="Franklin Gothic Demi Cond" panose="020B0706030402020204" pitchFamily="34" charset="0"/>
              </a:rPr>
              <a:t> the impact that Lister, Simpson and Nightingale had on hospitals by 1900?</a:t>
            </a:r>
            <a:endParaRPr lang="en-GB" sz="3600" dirty="0">
              <a:solidFill>
                <a:srgbClr val="0070C0"/>
              </a:solidFill>
              <a:latin typeface="Franklin Gothic Demi Cond" panose="020B0706030402020204" pitchFamily="34" charset="0"/>
            </a:endParaRPr>
          </a:p>
        </p:txBody>
      </p:sp>
      <p:sp>
        <p:nvSpPr>
          <p:cNvPr id="3" name="TextBox 2"/>
          <p:cNvSpPr txBox="1"/>
          <p:nvPr/>
        </p:nvSpPr>
        <p:spPr>
          <a:xfrm>
            <a:off x="1069472" y="2550695"/>
            <a:ext cx="10026316" cy="1938992"/>
          </a:xfrm>
          <a:prstGeom prst="rect">
            <a:avLst/>
          </a:prstGeom>
          <a:noFill/>
        </p:spPr>
        <p:txBody>
          <a:bodyPr wrap="square" rtlCol="0">
            <a:spAutoFit/>
          </a:bodyPr>
          <a:lstStyle/>
          <a:p>
            <a:r>
              <a:rPr lang="en-GB" sz="4000" dirty="0" smtClean="0"/>
              <a:t>Complete the ‘1900’ section of your worksheet to show the key features of a hospital in the late industrial period!</a:t>
            </a:r>
            <a:endParaRPr lang="en-GB" sz="4000" dirty="0"/>
          </a:p>
        </p:txBody>
      </p:sp>
    </p:spTree>
    <p:extLst>
      <p:ext uri="{BB962C8B-B14F-4D97-AF65-F5344CB8AC3E}">
        <p14:creationId xmlns:p14="http://schemas.microsoft.com/office/powerpoint/2010/main" val="531872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124" y="404743"/>
            <a:ext cx="11962063" cy="646331"/>
          </a:xfrm>
          <a:prstGeom prst="rect">
            <a:avLst/>
          </a:prstGeom>
          <a:noFill/>
        </p:spPr>
        <p:txBody>
          <a:bodyPr wrap="square" rtlCol="0">
            <a:spAutoFit/>
          </a:bodyPr>
          <a:lstStyle/>
          <a:p>
            <a:r>
              <a:rPr lang="en-GB" sz="3600" dirty="0" smtClean="0">
                <a:solidFill>
                  <a:srgbClr val="FF0000"/>
                </a:solidFill>
                <a:latin typeface="Franklin Gothic Demi Cond" panose="020B0706030402020204" pitchFamily="34" charset="0"/>
              </a:rPr>
              <a:t>Plenary</a:t>
            </a:r>
            <a:endParaRPr lang="en-GB" sz="3600" dirty="0">
              <a:solidFill>
                <a:srgbClr val="0070C0"/>
              </a:solidFill>
              <a:latin typeface="Franklin Gothic Demi Cond" panose="020B0706030402020204" pitchFamily="34" charset="0"/>
            </a:endParaRPr>
          </a:p>
        </p:txBody>
      </p:sp>
      <p:sp>
        <p:nvSpPr>
          <p:cNvPr id="3" name="Rectangle 2"/>
          <p:cNvSpPr/>
          <p:nvPr/>
        </p:nvSpPr>
        <p:spPr>
          <a:xfrm>
            <a:off x="556124" y="1425039"/>
            <a:ext cx="10282990" cy="5016758"/>
          </a:xfrm>
          <a:prstGeom prst="rect">
            <a:avLst/>
          </a:prstGeom>
        </p:spPr>
        <p:txBody>
          <a:bodyPr wrap="square">
            <a:spAutoFit/>
          </a:bodyPr>
          <a:lstStyle/>
          <a:p>
            <a:r>
              <a:rPr lang="en-GB" sz="3200" dirty="0" smtClean="0"/>
              <a:t>There was </a:t>
            </a:r>
            <a:r>
              <a:rPr lang="en-GB" sz="3200" dirty="0" smtClean="0">
                <a:solidFill>
                  <a:srgbClr val="FF0000"/>
                </a:solidFill>
              </a:rPr>
              <a:t>little progress </a:t>
            </a:r>
            <a:r>
              <a:rPr lang="en-GB" sz="3200" dirty="0" smtClean="0"/>
              <a:t>in understanding the </a:t>
            </a:r>
            <a:r>
              <a:rPr lang="en-GB" sz="3200" dirty="0" smtClean="0">
                <a:solidFill>
                  <a:srgbClr val="FF0000"/>
                </a:solidFill>
              </a:rPr>
              <a:t>cause of disease</a:t>
            </a:r>
            <a:r>
              <a:rPr lang="en-GB" sz="3200" dirty="0" smtClean="0"/>
              <a:t> in the years c</a:t>
            </a:r>
            <a:r>
              <a:rPr lang="en-GB" sz="3200" dirty="0" smtClean="0">
                <a:solidFill>
                  <a:srgbClr val="FF0000"/>
                </a:solidFill>
              </a:rPr>
              <a:t>1250–c1700</a:t>
            </a:r>
            <a:r>
              <a:rPr lang="en-GB" sz="3200" dirty="0" smtClean="0"/>
              <a:t>.’ How far </a:t>
            </a:r>
            <a:r>
              <a:rPr lang="en-GB" sz="3200" dirty="0" smtClean="0">
                <a:solidFill>
                  <a:srgbClr val="FF0000"/>
                </a:solidFill>
              </a:rPr>
              <a:t>do you agree</a:t>
            </a:r>
            <a:r>
              <a:rPr lang="en-GB" sz="3200" dirty="0" smtClean="0"/>
              <a:t>? Explain your answer.</a:t>
            </a:r>
          </a:p>
          <a:p>
            <a:endParaRPr lang="en-GB" sz="3200" dirty="0"/>
          </a:p>
          <a:p>
            <a:r>
              <a:rPr lang="en-GB" sz="3200" dirty="0" smtClean="0"/>
              <a:t>You may use the following in your answer:</a:t>
            </a:r>
          </a:p>
          <a:p>
            <a:endParaRPr lang="en-GB" sz="3200" dirty="0"/>
          </a:p>
          <a:p>
            <a:pPr marL="457200" indent="-457200">
              <a:buFont typeface="Arial" panose="020B0604020202020204" pitchFamily="34" charset="0"/>
              <a:buChar char="•"/>
            </a:pPr>
            <a:r>
              <a:rPr lang="en-GB" sz="3200" dirty="0" smtClean="0"/>
              <a:t>The Great Plague in London, 1665</a:t>
            </a:r>
          </a:p>
          <a:p>
            <a:pPr marL="457200" indent="-457200">
              <a:buFont typeface="Arial" panose="020B0604020202020204" pitchFamily="34" charset="0"/>
              <a:buChar char="•"/>
            </a:pPr>
            <a:r>
              <a:rPr lang="en-GB" sz="3200" dirty="0" smtClean="0"/>
              <a:t>Thomas Sydenham</a:t>
            </a:r>
          </a:p>
          <a:p>
            <a:endParaRPr lang="en-GB" sz="3200" dirty="0"/>
          </a:p>
          <a:p>
            <a:r>
              <a:rPr lang="en-GB" sz="3200" dirty="0" smtClean="0"/>
              <a:t>You must also use information of your own.</a:t>
            </a:r>
            <a:endParaRPr lang="en-GB" sz="3200" dirty="0"/>
          </a:p>
        </p:txBody>
      </p:sp>
      <p:sp>
        <p:nvSpPr>
          <p:cNvPr id="4" name="TextBox 3"/>
          <p:cNvSpPr txBox="1"/>
          <p:nvPr/>
        </p:nvSpPr>
        <p:spPr>
          <a:xfrm>
            <a:off x="8357935" y="0"/>
            <a:ext cx="3705727" cy="1323439"/>
          </a:xfrm>
          <a:prstGeom prst="rect">
            <a:avLst/>
          </a:prstGeom>
          <a:noFill/>
        </p:spPr>
        <p:txBody>
          <a:bodyPr wrap="square" rtlCol="0">
            <a:spAutoFit/>
          </a:bodyPr>
          <a:lstStyle/>
          <a:p>
            <a:r>
              <a:rPr lang="en-GB" sz="4000" dirty="0" smtClean="0">
                <a:solidFill>
                  <a:srgbClr val="00B050"/>
                </a:solidFill>
              </a:rPr>
              <a:t>How would we answer this????</a:t>
            </a:r>
            <a:endParaRPr lang="en-GB" sz="4000" dirty="0">
              <a:solidFill>
                <a:srgbClr val="00B050"/>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20873" y="2261937"/>
            <a:ext cx="3542789" cy="4981074"/>
          </a:xfrm>
          <a:prstGeom prst="rect">
            <a:avLst/>
          </a:prstGeom>
        </p:spPr>
      </p:pic>
    </p:spTree>
    <p:extLst>
      <p:ext uri="{BB962C8B-B14F-4D97-AF65-F5344CB8AC3E}">
        <p14:creationId xmlns:p14="http://schemas.microsoft.com/office/powerpoint/2010/main" val="568865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983890486"/>
              </p:ext>
            </p:extLst>
          </p:nvPr>
        </p:nvGraphicFramePr>
        <p:xfrm>
          <a:off x="251325" y="286529"/>
          <a:ext cx="11395242" cy="6338860"/>
        </p:xfrm>
        <a:graphic>
          <a:graphicData uri="http://schemas.openxmlformats.org/drawingml/2006/table">
            <a:tbl>
              <a:tblPr firstRow="1" bandRow="1">
                <a:tableStyleId>{5940675A-B579-460E-94D1-54222C63F5DA}</a:tableStyleId>
              </a:tblPr>
              <a:tblGrid>
                <a:gridCol w="5697621">
                  <a:extLst>
                    <a:ext uri="{9D8B030D-6E8A-4147-A177-3AD203B41FA5}">
                      <a16:colId xmlns:a16="http://schemas.microsoft.com/office/drawing/2014/main" val="816169904"/>
                    </a:ext>
                  </a:extLst>
                </a:gridCol>
                <a:gridCol w="5697621">
                  <a:extLst>
                    <a:ext uri="{9D8B030D-6E8A-4147-A177-3AD203B41FA5}">
                      <a16:colId xmlns:a16="http://schemas.microsoft.com/office/drawing/2014/main" val="4063505057"/>
                    </a:ext>
                  </a:extLst>
                </a:gridCol>
              </a:tblGrid>
              <a:tr h="1301355">
                <a:tc>
                  <a:txBody>
                    <a:bodyPr/>
                    <a:lstStyle/>
                    <a:p>
                      <a:r>
                        <a:rPr lang="en-GB" sz="2800" dirty="0" smtClean="0"/>
                        <a:t>Evidence</a:t>
                      </a:r>
                      <a:r>
                        <a:rPr lang="en-GB" sz="2800" baseline="0" dirty="0" smtClean="0"/>
                        <a:t> that things stayed the same…</a:t>
                      </a:r>
                      <a:endParaRPr lang="en-GB" sz="2800" dirty="0"/>
                    </a:p>
                  </a:txBody>
                  <a:tcPr/>
                </a:tc>
                <a:tc>
                  <a:txBody>
                    <a:bodyPr/>
                    <a:lstStyle/>
                    <a:p>
                      <a:r>
                        <a:rPr lang="en-GB" sz="2800" dirty="0" smtClean="0"/>
                        <a:t>Evidence that things changed…</a:t>
                      </a:r>
                      <a:endParaRPr lang="en-GB" sz="2800" dirty="0"/>
                    </a:p>
                  </a:txBody>
                  <a:tcPr/>
                </a:tc>
                <a:extLst>
                  <a:ext uri="{0D108BD9-81ED-4DB2-BD59-A6C34878D82A}">
                    <a16:rowId xmlns:a16="http://schemas.microsoft.com/office/drawing/2014/main" val="3663647066"/>
                  </a:ext>
                </a:extLst>
              </a:tr>
              <a:tr h="5037505">
                <a:tc>
                  <a:txBody>
                    <a:bodyPr/>
                    <a:lstStyle/>
                    <a:p>
                      <a:pPr marL="285750" indent="-285750">
                        <a:buFont typeface="Arial" panose="020B0604020202020204" pitchFamily="34" charset="0"/>
                        <a:buChar char="•"/>
                      </a:pPr>
                      <a:r>
                        <a:rPr lang="en-GB" sz="2000" dirty="0" smtClean="0"/>
                        <a:t>Belief</a:t>
                      </a:r>
                      <a:r>
                        <a:rPr lang="en-GB" sz="2000" baseline="0" dirty="0" smtClean="0"/>
                        <a:t> in religious causes of illness were still popular by 1700s e.g. fasting and praying during the plague in 1665.</a:t>
                      </a:r>
                    </a:p>
                    <a:p>
                      <a:pPr marL="285750" indent="-285750">
                        <a:buFont typeface="Arial" panose="020B0604020202020204" pitchFamily="34" charset="0"/>
                        <a:buChar char="•"/>
                      </a:pPr>
                      <a:endParaRPr lang="en-GB" sz="2000" baseline="0" dirty="0" smtClean="0"/>
                    </a:p>
                    <a:p>
                      <a:pPr marL="285750" indent="-285750">
                        <a:buFont typeface="Arial" panose="020B0604020202020204" pitchFamily="34" charset="0"/>
                        <a:buChar char="•"/>
                      </a:pPr>
                      <a:r>
                        <a:rPr lang="en-GB" sz="2000" baseline="0" dirty="0" smtClean="0"/>
                        <a:t>Miasma was still being used by 1700s, e.g. barrels of tar being burned in streets and sweet smells being used in 1665.</a:t>
                      </a:r>
                    </a:p>
                    <a:p>
                      <a:pPr marL="285750" indent="-285750">
                        <a:buFont typeface="Arial" panose="020B0604020202020204" pitchFamily="34" charset="0"/>
                        <a:buChar char="•"/>
                      </a:pPr>
                      <a:endParaRPr lang="en-GB" sz="2000" baseline="0" dirty="0" smtClean="0"/>
                    </a:p>
                    <a:p>
                      <a:pPr marL="285750" indent="-285750">
                        <a:buFont typeface="Arial" panose="020B0604020202020204" pitchFamily="34" charset="0"/>
                        <a:buChar char="•"/>
                      </a:pPr>
                      <a:r>
                        <a:rPr lang="en-GB" sz="2000" baseline="0" dirty="0" smtClean="0"/>
                        <a:t>The idea of imbalance of humours was still popular e.g. bleeding and purging was still being used by 1700.</a:t>
                      </a:r>
                    </a:p>
                    <a:p>
                      <a:pPr marL="285750" indent="-285750">
                        <a:buFont typeface="Arial" panose="020B0604020202020204" pitchFamily="34" charset="0"/>
                        <a:buChar char="•"/>
                      </a:pPr>
                      <a:endParaRPr lang="en-GB" sz="2000" baseline="0" dirty="0" smtClean="0"/>
                    </a:p>
                    <a:p>
                      <a:pPr marL="285750" indent="-285750">
                        <a:buFont typeface="Arial" panose="020B0604020202020204" pitchFamily="34" charset="0"/>
                        <a:buChar char="•"/>
                      </a:pPr>
                      <a:r>
                        <a:rPr lang="en-GB" sz="2000" baseline="0" dirty="0" smtClean="0"/>
                        <a:t>Discoveries made by Harvey and Vesalius during Renaissance had not impact on ideas about disease so were largely ignored.</a:t>
                      </a:r>
                      <a:endParaRPr lang="en-GB" sz="2000" dirty="0"/>
                    </a:p>
                  </a:txBody>
                  <a:tcPr/>
                </a:tc>
                <a:tc>
                  <a:txBody>
                    <a:bodyPr/>
                    <a:lstStyle/>
                    <a:p>
                      <a:pPr marL="285750" indent="-285750">
                        <a:buFont typeface="Arial" panose="020B0604020202020204" pitchFamily="34" charset="0"/>
                        <a:buChar char="•"/>
                      </a:pPr>
                      <a:r>
                        <a:rPr lang="en-GB" sz="2400" dirty="0" smtClean="0"/>
                        <a:t>A new idea about</a:t>
                      </a:r>
                      <a:r>
                        <a:rPr lang="en-GB" sz="2400" baseline="0" dirty="0" smtClean="0"/>
                        <a:t> the cause of disease is suggested by the killing of dogs and cats in London during plague in 1665.</a:t>
                      </a:r>
                    </a:p>
                    <a:p>
                      <a:pPr marL="285750" indent="-285750">
                        <a:buFont typeface="Arial" panose="020B0604020202020204" pitchFamily="34" charset="0"/>
                        <a:buChar char="•"/>
                      </a:pPr>
                      <a:endParaRPr lang="en-GB" sz="2400" baseline="0" dirty="0" smtClean="0"/>
                    </a:p>
                    <a:p>
                      <a:pPr marL="285750" indent="-285750">
                        <a:buFont typeface="Arial" panose="020B0604020202020204" pitchFamily="34" charset="0"/>
                        <a:buChar char="•"/>
                      </a:pPr>
                      <a:r>
                        <a:rPr lang="en-GB" sz="2400" baseline="0" dirty="0" smtClean="0"/>
                        <a:t>Thomas Sydenham suggested ways to group different diseases and showed the difference between scarlet fever and measles.</a:t>
                      </a:r>
                    </a:p>
                    <a:p>
                      <a:pPr marL="285750" indent="-285750">
                        <a:buFont typeface="Arial" panose="020B0604020202020204" pitchFamily="34" charset="0"/>
                        <a:buChar char="•"/>
                      </a:pPr>
                      <a:endParaRPr lang="en-GB" sz="2400" baseline="0" dirty="0" smtClean="0"/>
                    </a:p>
                    <a:p>
                      <a:pPr marL="285750" indent="-285750">
                        <a:buFont typeface="Arial" panose="020B0604020202020204" pitchFamily="34" charset="0"/>
                        <a:buChar char="•"/>
                      </a:pPr>
                      <a:r>
                        <a:rPr lang="en-GB" sz="2400" baseline="0" dirty="0" smtClean="0"/>
                        <a:t>Medical training was getting better because the Church was not as powerful.</a:t>
                      </a:r>
                      <a:endParaRPr lang="en-GB" sz="2400" dirty="0"/>
                    </a:p>
                  </a:txBody>
                  <a:tcPr/>
                </a:tc>
                <a:extLst>
                  <a:ext uri="{0D108BD9-81ED-4DB2-BD59-A6C34878D82A}">
                    <a16:rowId xmlns:a16="http://schemas.microsoft.com/office/drawing/2014/main" val="1566344744"/>
                  </a:ext>
                </a:extLst>
              </a:tr>
            </a:tbl>
          </a:graphicData>
        </a:graphic>
      </p:graphicFrame>
    </p:spTree>
    <p:extLst>
      <p:ext uri="{BB962C8B-B14F-4D97-AF65-F5344CB8AC3E}">
        <p14:creationId xmlns:p14="http://schemas.microsoft.com/office/powerpoint/2010/main" val="4007957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900" y="2034321"/>
            <a:ext cx="3673642" cy="1200329"/>
          </a:xfrm>
          <a:prstGeom prst="rect">
            <a:avLst/>
          </a:prstGeom>
        </p:spPr>
        <p:txBody>
          <a:bodyPr wrap="square">
            <a:spAutoFit/>
          </a:bodyPr>
          <a:lstStyle/>
          <a:p>
            <a:r>
              <a:rPr lang="en-GB" sz="2400" b="0" i="0" dirty="0" smtClean="0">
                <a:solidFill>
                  <a:srgbClr val="000000"/>
                </a:solidFill>
                <a:effectLst/>
                <a:latin typeface="Franklin Gothic Demi Cond" panose="020B0706030402020204" pitchFamily="34" charset="0"/>
              </a:rPr>
              <a:t>He was the first to prove </a:t>
            </a:r>
            <a:r>
              <a:rPr lang="en-GB" sz="2400" b="0" i="0" dirty="0" smtClean="0">
                <a:solidFill>
                  <a:srgbClr val="FF0000"/>
                </a:solidFill>
                <a:effectLst/>
                <a:latin typeface="Franklin Gothic Demi Cond" panose="020B0706030402020204" pitchFamily="34" charset="0"/>
              </a:rPr>
              <a:t>scarlet fever </a:t>
            </a:r>
            <a:r>
              <a:rPr lang="en-GB" sz="2400" b="0" i="0" dirty="0" smtClean="0">
                <a:solidFill>
                  <a:srgbClr val="000000"/>
                </a:solidFill>
                <a:effectLst/>
                <a:latin typeface="Franklin Gothic Demi Cond" panose="020B0706030402020204" pitchFamily="34" charset="0"/>
              </a:rPr>
              <a:t>and </a:t>
            </a:r>
            <a:r>
              <a:rPr lang="en-GB" sz="2400" b="0" i="0" dirty="0" smtClean="0">
                <a:solidFill>
                  <a:srgbClr val="FF0000"/>
                </a:solidFill>
                <a:effectLst/>
                <a:latin typeface="Franklin Gothic Demi Cond" panose="020B0706030402020204" pitchFamily="34" charset="0"/>
              </a:rPr>
              <a:t>measles</a:t>
            </a:r>
            <a:r>
              <a:rPr lang="en-GB" sz="2400" b="0" i="0" dirty="0" smtClean="0">
                <a:solidFill>
                  <a:srgbClr val="000000"/>
                </a:solidFill>
                <a:effectLst/>
                <a:latin typeface="Franklin Gothic Demi Cond" panose="020B0706030402020204" pitchFamily="34" charset="0"/>
              </a:rPr>
              <a:t> are two different diseases.</a:t>
            </a:r>
            <a:endParaRPr lang="en-GB" sz="2400" dirty="0">
              <a:latin typeface="Franklin Gothic Demi Cond" panose="020B0706030402020204" pitchFamily="34" charset="0"/>
            </a:endParaRPr>
          </a:p>
        </p:txBody>
      </p:sp>
      <p:sp>
        <p:nvSpPr>
          <p:cNvPr id="3" name="Rectangle 2"/>
          <p:cNvSpPr/>
          <p:nvPr/>
        </p:nvSpPr>
        <p:spPr>
          <a:xfrm>
            <a:off x="215900" y="5885220"/>
            <a:ext cx="3673642" cy="830997"/>
          </a:xfrm>
          <a:prstGeom prst="rect">
            <a:avLst/>
          </a:prstGeom>
        </p:spPr>
        <p:txBody>
          <a:bodyPr wrap="square">
            <a:spAutoFit/>
          </a:bodyPr>
          <a:lstStyle/>
          <a:p>
            <a:r>
              <a:rPr lang="en-GB" sz="2400" b="0" i="0" dirty="0" smtClean="0">
                <a:solidFill>
                  <a:srgbClr val="000000"/>
                </a:solidFill>
                <a:effectLst/>
                <a:latin typeface="Franklin Gothic Demi Cond" panose="020B0706030402020204" pitchFamily="34" charset="0"/>
              </a:rPr>
              <a:t>He was the first to explain the symptoms of ‘</a:t>
            </a:r>
            <a:r>
              <a:rPr lang="en-GB" sz="2400" b="0" i="0" dirty="0" smtClean="0">
                <a:solidFill>
                  <a:srgbClr val="FF0000"/>
                </a:solidFill>
                <a:effectLst/>
                <a:latin typeface="Franklin Gothic Demi Cond" panose="020B0706030402020204" pitchFamily="34" charset="0"/>
              </a:rPr>
              <a:t>hysteria</a:t>
            </a:r>
            <a:r>
              <a:rPr lang="en-GB" sz="2400" b="0" i="0" dirty="0" smtClean="0">
                <a:solidFill>
                  <a:srgbClr val="000000"/>
                </a:solidFill>
                <a:effectLst/>
                <a:latin typeface="Franklin Gothic Demi Cond" panose="020B0706030402020204" pitchFamily="34" charset="0"/>
              </a:rPr>
              <a:t>’</a:t>
            </a:r>
            <a:endParaRPr lang="en-GB" sz="2400" dirty="0">
              <a:latin typeface="Franklin Gothic Demi Cond" panose="020B0706030402020204" pitchFamily="34" charset="0"/>
            </a:endParaRPr>
          </a:p>
        </p:txBody>
      </p:sp>
      <p:sp>
        <p:nvSpPr>
          <p:cNvPr id="4" name="Rectangle 3"/>
          <p:cNvSpPr/>
          <p:nvPr/>
        </p:nvSpPr>
        <p:spPr>
          <a:xfrm>
            <a:off x="7964905" y="5463932"/>
            <a:ext cx="3673642" cy="1200329"/>
          </a:xfrm>
          <a:prstGeom prst="rect">
            <a:avLst/>
          </a:prstGeom>
        </p:spPr>
        <p:txBody>
          <a:bodyPr wrap="square">
            <a:spAutoFit/>
          </a:bodyPr>
          <a:lstStyle/>
          <a:p>
            <a:r>
              <a:rPr lang="en-GB" sz="2400" b="0" i="0" dirty="0" smtClean="0">
                <a:solidFill>
                  <a:srgbClr val="000000"/>
                </a:solidFill>
                <a:effectLst/>
                <a:latin typeface="Franklin Gothic Demi Cond" panose="020B0706030402020204" pitchFamily="34" charset="0"/>
              </a:rPr>
              <a:t>He was the first to explain the symptoms of ‘</a:t>
            </a:r>
            <a:r>
              <a:rPr lang="en-GB" sz="2400" b="0" i="0" dirty="0" smtClean="0">
                <a:solidFill>
                  <a:srgbClr val="FF0000"/>
                </a:solidFill>
                <a:effectLst/>
                <a:latin typeface="Franklin Gothic Demi Cond" panose="020B0706030402020204" pitchFamily="34" charset="0"/>
              </a:rPr>
              <a:t>Sydenham's chorea</a:t>
            </a:r>
            <a:r>
              <a:rPr lang="en-GB" sz="2400" b="0" i="0" dirty="0" smtClean="0">
                <a:solidFill>
                  <a:srgbClr val="000000"/>
                </a:solidFill>
                <a:effectLst/>
                <a:latin typeface="Franklin Gothic Demi Cond" panose="020B0706030402020204" pitchFamily="34" charset="0"/>
              </a:rPr>
              <a:t>’</a:t>
            </a:r>
            <a:endParaRPr lang="en-GB" sz="2400" dirty="0">
              <a:latin typeface="Franklin Gothic Demi Cond" panose="020B0706030402020204" pitchFamily="34" charset="0"/>
            </a:endParaRPr>
          </a:p>
        </p:txBody>
      </p:sp>
      <p:sp>
        <p:nvSpPr>
          <p:cNvPr id="5" name="Rectangle 4"/>
          <p:cNvSpPr/>
          <p:nvPr/>
        </p:nvSpPr>
        <p:spPr>
          <a:xfrm>
            <a:off x="7964905" y="1943577"/>
            <a:ext cx="3673642" cy="830997"/>
          </a:xfrm>
          <a:prstGeom prst="rect">
            <a:avLst/>
          </a:prstGeom>
        </p:spPr>
        <p:txBody>
          <a:bodyPr wrap="square">
            <a:spAutoFit/>
          </a:bodyPr>
          <a:lstStyle/>
          <a:p>
            <a:r>
              <a:rPr lang="en-GB" sz="2400" b="0" i="0" dirty="0" smtClean="0">
                <a:solidFill>
                  <a:srgbClr val="000000"/>
                </a:solidFill>
                <a:effectLst/>
                <a:latin typeface="Franklin Gothic Demi Cond" panose="020B0706030402020204" pitchFamily="34" charset="0"/>
              </a:rPr>
              <a:t>He was the first to use iron in treating </a:t>
            </a:r>
            <a:r>
              <a:rPr lang="en-GB" sz="2400" b="0" i="0" dirty="0" smtClean="0">
                <a:solidFill>
                  <a:srgbClr val="FF0000"/>
                </a:solidFill>
                <a:effectLst/>
                <a:latin typeface="Franklin Gothic Demi Cond" panose="020B0706030402020204" pitchFamily="34" charset="0"/>
              </a:rPr>
              <a:t>anaemia</a:t>
            </a:r>
            <a:r>
              <a:rPr lang="en-GB" sz="2400" b="0" i="0" dirty="0" smtClean="0">
                <a:solidFill>
                  <a:srgbClr val="000000"/>
                </a:solidFill>
                <a:effectLst/>
                <a:latin typeface="Franklin Gothic Demi Cond" panose="020B0706030402020204" pitchFamily="34" charset="0"/>
              </a:rPr>
              <a:t>.</a:t>
            </a:r>
            <a:endParaRPr lang="en-GB" sz="2400" dirty="0">
              <a:latin typeface="Franklin Gothic Demi Cond" panose="020B0706030402020204" pitchFamily="34" charset="0"/>
            </a:endParaRPr>
          </a:p>
        </p:txBody>
      </p:sp>
      <p:sp>
        <p:nvSpPr>
          <p:cNvPr id="6" name="AutoShape 2" descr="Image result for hysteria"/>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2399" y="3949993"/>
            <a:ext cx="3500643" cy="1906504"/>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64905" y="3308593"/>
            <a:ext cx="2920514" cy="2155339"/>
          </a:xfrm>
          <a:prstGeom prst="rect">
            <a:avLst/>
          </a:prstGeom>
        </p:spPr>
      </p:pic>
      <p:pic>
        <p:nvPicPr>
          <p:cNvPr id="9" name="Picture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964905" y="281321"/>
            <a:ext cx="3241235" cy="1698319"/>
          </a:xfrm>
          <a:prstGeom prst="rect">
            <a:avLst/>
          </a:prstGeom>
        </p:spPr>
      </p:pic>
      <p:pic>
        <p:nvPicPr>
          <p:cNvPr id="10" name="Picture 9"/>
          <p:cNvPicPr>
            <a:picLocks noChangeAspect="1"/>
          </p:cNvPicPr>
          <p:nvPr/>
        </p:nvPicPr>
        <p:blipFill>
          <a:blip r:embed="rId5"/>
          <a:stretch>
            <a:fillRect/>
          </a:stretch>
        </p:blipFill>
        <p:spPr>
          <a:xfrm>
            <a:off x="336117" y="258944"/>
            <a:ext cx="2619375" cy="1743075"/>
          </a:xfrm>
          <a:prstGeom prst="rect">
            <a:avLst/>
          </a:prstGeom>
        </p:spPr>
      </p:pic>
      <p:pic>
        <p:nvPicPr>
          <p:cNvPr id="11" name="Picture 10"/>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601708" y="1810328"/>
            <a:ext cx="2429147" cy="2586121"/>
          </a:xfrm>
          <a:prstGeom prst="rect">
            <a:avLst/>
          </a:prstGeom>
        </p:spPr>
      </p:pic>
      <p:cxnSp>
        <p:nvCxnSpPr>
          <p:cNvPr id="13" name="Straight Arrow Connector 12"/>
          <p:cNvCxnSpPr/>
          <p:nvPr/>
        </p:nvCxnSpPr>
        <p:spPr>
          <a:xfrm flipH="1" flipV="1">
            <a:off x="2810304" y="1455236"/>
            <a:ext cx="1985476" cy="90383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3230092" y="4225121"/>
            <a:ext cx="1565688" cy="146337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756782" y="4171559"/>
            <a:ext cx="1920289" cy="12923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6602578" y="1130480"/>
            <a:ext cx="1636400" cy="135299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6262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284" y="114300"/>
            <a:ext cx="3760578" cy="5340350"/>
          </a:xfrm>
          <a:prstGeom prst="rect">
            <a:avLst/>
          </a:prstGeom>
        </p:spPr>
      </p:pic>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949700" y="114300"/>
            <a:ext cx="4445000" cy="4800600"/>
          </a:xfrm>
          <a:prstGeom prst="rect">
            <a:avLst/>
          </a:prstGeom>
        </p:spPr>
      </p:pic>
      <p:pic>
        <p:nvPicPr>
          <p:cNvPr id="1026" name="Picture 2" descr="Image result for 19th century surgery"/>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491538" y="114300"/>
            <a:ext cx="3578225" cy="32194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62438" y="4914900"/>
            <a:ext cx="4445000" cy="1323439"/>
          </a:xfrm>
          <a:prstGeom prst="rect">
            <a:avLst/>
          </a:prstGeom>
          <a:noFill/>
        </p:spPr>
        <p:txBody>
          <a:bodyPr wrap="square" rtlCol="0">
            <a:spAutoFit/>
          </a:bodyPr>
          <a:lstStyle/>
          <a:p>
            <a:r>
              <a:rPr lang="en-GB" sz="4000" dirty="0" smtClean="0"/>
              <a:t>1800 – early industrial period</a:t>
            </a:r>
            <a:endParaRPr lang="en-GB" sz="4000" dirty="0"/>
          </a:p>
        </p:txBody>
      </p:sp>
      <p:sp>
        <p:nvSpPr>
          <p:cNvPr id="6" name="TextBox 5"/>
          <p:cNvSpPr txBox="1"/>
          <p:nvPr/>
        </p:nvSpPr>
        <p:spPr>
          <a:xfrm>
            <a:off x="8597900" y="3479800"/>
            <a:ext cx="3162300" cy="1938992"/>
          </a:xfrm>
          <a:prstGeom prst="rect">
            <a:avLst/>
          </a:prstGeom>
          <a:noFill/>
        </p:spPr>
        <p:txBody>
          <a:bodyPr wrap="square" rtlCol="0">
            <a:spAutoFit/>
          </a:bodyPr>
          <a:lstStyle/>
          <a:p>
            <a:r>
              <a:rPr lang="en-GB" sz="4000" dirty="0" smtClean="0"/>
              <a:t>1900 – late industrial period.</a:t>
            </a:r>
            <a:endParaRPr lang="en-GB" sz="4000" dirty="0"/>
          </a:p>
        </p:txBody>
      </p:sp>
      <p:sp>
        <p:nvSpPr>
          <p:cNvPr id="7" name="TextBox 6"/>
          <p:cNvSpPr txBox="1"/>
          <p:nvPr/>
        </p:nvSpPr>
        <p:spPr>
          <a:xfrm>
            <a:off x="92284" y="5429250"/>
            <a:ext cx="4186238" cy="1323439"/>
          </a:xfrm>
          <a:prstGeom prst="rect">
            <a:avLst/>
          </a:prstGeom>
          <a:noFill/>
        </p:spPr>
        <p:txBody>
          <a:bodyPr wrap="square" rtlCol="0">
            <a:spAutoFit/>
          </a:bodyPr>
          <a:lstStyle/>
          <a:p>
            <a:r>
              <a:rPr lang="en-GB" sz="4000" dirty="0" smtClean="0"/>
              <a:t>1600 – Renaissance period</a:t>
            </a:r>
            <a:endParaRPr lang="en-GB" sz="4000" dirty="0"/>
          </a:p>
        </p:txBody>
      </p:sp>
    </p:spTree>
    <p:extLst>
      <p:ext uri="{BB962C8B-B14F-4D97-AF65-F5344CB8AC3E}">
        <p14:creationId xmlns:p14="http://schemas.microsoft.com/office/powerpoint/2010/main" val="276015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06066" y="3684412"/>
            <a:ext cx="5592234" cy="3040238"/>
          </a:xfrm>
          <a:prstGeom prst="rect">
            <a:avLst/>
          </a:prstGeom>
        </p:spPr>
      </p:pic>
      <p:sp>
        <p:nvSpPr>
          <p:cNvPr id="4" name="TextBox 3"/>
          <p:cNvSpPr txBox="1"/>
          <p:nvPr/>
        </p:nvSpPr>
        <p:spPr>
          <a:xfrm>
            <a:off x="243416" y="1400115"/>
            <a:ext cx="5723044" cy="5324535"/>
          </a:xfrm>
          <a:prstGeom prst="rect">
            <a:avLst/>
          </a:prstGeom>
          <a:solidFill>
            <a:schemeClr val="accent6">
              <a:lumMod val="40000"/>
              <a:lumOff val="60000"/>
            </a:schemeClr>
          </a:solidFill>
        </p:spPr>
        <p:txBody>
          <a:bodyPr wrap="square" rtlCol="0">
            <a:spAutoFit/>
          </a:bodyPr>
          <a:lstStyle/>
          <a:p>
            <a:pPr marL="285750" indent="-285750">
              <a:buFont typeface="Arial" panose="020B0604020202020204" pitchFamily="34" charset="0"/>
              <a:buChar char="•"/>
            </a:pPr>
            <a:r>
              <a:rPr lang="en-GB" sz="2000" dirty="0" smtClean="0"/>
              <a:t>Hospitals in early 1700s had changed a lot since the 1500s.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They were no longer operated by the Church (instead founded by rich people)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Doctors would focus on treating the patients. However, the treatment was often poor quality or quack.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Nurses were untrained and undervalued.</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Doctors and surgeons would go from one patient to another without washing.</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Infection was a huge problem. Around 45% of all surgical patients would die of infection.</a:t>
            </a:r>
            <a:endParaRPr lang="en-GB" sz="2000" dirty="0"/>
          </a:p>
        </p:txBody>
      </p:sp>
      <p:pic>
        <p:nvPicPr>
          <p:cNvPr id="2050" name="Picture 2" descr="Related im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06066" y="612116"/>
            <a:ext cx="5592234" cy="279611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43416" y="61697"/>
            <a:ext cx="6070600" cy="1200329"/>
          </a:xfrm>
          <a:prstGeom prst="rect">
            <a:avLst/>
          </a:prstGeom>
          <a:noFill/>
        </p:spPr>
        <p:txBody>
          <a:bodyPr wrap="square" rtlCol="0">
            <a:spAutoFit/>
          </a:bodyPr>
          <a:lstStyle/>
          <a:p>
            <a:r>
              <a:rPr lang="en-GB" sz="3600" dirty="0" smtClean="0">
                <a:latin typeface="Franklin Gothic Demi Cond" panose="020B0706030402020204" pitchFamily="34" charset="0"/>
              </a:rPr>
              <a:t>Were </a:t>
            </a:r>
            <a:r>
              <a:rPr lang="en-GB" sz="3600" dirty="0" smtClean="0">
                <a:solidFill>
                  <a:srgbClr val="FF0000"/>
                </a:solidFill>
                <a:latin typeface="Franklin Gothic Demi Cond" panose="020B0706030402020204" pitchFamily="34" charset="0"/>
              </a:rPr>
              <a:t>18</a:t>
            </a:r>
            <a:r>
              <a:rPr lang="en-GB" sz="3600" baseline="30000" dirty="0" smtClean="0">
                <a:solidFill>
                  <a:srgbClr val="FF0000"/>
                </a:solidFill>
                <a:latin typeface="Franklin Gothic Demi Cond" panose="020B0706030402020204" pitchFamily="34" charset="0"/>
              </a:rPr>
              <a:t>th</a:t>
            </a:r>
            <a:r>
              <a:rPr lang="en-GB" sz="3600" dirty="0" smtClean="0">
                <a:latin typeface="Franklin Gothic Demi Cond" panose="020B0706030402020204" pitchFamily="34" charset="0"/>
              </a:rPr>
              <a:t> Century hospitals pleasant?</a:t>
            </a:r>
            <a:endParaRPr lang="en-GB" sz="3600" dirty="0">
              <a:latin typeface="Franklin Gothic Demi Cond" panose="020B0706030402020204" pitchFamily="34" charset="0"/>
            </a:endParaRPr>
          </a:p>
        </p:txBody>
      </p:sp>
    </p:spTree>
    <p:extLst>
      <p:ext uri="{BB962C8B-B14F-4D97-AF65-F5344CB8AC3E}">
        <p14:creationId xmlns:p14="http://schemas.microsoft.com/office/powerpoint/2010/main" val="2437356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316" y="125197"/>
            <a:ext cx="6070600" cy="646331"/>
          </a:xfrm>
          <a:prstGeom prst="rect">
            <a:avLst/>
          </a:prstGeom>
          <a:noFill/>
        </p:spPr>
        <p:txBody>
          <a:bodyPr wrap="square" rtlCol="0">
            <a:spAutoFit/>
          </a:bodyPr>
          <a:lstStyle/>
          <a:p>
            <a:r>
              <a:rPr lang="en-GB" sz="3600" dirty="0" smtClean="0">
                <a:latin typeface="Franklin Gothic Demi Cond" panose="020B0706030402020204" pitchFamily="34" charset="0"/>
              </a:rPr>
              <a:t>Learning Task </a:t>
            </a:r>
            <a:r>
              <a:rPr lang="en-GB" sz="3600" dirty="0" smtClean="0">
                <a:solidFill>
                  <a:srgbClr val="0070C0"/>
                </a:solidFill>
                <a:latin typeface="Franklin Gothic Demi Cond" panose="020B0706030402020204" pitchFamily="34" charset="0"/>
              </a:rPr>
              <a:t>One</a:t>
            </a:r>
            <a:endParaRPr lang="en-GB" sz="3600" dirty="0">
              <a:solidFill>
                <a:srgbClr val="0070C0"/>
              </a:solidFill>
              <a:latin typeface="Franklin Gothic Demi Cond" panose="020B0706030402020204" pitchFamily="34" charset="0"/>
            </a:endParaRPr>
          </a:p>
        </p:txBody>
      </p:sp>
      <p:sp>
        <p:nvSpPr>
          <p:cNvPr id="3" name="TextBox 2"/>
          <p:cNvSpPr txBox="1"/>
          <p:nvPr/>
        </p:nvSpPr>
        <p:spPr>
          <a:xfrm>
            <a:off x="112406" y="1187730"/>
            <a:ext cx="6256421" cy="1384995"/>
          </a:xfrm>
          <a:prstGeom prst="rect">
            <a:avLst/>
          </a:prstGeom>
          <a:noFill/>
        </p:spPr>
        <p:txBody>
          <a:bodyPr wrap="square" rtlCol="0">
            <a:spAutoFit/>
          </a:bodyPr>
          <a:lstStyle/>
          <a:p>
            <a:r>
              <a:rPr lang="en-GB" sz="2800" dirty="0" smtClean="0"/>
              <a:t>As a class, read the hospital information for the 1500s and 1700s on the sheet your teacher has given you. </a:t>
            </a:r>
            <a:endParaRPr lang="en-GB" sz="2800" dirty="0"/>
          </a:p>
        </p:txBody>
      </p:sp>
      <p:sp>
        <p:nvSpPr>
          <p:cNvPr id="4" name="TextBox 3"/>
          <p:cNvSpPr txBox="1"/>
          <p:nvPr/>
        </p:nvSpPr>
        <p:spPr>
          <a:xfrm>
            <a:off x="6275916" y="125197"/>
            <a:ext cx="5659410" cy="1938992"/>
          </a:xfrm>
          <a:prstGeom prst="rect">
            <a:avLst/>
          </a:prstGeom>
          <a:solidFill>
            <a:schemeClr val="accent6">
              <a:lumMod val="40000"/>
              <a:lumOff val="60000"/>
            </a:schemeClr>
          </a:solidFill>
        </p:spPr>
        <p:txBody>
          <a:bodyPr wrap="square" rtlCol="0">
            <a:spAutoFit/>
          </a:bodyPr>
          <a:lstStyle/>
          <a:p>
            <a:r>
              <a:rPr lang="en-GB" sz="2000" b="1" u="sng" dirty="0" smtClean="0"/>
              <a:t>Green groups</a:t>
            </a:r>
          </a:p>
          <a:p>
            <a:pPr marL="457200" indent="-457200">
              <a:buFont typeface="+mj-lt"/>
              <a:buAutoNum type="arabicPeriod"/>
            </a:pPr>
            <a:endParaRPr lang="en-GB" sz="2000" dirty="0"/>
          </a:p>
          <a:p>
            <a:pPr marL="457200" indent="-457200">
              <a:buFont typeface="+mj-lt"/>
              <a:buAutoNum type="arabicPeriod"/>
            </a:pPr>
            <a:r>
              <a:rPr lang="en-GB" sz="2000" dirty="0" smtClean="0"/>
              <a:t>Identify 5 -6 key features of a Medieval hospital.</a:t>
            </a:r>
          </a:p>
          <a:p>
            <a:pPr marL="457200" indent="-457200">
              <a:buFont typeface="+mj-lt"/>
              <a:buAutoNum type="arabicPeriod"/>
            </a:pPr>
            <a:endParaRPr lang="en-GB" sz="2000" dirty="0"/>
          </a:p>
          <a:p>
            <a:pPr marL="457200" indent="-457200">
              <a:buFont typeface="+mj-lt"/>
              <a:buAutoNum type="arabicPeriod"/>
            </a:pPr>
            <a:r>
              <a:rPr lang="en-GB" sz="2000" dirty="0" smtClean="0"/>
              <a:t>Explain one differences in hospitals in the 1500s and 1700s. (4 marks – GCSE question)</a:t>
            </a:r>
          </a:p>
        </p:txBody>
      </p:sp>
      <p:sp>
        <p:nvSpPr>
          <p:cNvPr id="5" name="TextBox 4"/>
          <p:cNvSpPr txBox="1"/>
          <p:nvPr/>
        </p:nvSpPr>
        <p:spPr>
          <a:xfrm>
            <a:off x="6275916" y="2310409"/>
            <a:ext cx="5659410" cy="1631216"/>
          </a:xfrm>
          <a:prstGeom prst="rect">
            <a:avLst/>
          </a:prstGeom>
          <a:solidFill>
            <a:schemeClr val="accent4">
              <a:lumMod val="60000"/>
              <a:lumOff val="40000"/>
            </a:schemeClr>
          </a:solidFill>
        </p:spPr>
        <p:txBody>
          <a:bodyPr wrap="square" rtlCol="0">
            <a:spAutoFit/>
          </a:bodyPr>
          <a:lstStyle/>
          <a:p>
            <a:r>
              <a:rPr lang="en-GB" sz="2000" b="1" u="sng" dirty="0" smtClean="0"/>
              <a:t>Orange groups</a:t>
            </a:r>
          </a:p>
          <a:p>
            <a:endParaRPr lang="en-GB" sz="2000" dirty="0"/>
          </a:p>
          <a:p>
            <a:pPr marL="457200" indent="-457200">
              <a:buFont typeface="+mj-lt"/>
              <a:buAutoNum type="arabicPeriod"/>
            </a:pPr>
            <a:r>
              <a:rPr lang="en-GB" sz="2000" dirty="0" smtClean="0"/>
              <a:t>Identify 5 -6 key features of a Medieval hospital.</a:t>
            </a:r>
          </a:p>
          <a:p>
            <a:pPr marL="457200" indent="-457200">
              <a:buFont typeface="+mj-lt"/>
              <a:buAutoNum type="arabicPeriod"/>
            </a:pPr>
            <a:endParaRPr lang="en-GB" sz="2000" dirty="0" smtClean="0"/>
          </a:p>
          <a:p>
            <a:pPr marL="457200" indent="-457200">
              <a:buFont typeface="+mj-lt"/>
              <a:buAutoNum type="arabicPeriod"/>
            </a:pPr>
            <a:r>
              <a:rPr lang="en-GB" sz="2000" dirty="0" smtClean="0"/>
              <a:t>Had hospitals changed much by the 1700s?</a:t>
            </a:r>
          </a:p>
        </p:txBody>
      </p:sp>
      <p:sp>
        <p:nvSpPr>
          <p:cNvPr id="6" name="TextBox 5"/>
          <p:cNvSpPr txBox="1"/>
          <p:nvPr/>
        </p:nvSpPr>
        <p:spPr>
          <a:xfrm>
            <a:off x="6275916" y="4172478"/>
            <a:ext cx="5659410" cy="2554545"/>
          </a:xfrm>
          <a:prstGeom prst="rect">
            <a:avLst/>
          </a:prstGeom>
          <a:solidFill>
            <a:schemeClr val="accent1">
              <a:lumMod val="40000"/>
              <a:lumOff val="60000"/>
            </a:schemeClr>
          </a:solidFill>
        </p:spPr>
        <p:txBody>
          <a:bodyPr wrap="square" rtlCol="0">
            <a:spAutoFit/>
          </a:bodyPr>
          <a:lstStyle/>
          <a:p>
            <a:r>
              <a:rPr lang="en-GB" sz="2000" b="1" u="sng" dirty="0" smtClean="0"/>
              <a:t>Blue groups</a:t>
            </a:r>
          </a:p>
          <a:p>
            <a:endParaRPr lang="en-GB" sz="2000" dirty="0"/>
          </a:p>
          <a:p>
            <a:pPr marL="457200" indent="-457200">
              <a:buFont typeface="+mj-lt"/>
              <a:buAutoNum type="arabicPeriod"/>
            </a:pPr>
            <a:r>
              <a:rPr lang="en-GB" sz="2000" dirty="0" smtClean="0"/>
              <a:t>In your ‘Medieval’ section, write down as many key features of a medieval hospital as you can remember from Y10. </a:t>
            </a:r>
          </a:p>
          <a:p>
            <a:pPr marL="457200" indent="-457200">
              <a:buFont typeface="+mj-lt"/>
              <a:buAutoNum type="arabicPeriod"/>
            </a:pPr>
            <a:endParaRPr lang="en-GB" sz="2000" dirty="0"/>
          </a:p>
          <a:p>
            <a:pPr marL="457200" indent="-457200">
              <a:buFont typeface="+mj-lt"/>
              <a:buAutoNum type="arabicPeriod"/>
            </a:pPr>
            <a:r>
              <a:rPr lang="en-GB" sz="2000" dirty="0" smtClean="0"/>
              <a:t>Once you have done this, pick out one difference and one similarity.</a:t>
            </a:r>
          </a:p>
        </p:txBody>
      </p:sp>
      <p:pic>
        <p:nvPicPr>
          <p:cNvPr id="7" name="Picture 6"/>
          <p:cNvPicPr>
            <a:picLocks noChangeAspect="1"/>
          </p:cNvPicPr>
          <p:nvPr/>
        </p:nvPicPr>
        <p:blipFill>
          <a:blip r:embed="rId2"/>
          <a:stretch>
            <a:fillRect/>
          </a:stretch>
        </p:blipFill>
        <p:spPr>
          <a:xfrm>
            <a:off x="374705" y="2726611"/>
            <a:ext cx="5901211" cy="3755875"/>
          </a:xfrm>
          <a:prstGeom prst="rect">
            <a:avLst/>
          </a:prstGeom>
        </p:spPr>
      </p:pic>
    </p:spTree>
    <p:extLst>
      <p:ext uri="{BB962C8B-B14F-4D97-AF65-F5344CB8AC3E}">
        <p14:creationId xmlns:p14="http://schemas.microsoft.com/office/powerpoint/2010/main" val="148824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600" y="101600"/>
            <a:ext cx="6070600" cy="1200329"/>
          </a:xfrm>
          <a:prstGeom prst="rect">
            <a:avLst/>
          </a:prstGeom>
          <a:noFill/>
        </p:spPr>
        <p:txBody>
          <a:bodyPr wrap="square" rtlCol="0">
            <a:spAutoFit/>
          </a:bodyPr>
          <a:lstStyle/>
          <a:p>
            <a:r>
              <a:rPr lang="en-GB" sz="3600" dirty="0" smtClean="0">
                <a:latin typeface="Franklin Gothic Demi Cond" panose="020B0706030402020204" pitchFamily="34" charset="0"/>
              </a:rPr>
              <a:t>Why did surgical hospitals begin to </a:t>
            </a:r>
            <a:r>
              <a:rPr lang="en-GB" sz="3600" dirty="0" smtClean="0">
                <a:solidFill>
                  <a:srgbClr val="FF0000"/>
                </a:solidFill>
                <a:latin typeface="Franklin Gothic Demi Cond" panose="020B0706030402020204" pitchFamily="34" charset="0"/>
              </a:rPr>
              <a:t>change</a:t>
            </a:r>
            <a:r>
              <a:rPr lang="en-GB" sz="3600" dirty="0" smtClean="0">
                <a:latin typeface="Franklin Gothic Demi Cond" panose="020B0706030402020204" pitchFamily="34" charset="0"/>
              </a:rPr>
              <a:t>?</a:t>
            </a:r>
            <a:endParaRPr lang="en-GB" sz="3600" dirty="0">
              <a:latin typeface="Franklin Gothic Demi Cond" panose="020B0706030402020204" pitchFamily="34" charset="0"/>
            </a:endParaRPr>
          </a:p>
        </p:txBody>
      </p:sp>
      <p:sp>
        <p:nvSpPr>
          <p:cNvPr id="3" name="TextBox 2"/>
          <p:cNvSpPr txBox="1"/>
          <p:nvPr/>
        </p:nvSpPr>
        <p:spPr>
          <a:xfrm>
            <a:off x="101600" y="1485900"/>
            <a:ext cx="5867400" cy="5078313"/>
          </a:xfrm>
          <a:prstGeom prst="rect">
            <a:avLst/>
          </a:prstGeom>
          <a:solidFill>
            <a:schemeClr val="accent1">
              <a:lumMod val="20000"/>
              <a:lumOff val="80000"/>
            </a:schemeClr>
          </a:solidFill>
        </p:spPr>
        <p:txBody>
          <a:bodyPr wrap="square" rtlCol="0">
            <a:spAutoFit/>
          </a:bodyPr>
          <a:lstStyle/>
          <a:p>
            <a:pPr marL="285750" indent="-285750">
              <a:buFont typeface="Arial" panose="020B0604020202020204" pitchFamily="34" charset="0"/>
              <a:buChar char="•"/>
            </a:pPr>
            <a:r>
              <a:rPr lang="en-GB" dirty="0" smtClean="0"/>
              <a:t>By the turn of the 20</a:t>
            </a:r>
            <a:r>
              <a:rPr lang="en-GB" baseline="30000" dirty="0" smtClean="0"/>
              <a:t>th</a:t>
            </a:r>
            <a:r>
              <a:rPr lang="en-GB" dirty="0" smtClean="0"/>
              <a:t> Century, hospitals had completely transformed.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The focus was on treatment and preventing infection through aseptic conditions.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The way they were built reflected this change – they were large, well ventilated buildings which had separate wards for infectious diseases.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They were no longer controlled by the Church,</a:t>
            </a:r>
            <a:r>
              <a:rPr lang="en-GB" dirty="0"/>
              <a:t> </a:t>
            </a:r>
            <a:r>
              <a:rPr lang="en-GB" dirty="0" smtClean="0"/>
              <a:t>however it still cost money to use them.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Surgery was much safer and cleaner – pain was no longer felt.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Three people helped change this – Nightingale, Simpson and Lister.</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72200" y="3137781"/>
            <a:ext cx="5868987" cy="3602744"/>
          </a:xfrm>
          <a:prstGeom prst="rect">
            <a:avLst/>
          </a:prstGeom>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46799" y="101600"/>
            <a:ext cx="5894387" cy="2946400"/>
          </a:xfrm>
          <a:prstGeom prst="rect">
            <a:avLst/>
          </a:prstGeom>
        </p:spPr>
      </p:pic>
    </p:spTree>
    <p:extLst>
      <p:ext uri="{BB962C8B-B14F-4D97-AF65-F5344CB8AC3E}">
        <p14:creationId xmlns:p14="http://schemas.microsoft.com/office/powerpoint/2010/main" val="2175924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6603" y="136478"/>
            <a:ext cx="7226300" cy="584775"/>
          </a:xfrm>
          <a:prstGeom prst="rect">
            <a:avLst/>
          </a:prstGeom>
          <a:noFill/>
        </p:spPr>
        <p:txBody>
          <a:bodyPr wrap="square" rtlCol="0">
            <a:spAutoFit/>
          </a:bodyPr>
          <a:lstStyle/>
          <a:p>
            <a:r>
              <a:rPr lang="en-GB" sz="3200" dirty="0" smtClean="0">
                <a:latin typeface="Franklin Gothic Demi Cond" panose="020B0706030402020204" pitchFamily="34" charset="0"/>
              </a:rPr>
              <a:t>The work of Florence </a:t>
            </a:r>
            <a:r>
              <a:rPr lang="en-GB" sz="3200" dirty="0" smtClean="0">
                <a:solidFill>
                  <a:srgbClr val="FF0000"/>
                </a:solidFill>
                <a:latin typeface="Franklin Gothic Demi Cond" panose="020B0706030402020204" pitchFamily="34" charset="0"/>
              </a:rPr>
              <a:t>Nightingale</a:t>
            </a:r>
            <a:r>
              <a:rPr lang="en-GB" sz="3200" dirty="0" smtClean="0">
                <a:latin typeface="Franklin Gothic Demi Cond" panose="020B0706030402020204" pitchFamily="34" charset="0"/>
              </a:rPr>
              <a:t> </a:t>
            </a:r>
            <a:endParaRPr lang="en-GB" sz="3200" dirty="0">
              <a:latin typeface="Franklin Gothic Demi Cond" panose="020B0706030402020204" pitchFamily="34" charset="0"/>
            </a:endParaRPr>
          </a:p>
        </p:txBody>
      </p:sp>
      <p:sp>
        <p:nvSpPr>
          <p:cNvPr id="3" name="TextBox 2"/>
          <p:cNvSpPr txBox="1"/>
          <p:nvPr/>
        </p:nvSpPr>
        <p:spPr>
          <a:xfrm>
            <a:off x="286603" y="853156"/>
            <a:ext cx="6728346" cy="5909310"/>
          </a:xfrm>
          <a:prstGeom prst="rect">
            <a:avLst/>
          </a:prstGeom>
          <a:solidFill>
            <a:schemeClr val="accent6">
              <a:lumMod val="40000"/>
              <a:lumOff val="60000"/>
            </a:schemeClr>
          </a:solidFill>
        </p:spPr>
        <p:txBody>
          <a:bodyPr wrap="square" rtlCol="0">
            <a:spAutoFit/>
          </a:bodyPr>
          <a:lstStyle/>
          <a:p>
            <a:r>
              <a:rPr lang="en-GB" dirty="0" smtClean="0"/>
              <a:t>Born into a wealthy family in 1820; she had a “religious vision” at age 17 that told her to serve mankind. She trained as a nurse in Germany and then France. In 1853 she became superintendent of nurses at King’s College Hospital in London.</a:t>
            </a:r>
          </a:p>
          <a:p>
            <a:endParaRPr lang="en-GB" dirty="0"/>
          </a:p>
          <a:p>
            <a:r>
              <a:rPr lang="en-GB" dirty="0" smtClean="0"/>
              <a:t>In 1854, Britain went to war with Russia in Crimea. The media published stories that hospitals were not fit for soldiers to be treated in – it was a media scandal. </a:t>
            </a:r>
          </a:p>
          <a:p>
            <a:endParaRPr lang="en-GB" dirty="0"/>
          </a:p>
          <a:p>
            <a:r>
              <a:rPr lang="en-GB" dirty="0" smtClean="0"/>
              <a:t>Due to her reputation as a successful nurse, Nightingale convinced the British government to send her to improve hospitals in Crimea with 38 other nurses. </a:t>
            </a:r>
          </a:p>
          <a:p>
            <a:endParaRPr lang="en-GB" dirty="0"/>
          </a:p>
          <a:p>
            <a:r>
              <a:rPr lang="en-GB" dirty="0" smtClean="0"/>
              <a:t>Her team demanded 300 scrubbing brushes to clean dirt near patients. She organised her time into smaller teams to treat nearly 2,000 wounded soldiers. She also provided all men with clean bedding and good food. </a:t>
            </a:r>
          </a:p>
          <a:p>
            <a:endParaRPr lang="en-GB" dirty="0"/>
          </a:p>
          <a:p>
            <a:r>
              <a:rPr lang="en-GB" dirty="0" smtClean="0"/>
              <a:t>Overall the impact was a vast reduction in infection rate – mortality fell from 40% to 2% in six months. This helped support Pasteur and Koch’s work on germs causing infection. </a:t>
            </a:r>
            <a:endParaRPr lang="en-GB" dirty="0"/>
          </a:p>
        </p:txBody>
      </p:sp>
      <p:pic>
        <p:nvPicPr>
          <p:cNvPr id="4" name="Picture 3"/>
          <p:cNvPicPr>
            <a:picLocks noChangeAspect="1"/>
          </p:cNvPicPr>
          <p:nvPr/>
        </p:nvPicPr>
        <p:blipFill>
          <a:blip r:embed="rId2"/>
          <a:stretch>
            <a:fillRect/>
          </a:stretch>
        </p:blipFill>
        <p:spPr>
          <a:xfrm>
            <a:off x="7196829" y="267016"/>
            <a:ext cx="4676724" cy="6495450"/>
          </a:xfrm>
          <a:prstGeom prst="rect">
            <a:avLst/>
          </a:prstGeom>
        </p:spPr>
      </p:pic>
    </p:spTree>
    <p:extLst>
      <p:ext uri="{BB962C8B-B14F-4D97-AF65-F5344CB8AC3E}">
        <p14:creationId xmlns:p14="http://schemas.microsoft.com/office/powerpoint/2010/main" val="2648585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6603" y="136478"/>
            <a:ext cx="7226300" cy="584775"/>
          </a:xfrm>
          <a:prstGeom prst="rect">
            <a:avLst/>
          </a:prstGeom>
          <a:noFill/>
        </p:spPr>
        <p:txBody>
          <a:bodyPr wrap="square" rtlCol="0">
            <a:spAutoFit/>
          </a:bodyPr>
          <a:lstStyle/>
          <a:p>
            <a:r>
              <a:rPr lang="en-GB" sz="3200" dirty="0" smtClean="0">
                <a:latin typeface="Franklin Gothic Demi Cond" panose="020B0706030402020204" pitchFamily="34" charset="0"/>
              </a:rPr>
              <a:t>The work of James </a:t>
            </a:r>
            <a:r>
              <a:rPr lang="en-GB" sz="3200" dirty="0" smtClean="0">
                <a:solidFill>
                  <a:srgbClr val="FF0000"/>
                </a:solidFill>
                <a:latin typeface="Franklin Gothic Demi Cond" panose="020B0706030402020204" pitchFamily="34" charset="0"/>
              </a:rPr>
              <a:t>Simpson</a:t>
            </a:r>
            <a:r>
              <a:rPr lang="en-GB" sz="3200" dirty="0" smtClean="0">
                <a:latin typeface="Franklin Gothic Demi Cond" panose="020B0706030402020204" pitchFamily="34" charset="0"/>
              </a:rPr>
              <a:t> </a:t>
            </a:r>
            <a:endParaRPr lang="en-GB" sz="3200" dirty="0">
              <a:latin typeface="Franklin Gothic Demi Cond" panose="020B0706030402020204" pitchFamily="34" charset="0"/>
            </a:endParaRPr>
          </a:p>
        </p:txBody>
      </p:sp>
      <p:sp>
        <p:nvSpPr>
          <p:cNvPr id="3" name="TextBox 2"/>
          <p:cNvSpPr txBox="1"/>
          <p:nvPr/>
        </p:nvSpPr>
        <p:spPr>
          <a:xfrm>
            <a:off x="286603" y="935043"/>
            <a:ext cx="6305266" cy="5078313"/>
          </a:xfrm>
          <a:prstGeom prst="rect">
            <a:avLst/>
          </a:prstGeom>
          <a:solidFill>
            <a:schemeClr val="accent6">
              <a:lumMod val="40000"/>
              <a:lumOff val="60000"/>
            </a:schemeClr>
          </a:solidFill>
        </p:spPr>
        <p:txBody>
          <a:bodyPr wrap="square" rtlCol="0">
            <a:spAutoFit/>
          </a:bodyPr>
          <a:lstStyle/>
          <a:p>
            <a:r>
              <a:rPr lang="en-GB" dirty="0" smtClean="0"/>
              <a:t>A surgeon who trained and worked in Edinburgh, Scotland. </a:t>
            </a:r>
          </a:p>
          <a:p>
            <a:endParaRPr lang="en-GB" dirty="0"/>
          </a:p>
          <a:p>
            <a:r>
              <a:rPr lang="en-GB" dirty="0" smtClean="0"/>
              <a:t>Was convinced that there were better anaesthetics than laughing gas to be discovered. </a:t>
            </a:r>
          </a:p>
          <a:p>
            <a:endParaRPr lang="en-GB" dirty="0"/>
          </a:p>
          <a:p>
            <a:r>
              <a:rPr lang="en-GB" dirty="0" smtClean="0"/>
              <a:t>In 1847, Simpson and many of his colleagues began hosting events at his home to inhale various vapours to find the best anaesthetic.  One such chemical was chloroform which knocked them all out for hours. </a:t>
            </a:r>
          </a:p>
          <a:p>
            <a:endParaRPr lang="en-GB" dirty="0"/>
          </a:p>
          <a:p>
            <a:r>
              <a:rPr lang="en-GB" dirty="0" smtClean="0"/>
              <a:t>Chloroform began to be used widely in surgery to knock the patient unconscious so surgery could be more accurate. It reached  new levels of popularity in 1853 when Queen Victoria used it during the birth of her son. </a:t>
            </a:r>
          </a:p>
          <a:p>
            <a:endParaRPr lang="en-GB" dirty="0"/>
          </a:p>
          <a:p>
            <a:r>
              <a:rPr lang="en-GB" dirty="0" smtClean="0"/>
              <a:t>Because of Simpson’s work, surgeons could take their time and perform more complex surgery. However it did nothing to solve bleeding and infection.</a:t>
            </a:r>
            <a:endParaRPr lang="en-GB" dirty="0"/>
          </a:p>
        </p:txBody>
      </p:sp>
      <p:pic>
        <p:nvPicPr>
          <p:cNvPr id="5" name="Picture 4"/>
          <p:cNvPicPr>
            <a:picLocks noChangeAspect="1"/>
          </p:cNvPicPr>
          <p:nvPr/>
        </p:nvPicPr>
        <p:blipFill>
          <a:blip r:embed="rId2"/>
          <a:stretch>
            <a:fillRect/>
          </a:stretch>
        </p:blipFill>
        <p:spPr>
          <a:xfrm>
            <a:off x="6785640" y="173539"/>
            <a:ext cx="4924140" cy="6684461"/>
          </a:xfrm>
          <a:prstGeom prst="rect">
            <a:avLst/>
          </a:prstGeom>
        </p:spPr>
      </p:pic>
      <p:sp>
        <p:nvSpPr>
          <p:cNvPr id="6" name="Rectangle 5"/>
          <p:cNvSpPr/>
          <p:nvPr/>
        </p:nvSpPr>
        <p:spPr>
          <a:xfrm>
            <a:off x="434173" y="6227146"/>
            <a:ext cx="5016694" cy="369332"/>
          </a:xfrm>
          <a:prstGeom prst="rect">
            <a:avLst/>
          </a:prstGeom>
        </p:spPr>
        <p:txBody>
          <a:bodyPr wrap="none">
            <a:spAutoFit/>
          </a:bodyPr>
          <a:lstStyle/>
          <a:p>
            <a:r>
              <a:rPr lang="en-GB" dirty="0" smtClean="0">
                <a:hlinkClick r:id="rId3"/>
              </a:rPr>
              <a:t>https://www.youtube.com/watch?v=6hBfFeuOuHE</a:t>
            </a:r>
            <a:r>
              <a:rPr lang="en-GB" dirty="0" smtClean="0"/>
              <a:t> </a:t>
            </a:r>
            <a:endParaRPr lang="en-GB" dirty="0"/>
          </a:p>
        </p:txBody>
      </p:sp>
    </p:spTree>
    <p:extLst>
      <p:ext uri="{BB962C8B-B14F-4D97-AF65-F5344CB8AC3E}">
        <p14:creationId xmlns:p14="http://schemas.microsoft.com/office/powerpoint/2010/main" val="37860638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8300" y="168275"/>
            <a:ext cx="7226300" cy="584775"/>
          </a:xfrm>
          <a:prstGeom prst="rect">
            <a:avLst/>
          </a:prstGeom>
          <a:noFill/>
        </p:spPr>
        <p:txBody>
          <a:bodyPr wrap="square" rtlCol="0">
            <a:spAutoFit/>
          </a:bodyPr>
          <a:lstStyle/>
          <a:p>
            <a:r>
              <a:rPr lang="en-GB" sz="3200" dirty="0" smtClean="0">
                <a:latin typeface="Franklin Gothic Demi Cond" panose="020B0706030402020204" pitchFamily="34" charset="0"/>
              </a:rPr>
              <a:t>The work of Joseph </a:t>
            </a:r>
            <a:r>
              <a:rPr lang="en-GB" sz="3200" dirty="0" smtClean="0">
                <a:solidFill>
                  <a:srgbClr val="FF0000"/>
                </a:solidFill>
                <a:latin typeface="Franklin Gothic Demi Cond" panose="020B0706030402020204" pitchFamily="34" charset="0"/>
              </a:rPr>
              <a:t>Lister</a:t>
            </a:r>
            <a:r>
              <a:rPr lang="en-GB" sz="3200" dirty="0" smtClean="0">
                <a:latin typeface="Franklin Gothic Demi Cond" panose="020B0706030402020204" pitchFamily="34" charset="0"/>
              </a:rPr>
              <a:t> </a:t>
            </a:r>
            <a:endParaRPr lang="en-GB" sz="3200" dirty="0">
              <a:latin typeface="Franklin Gothic Demi Cond" panose="020B0706030402020204" pitchFamily="34" charset="0"/>
            </a:endParaRPr>
          </a:p>
        </p:txBody>
      </p:sp>
      <p:sp>
        <p:nvSpPr>
          <p:cNvPr id="3" name="TextBox 2"/>
          <p:cNvSpPr txBox="1"/>
          <p:nvPr/>
        </p:nvSpPr>
        <p:spPr>
          <a:xfrm>
            <a:off x="434173" y="796543"/>
            <a:ext cx="5964072" cy="5355312"/>
          </a:xfrm>
          <a:prstGeom prst="rect">
            <a:avLst/>
          </a:prstGeom>
          <a:solidFill>
            <a:schemeClr val="accent6">
              <a:lumMod val="40000"/>
              <a:lumOff val="60000"/>
            </a:schemeClr>
          </a:solidFill>
        </p:spPr>
        <p:txBody>
          <a:bodyPr wrap="square" rtlCol="0">
            <a:spAutoFit/>
          </a:bodyPr>
          <a:lstStyle/>
          <a:p>
            <a:r>
              <a:rPr lang="en-GB" dirty="0" smtClean="0"/>
              <a:t>An English surgeon who was obsessed with finding the cause of infection in his patients. Inspired by Pasteur’s work on microbes causing decay in beer and wine, Lister believed they also caused decay in flesh. </a:t>
            </a:r>
          </a:p>
          <a:p>
            <a:endParaRPr lang="en-GB" dirty="0"/>
          </a:p>
          <a:p>
            <a:r>
              <a:rPr lang="en-GB" dirty="0" smtClean="0"/>
              <a:t>He began to look for chemicals that could ‘kill’ these microbes before infection set in. In 1834, carbolic acid began to be used to treat sewage. </a:t>
            </a:r>
            <a:endParaRPr lang="en-GB" dirty="0"/>
          </a:p>
          <a:p>
            <a:endParaRPr lang="en-GB" dirty="0" smtClean="0"/>
          </a:p>
          <a:p>
            <a:r>
              <a:rPr lang="en-GB" dirty="0" smtClean="0"/>
              <a:t>In 1865 Lister operated on a patient with a broken leg at Glasgow Infirmary.  He wrapped the leg in a bandage soaked in carbolic spray. The wound healed cleanly within 6 weeks. </a:t>
            </a:r>
          </a:p>
          <a:p>
            <a:endParaRPr lang="en-GB" dirty="0"/>
          </a:p>
          <a:p>
            <a:r>
              <a:rPr lang="en-GB" dirty="0" smtClean="0"/>
              <a:t>His work was published in The Lancet in a series of 6 articles between March and July 1867. Lister instructed surgeons to wear clean gloves and wash their hands before and after operations using a 5% carbolic acid solution. He also championed the use of a carbolic spray in the air during surgery.</a:t>
            </a:r>
          </a:p>
        </p:txBody>
      </p:sp>
      <p:sp>
        <p:nvSpPr>
          <p:cNvPr id="4" name="AutoShape 2" descr="https://upload.wikimedia.org/wikipedia/commons/thumb/5/50/Joseph_Lister%2C_1st_Baron_Lister_%281827_%E2%80%93_1912%29_surgeon_Wellcome_L0002075.jpg/220px-Joseph_Lister%2C_1st_Baron_Lister_%281827_%E2%80%93_1912%29_surgeon_Wellcome_L0002075.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2"/>
          <a:stretch>
            <a:fillRect/>
          </a:stretch>
        </p:blipFill>
        <p:spPr>
          <a:xfrm>
            <a:off x="6688256" y="168275"/>
            <a:ext cx="5066540" cy="6287116"/>
          </a:xfrm>
          <a:prstGeom prst="rect">
            <a:avLst/>
          </a:prstGeom>
        </p:spPr>
      </p:pic>
    </p:spTree>
    <p:extLst>
      <p:ext uri="{BB962C8B-B14F-4D97-AF65-F5344CB8AC3E}">
        <p14:creationId xmlns:p14="http://schemas.microsoft.com/office/powerpoint/2010/main" val="5794060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TotalTime>
  <Words>1547</Words>
  <Application>Microsoft Office PowerPoint</Application>
  <PresentationFormat>Widescreen</PresentationFormat>
  <Paragraphs>177</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Franklin Gothic Demi Cond</vt:lpstr>
      <vt:lpstr>Office Theme</vt:lpstr>
      <vt:lpstr>How did hospitals begin to change during the industrial period?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did hospitals begin to change during the industrial period?</dc:title>
  <dc:creator>User</dc:creator>
  <cp:lastModifiedBy>User</cp:lastModifiedBy>
  <cp:revision>14</cp:revision>
  <dcterms:created xsi:type="dcterms:W3CDTF">2018-09-05T14:25:29Z</dcterms:created>
  <dcterms:modified xsi:type="dcterms:W3CDTF">2018-09-05T19:56:56Z</dcterms:modified>
</cp:coreProperties>
</file>