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58" r:id="rId9"/>
    <p:sldId id="268" r:id="rId10"/>
    <p:sldId id="270" r:id="rId11"/>
    <p:sldId id="269" r:id="rId12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4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25A-4C9C-43DD-9CE3-13D7F1FF2C7F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64B9-B4C5-4520-89F7-DA9A36C12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14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25A-4C9C-43DD-9CE3-13D7F1FF2C7F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64B9-B4C5-4520-89F7-DA9A36C12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69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25A-4C9C-43DD-9CE3-13D7F1FF2C7F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64B9-B4C5-4520-89F7-DA9A36C12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64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25A-4C9C-43DD-9CE3-13D7F1FF2C7F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64B9-B4C5-4520-89F7-DA9A36C12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34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25A-4C9C-43DD-9CE3-13D7F1FF2C7F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64B9-B4C5-4520-89F7-DA9A36C12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51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25A-4C9C-43DD-9CE3-13D7F1FF2C7F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64B9-B4C5-4520-89F7-DA9A36C12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4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25A-4C9C-43DD-9CE3-13D7F1FF2C7F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64B9-B4C5-4520-89F7-DA9A36C12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88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25A-4C9C-43DD-9CE3-13D7F1FF2C7F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64B9-B4C5-4520-89F7-DA9A36C12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6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25A-4C9C-43DD-9CE3-13D7F1FF2C7F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64B9-B4C5-4520-89F7-DA9A36C12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83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25A-4C9C-43DD-9CE3-13D7F1FF2C7F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64B9-B4C5-4520-89F7-DA9A36C12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5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25A-4C9C-43DD-9CE3-13D7F1FF2C7F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64B9-B4C5-4520-89F7-DA9A36C12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48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3925A-4C9C-43DD-9CE3-13D7F1FF2C7F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A64B9-B4C5-4520-89F7-DA9A36C12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8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558" y="494473"/>
            <a:ext cx="10857018" cy="944563"/>
          </a:xfrm>
        </p:spPr>
        <p:txBody>
          <a:bodyPr>
            <a:noAutofit/>
          </a:bodyPr>
          <a:lstStyle/>
          <a:p>
            <a:pPr algn="l"/>
            <a:r>
              <a:rPr lang="en-GB" sz="4400" u="sng" dirty="0" smtClean="0">
                <a:latin typeface="Franklin Gothic Demi Cond" panose="020B0706030402020204" pitchFamily="34" charset="0"/>
              </a:rPr>
              <a:t>How did Adolf Hitler create a totalitarian state in Germany by 1934?</a:t>
            </a:r>
            <a:endParaRPr lang="en-GB" sz="4400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2035" y="2032378"/>
            <a:ext cx="5883965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Starter: </a:t>
            </a:r>
            <a:r>
              <a:rPr lang="en-GB" sz="3200" dirty="0" smtClean="0"/>
              <a:t>Why was President Hindenburg forced to make Hitler chancellor in 1933?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4314" y="3932130"/>
            <a:ext cx="5883965" cy="2616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In this lesson, we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Describe the steps taken to change Germany from a democracy to a dictatorship.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Assess the legality of Hitler’s decisions.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166" y="1947797"/>
            <a:ext cx="5438520" cy="439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60" y="1417600"/>
            <a:ext cx="5991367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On 2 August 1934, President Hindenburg died, aged 87. 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Hitler combined the offices of both Chancellor and President. He was now known as ‘Fuhrer’.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He forced every soldier in the army to swear an oath to him.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He held a vote in Germany on whether he should be </a:t>
            </a:r>
            <a:r>
              <a:rPr lang="en-GB" sz="2400" dirty="0"/>
              <a:t>F</a:t>
            </a:r>
            <a:r>
              <a:rPr lang="en-GB" sz="2400" dirty="0" smtClean="0"/>
              <a:t>uhrer. 90% voted yes.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Weimar Republic was now dead.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675" y="-84384"/>
            <a:ext cx="6396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The death of Hindenburg and the Weimar Government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431" y="84952"/>
            <a:ext cx="5715201" cy="792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12" y="0"/>
            <a:ext cx="6032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Two</a:t>
            </a:r>
            <a:endParaRPr lang="en-GB" sz="4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430" y="1091821"/>
            <a:ext cx="5659273" cy="5016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By August 1934, was Hitler’s political power based on legal or illegal means? 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Provide evidence of </a:t>
            </a:r>
            <a:r>
              <a:rPr lang="en-GB" sz="3200" dirty="0" smtClean="0">
                <a:solidFill>
                  <a:srgbClr val="FF0000"/>
                </a:solidFill>
              </a:rPr>
              <a:t>legal</a:t>
            </a:r>
            <a:r>
              <a:rPr lang="en-GB" sz="3200" dirty="0" smtClean="0"/>
              <a:t> and </a:t>
            </a:r>
            <a:r>
              <a:rPr lang="en-GB" sz="3200" dirty="0" smtClean="0">
                <a:solidFill>
                  <a:srgbClr val="FF0000"/>
                </a:solidFill>
              </a:rPr>
              <a:t>illegal</a:t>
            </a:r>
            <a:r>
              <a:rPr lang="en-GB" sz="3200" dirty="0" smtClean="0"/>
              <a:t> ways he gained power and control over Germany.</a:t>
            </a:r>
          </a:p>
          <a:p>
            <a:endParaRPr lang="en-GB" sz="3200" dirty="0"/>
          </a:p>
          <a:p>
            <a:r>
              <a:rPr lang="en-GB" sz="3200" dirty="0" smtClean="0"/>
              <a:t>Make </a:t>
            </a:r>
            <a:r>
              <a:rPr lang="en-GB" sz="3200" dirty="0"/>
              <a:t>sure that you explain and justify your answer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065"/>
          <a:stretch/>
        </p:blipFill>
        <p:spPr>
          <a:xfrm>
            <a:off x="6373503" y="232012"/>
            <a:ext cx="5720687" cy="636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015" y="1603157"/>
            <a:ext cx="5891285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Weimar constitution controlled </a:t>
            </a:r>
            <a:r>
              <a:rPr lang="en-GB" sz="2000" dirty="0" smtClean="0"/>
              <a:t>he could 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Hindenburg </a:t>
            </a:r>
            <a:r>
              <a:rPr lang="en-GB" sz="2000" dirty="0"/>
              <a:t>retained all the powers of the </a:t>
            </a:r>
            <a:r>
              <a:rPr lang="en-GB" sz="2000" dirty="0" smtClean="0"/>
              <a:t>President.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Hitler’s </a:t>
            </a:r>
            <a:r>
              <a:rPr lang="en-GB" sz="2000" dirty="0"/>
              <a:t>cabinet had 12 members – but only two were NSDAP members (Wilhelm Frick and Hermann Goering</a:t>
            </a:r>
            <a:r>
              <a:rPr lang="en-GB" sz="2000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NSDAP </a:t>
            </a:r>
            <a:r>
              <a:rPr lang="en-GB" sz="2000" dirty="0"/>
              <a:t>members numbered only about one-third of the Reichstag. </a:t>
            </a:r>
            <a:endParaRPr lang="en-GB" sz="2000" dirty="0" smtClean="0"/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New York Times observed that ‘the composition of the Cabinet leaves Herr Hitler no scope for his dictatorial ambition’.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065"/>
          <a:stretch/>
        </p:blipFill>
        <p:spPr>
          <a:xfrm>
            <a:off x="6373503" y="232012"/>
            <a:ext cx="5720687" cy="6360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503" y="-48110"/>
            <a:ext cx="60323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How strong was Hitler by 1933?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250" y="1573296"/>
            <a:ext cx="6426200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On the evening of 27 February 1933, the Reichstag building was destroyed by a massive fire. 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 </a:t>
            </a:r>
            <a:r>
              <a:rPr lang="en-GB" sz="2000" dirty="0"/>
              <a:t>young Dutchman, a communist supporter named </a:t>
            </a:r>
            <a:r>
              <a:rPr lang="en-GB" sz="2000" dirty="0" err="1"/>
              <a:t>Marinus</a:t>
            </a:r>
            <a:r>
              <a:rPr lang="en-GB" sz="2000" dirty="0"/>
              <a:t> van der </a:t>
            </a:r>
            <a:r>
              <a:rPr lang="en-GB" sz="2000" dirty="0" err="1"/>
              <a:t>Lubbe</a:t>
            </a:r>
            <a:r>
              <a:rPr lang="en-GB" sz="2000" dirty="0"/>
              <a:t>, was caught on the site with matches and firelighters. 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other four were found not guilty and released; van der </a:t>
            </a:r>
            <a:r>
              <a:rPr lang="en-GB" sz="2000" dirty="0" err="1"/>
              <a:t>Lubbe</a:t>
            </a:r>
            <a:r>
              <a:rPr lang="en-GB" sz="2000" dirty="0"/>
              <a:t> was found guilty and executed. 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Hitler and </a:t>
            </a:r>
            <a:r>
              <a:rPr lang="en-GB" sz="2000" dirty="0"/>
              <a:t>Hermann Goering, the new chief of police, claimed that van der </a:t>
            </a:r>
            <a:r>
              <a:rPr lang="en-GB" sz="2000" dirty="0" err="1"/>
              <a:t>Lubbe</a:t>
            </a:r>
            <a:r>
              <a:rPr lang="en-GB" sz="2000" dirty="0"/>
              <a:t> was part of a communist conspiracy against the government. 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They </a:t>
            </a:r>
            <a:r>
              <a:rPr lang="en-GB" sz="2000" dirty="0"/>
              <a:t>decided to use the Reichstag Fire as an opportunity to attack the communists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304" y="290543"/>
            <a:ext cx="5108891" cy="3407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070" y="3827804"/>
            <a:ext cx="4048125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503" y="-48110"/>
            <a:ext cx="60323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What changed in February 1933?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69783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28</a:t>
            </a:r>
            <a:r>
              <a:rPr lang="en-GB" sz="3600" baseline="30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th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 February </a:t>
            </a:r>
            <a:r>
              <a:rPr lang="en-GB" sz="3600" dirty="0" smtClean="0">
                <a:latin typeface="Franklin Gothic Demi Cond" panose="020B0706030402020204" pitchFamily="34" charset="0"/>
              </a:rPr>
              <a:t>1933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Chancellor Hitler orders the arrest of 4,000 Communists.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 pressures President Hindenburg to declare a state of emergency and call an election.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807368"/>
            <a:ext cx="697831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1</a:t>
            </a:r>
            <a:r>
              <a:rPr lang="en-GB" sz="3600" baseline="30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st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 March </a:t>
            </a:r>
            <a:r>
              <a:rPr lang="en-GB" sz="3600" dirty="0" smtClean="0">
                <a:latin typeface="Franklin Gothic Demi Cond" panose="020B0706030402020204" pitchFamily="34" charset="0"/>
              </a:rPr>
              <a:t>1933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Hitler uses the emergency powers to pass a law giving him the power to imprison political opponents and ban communist newspapers.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At the election, the Nazis win 288 seats.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Hitler bans the Communist Party from taking their 81 seats.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This gives the NSDAP two-thirds of the Reichstag.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838" y="152400"/>
            <a:ext cx="5066561" cy="3590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838" y="3997636"/>
            <a:ext cx="5162550" cy="27813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8240829" y="4254500"/>
            <a:ext cx="1627071" cy="2235200"/>
          </a:xfrm>
          <a:custGeom>
            <a:avLst/>
            <a:gdLst>
              <a:gd name="connsiteX0" fmla="*/ 1106371 w 1627071"/>
              <a:gd name="connsiteY0" fmla="*/ 63500 h 2235200"/>
              <a:gd name="connsiteX1" fmla="*/ 1119071 w 1627071"/>
              <a:gd name="connsiteY1" fmla="*/ 292100 h 2235200"/>
              <a:gd name="connsiteX2" fmla="*/ 1144471 w 1627071"/>
              <a:gd name="connsiteY2" fmla="*/ 736600 h 2235200"/>
              <a:gd name="connsiteX3" fmla="*/ 1157171 w 1627071"/>
              <a:gd name="connsiteY3" fmla="*/ 1193800 h 2235200"/>
              <a:gd name="connsiteX4" fmla="*/ 1195271 w 1627071"/>
              <a:gd name="connsiteY4" fmla="*/ 1244600 h 2235200"/>
              <a:gd name="connsiteX5" fmla="*/ 1207971 w 1627071"/>
              <a:gd name="connsiteY5" fmla="*/ 1282700 h 2235200"/>
              <a:gd name="connsiteX6" fmla="*/ 1258771 w 1627071"/>
              <a:gd name="connsiteY6" fmla="*/ 1358900 h 2235200"/>
              <a:gd name="connsiteX7" fmla="*/ 1284171 w 1627071"/>
              <a:gd name="connsiteY7" fmla="*/ 1397000 h 2235200"/>
              <a:gd name="connsiteX8" fmla="*/ 1322271 w 1627071"/>
              <a:gd name="connsiteY8" fmla="*/ 1473200 h 2235200"/>
              <a:gd name="connsiteX9" fmla="*/ 1360371 w 1627071"/>
              <a:gd name="connsiteY9" fmla="*/ 1549400 h 2235200"/>
              <a:gd name="connsiteX10" fmla="*/ 1385771 w 1627071"/>
              <a:gd name="connsiteY10" fmla="*/ 1651000 h 2235200"/>
              <a:gd name="connsiteX11" fmla="*/ 1423871 w 1627071"/>
              <a:gd name="connsiteY11" fmla="*/ 1689100 h 2235200"/>
              <a:gd name="connsiteX12" fmla="*/ 1461971 w 1627071"/>
              <a:gd name="connsiteY12" fmla="*/ 1765300 h 2235200"/>
              <a:gd name="connsiteX13" fmla="*/ 1487371 w 1627071"/>
              <a:gd name="connsiteY13" fmla="*/ 1816100 h 2235200"/>
              <a:gd name="connsiteX14" fmla="*/ 1512771 w 1627071"/>
              <a:gd name="connsiteY14" fmla="*/ 1854200 h 2235200"/>
              <a:gd name="connsiteX15" fmla="*/ 1538171 w 1627071"/>
              <a:gd name="connsiteY15" fmla="*/ 1930400 h 2235200"/>
              <a:gd name="connsiteX16" fmla="*/ 1550871 w 1627071"/>
              <a:gd name="connsiteY16" fmla="*/ 1968500 h 2235200"/>
              <a:gd name="connsiteX17" fmla="*/ 1563571 w 1627071"/>
              <a:gd name="connsiteY17" fmla="*/ 2006600 h 2235200"/>
              <a:gd name="connsiteX18" fmla="*/ 1588971 w 1627071"/>
              <a:gd name="connsiteY18" fmla="*/ 2095500 h 2235200"/>
              <a:gd name="connsiteX19" fmla="*/ 1627071 w 1627071"/>
              <a:gd name="connsiteY19" fmla="*/ 2133600 h 2235200"/>
              <a:gd name="connsiteX20" fmla="*/ 1588971 w 1627071"/>
              <a:gd name="connsiteY20" fmla="*/ 2159000 h 2235200"/>
              <a:gd name="connsiteX21" fmla="*/ 1461971 w 1627071"/>
              <a:gd name="connsiteY21" fmla="*/ 2184400 h 2235200"/>
              <a:gd name="connsiteX22" fmla="*/ 1398471 w 1627071"/>
              <a:gd name="connsiteY22" fmla="*/ 2197100 h 2235200"/>
              <a:gd name="connsiteX23" fmla="*/ 1296871 w 1627071"/>
              <a:gd name="connsiteY23" fmla="*/ 2209800 h 2235200"/>
              <a:gd name="connsiteX24" fmla="*/ 1246071 w 1627071"/>
              <a:gd name="connsiteY24" fmla="*/ 2222500 h 2235200"/>
              <a:gd name="connsiteX25" fmla="*/ 1106371 w 1627071"/>
              <a:gd name="connsiteY25" fmla="*/ 2235200 h 2235200"/>
              <a:gd name="connsiteX26" fmla="*/ 738071 w 1627071"/>
              <a:gd name="connsiteY26" fmla="*/ 2222500 h 2235200"/>
              <a:gd name="connsiteX27" fmla="*/ 661871 w 1627071"/>
              <a:gd name="connsiteY27" fmla="*/ 2171700 h 2235200"/>
              <a:gd name="connsiteX28" fmla="*/ 623771 w 1627071"/>
              <a:gd name="connsiteY28" fmla="*/ 2159000 h 2235200"/>
              <a:gd name="connsiteX29" fmla="*/ 560271 w 1627071"/>
              <a:gd name="connsiteY29" fmla="*/ 2108200 h 2235200"/>
              <a:gd name="connsiteX30" fmla="*/ 534871 w 1627071"/>
              <a:gd name="connsiteY30" fmla="*/ 2070100 h 2235200"/>
              <a:gd name="connsiteX31" fmla="*/ 458671 w 1627071"/>
              <a:gd name="connsiteY31" fmla="*/ 2019300 h 2235200"/>
              <a:gd name="connsiteX32" fmla="*/ 357071 w 1627071"/>
              <a:gd name="connsiteY32" fmla="*/ 1930400 h 2235200"/>
              <a:gd name="connsiteX33" fmla="*/ 318971 w 1627071"/>
              <a:gd name="connsiteY33" fmla="*/ 1905000 h 2235200"/>
              <a:gd name="connsiteX34" fmla="*/ 268171 w 1627071"/>
              <a:gd name="connsiteY34" fmla="*/ 1828800 h 2235200"/>
              <a:gd name="connsiteX35" fmla="*/ 217371 w 1627071"/>
              <a:gd name="connsiteY35" fmla="*/ 1765300 h 2235200"/>
              <a:gd name="connsiteX36" fmla="*/ 191971 w 1627071"/>
              <a:gd name="connsiteY36" fmla="*/ 1727200 h 2235200"/>
              <a:gd name="connsiteX37" fmla="*/ 153871 w 1627071"/>
              <a:gd name="connsiteY37" fmla="*/ 1701800 h 2235200"/>
              <a:gd name="connsiteX38" fmla="*/ 103071 w 1627071"/>
              <a:gd name="connsiteY38" fmla="*/ 1638300 h 2235200"/>
              <a:gd name="connsiteX39" fmla="*/ 77671 w 1627071"/>
              <a:gd name="connsiteY39" fmla="*/ 1562100 h 2235200"/>
              <a:gd name="connsiteX40" fmla="*/ 39571 w 1627071"/>
              <a:gd name="connsiteY40" fmla="*/ 1485900 h 2235200"/>
              <a:gd name="connsiteX41" fmla="*/ 26871 w 1627071"/>
              <a:gd name="connsiteY41" fmla="*/ 1155700 h 2235200"/>
              <a:gd name="connsiteX42" fmla="*/ 1471 w 1627071"/>
              <a:gd name="connsiteY42" fmla="*/ 1016000 h 2235200"/>
              <a:gd name="connsiteX43" fmla="*/ 39571 w 1627071"/>
              <a:gd name="connsiteY43" fmla="*/ 787400 h 2235200"/>
              <a:gd name="connsiteX44" fmla="*/ 77671 w 1627071"/>
              <a:gd name="connsiteY44" fmla="*/ 762000 h 2235200"/>
              <a:gd name="connsiteX45" fmla="*/ 103071 w 1627071"/>
              <a:gd name="connsiteY45" fmla="*/ 723900 h 2235200"/>
              <a:gd name="connsiteX46" fmla="*/ 141171 w 1627071"/>
              <a:gd name="connsiteY46" fmla="*/ 711200 h 2235200"/>
              <a:gd name="connsiteX47" fmla="*/ 230071 w 1627071"/>
              <a:gd name="connsiteY47" fmla="*/ 609600 h 2235200"/>
              <a:gd name="connsiteX48" fmla="*/ 255471 w 1627071"/>
              <a:gd name="connsiteY48" fmla="*/ 558800 h 2235200"/>
              <a:gd name="connsiteX49" fmla="*/ 318971 w 1627071"/>
              <a:gd name="connsiteY49" fmla="*/ 482600 h 2235200"/>
              <a:gd name="connsiteX50" fmla="*/ 344371 w 1627071"/>
              <a:gd name="connsiteY50" fmla="*/ 406400 h 2235200"/>
              <a:gd name="connsiteX51" fmla="*/ 369771 w 1627071"/>
              <a:gd name="connsiteY51" fmla="*/ 368300 h 2235200"/>
              <a:gd name="connsiteX52" fmla="*/ 382471 w 1627071"/>
              <a:gd name="connsiteY52" fmla="*/ 330200 h 2235200"/>
              <a:gd name="connsiteX53" fmla="*/ 420571 w 1627071"/>
              <a:gd name="connsiteY53" fmla="*/ 304800 h 2235200"/>
              <a:gd name="connsiteX54" fmla="*/ 484071 w 1627071"/>
              <a:gd name="connsiteY54" fmla="*/ 190500 h 2235200"/>
              <a:gd name="connsiteX55" fmla="*/ 522171 w 1627071"/>
              <a:gd name="connsiteY55" fmla="*/ 165100 h 2235200"/>
              <a:gd name="connsiteX56" fmla="*/ 572971 w 1627071"/>
              <a:gd name="connsiteY56" fmla="*/ 114300 h 2235200"/>
              <a:gd name="connsiteX57" fmla="*/ 611071 w 1627071"/>
              <a:gd name="connsiteY57" fmla="*/ 101600 h 2235200"/>
              <a:gd name="connsiteX58" fmla="*/ 649171 w 1627071"/>
              <a:gd name="connsiteY58" fmla="*/ 76200 h 2235200"/>
              <a:gd name="connsiteX59" fmla="*/ 699971 w 1627071"/>
              <a:gd name="connsiteY59" fmla="*/ 38100 h 2235200"/>
              <a:gd name="connsiteX60" fmla="*/ 826971 w 1627071"/>
              <a:gd name="connsiteY60" fmla="*/ 0 h 2235200"/>
              <a:gd name="connsiteX61" fmla="*/ 1030171 w 1627071"/>
              <a:gd name="connsiteY61" fmla="*/ 12700 h 2235200"/>
              <a:gd name="connsiteX62" fmla="*/ 1068271 w 1627071"/>
              <a:gd name="connsiteY62" fmla="*/ 25400 h 2235200"/>
              <a:gd name="connsiteX63" fmla="*/ 1106371 w 1627071"/>
              <a:gd name="connsiteY63" fmla="*/ 6350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627071" h="2235200">
                <a:moveTo>
                  <a:pt x="1106371" y="63500"/>
                </a:moveTo>
                <a:cubicBezTo>
                  <a:pt x="1114838" y="107950"/>
                  <a:pt x="1116021" y="215843"/>
                  <a:pt x="1119071" y="292100"/>
                </a:cubicBezTo>
                <a:cubicBezTo>
                  <a:pt x="1136363" y="724402"/>
                  <a:pt x="1088499" y="568685"/>
                  <a:pt x="1144471" y="736600"/>
                </a:cubicBezTo>
                <a:cubicBezTo>
                  <a:pt x="1148704" y="889000"/>
                  <a:pt x="1142001" y="1042098"/>
                  <a:pt x="1157171" y="1193800"/>
                </a:cubicBezTo>
                <a:cubicBezTo>
                  <a:pt x="1159277" y="1214862"/>
                  <a:pt x="1184769" y="1226222"/>
                  <a:pt x="1195271" y="1244600"/>
                </a:cubicBezTo>
                <a:cubicBezTo>
                  <a:pt x="1201913" y="1256223"/>
                  <a:pt x="1201470" y="1270998"/>
                  <a:pt x="1207971" y="1282700"/>
                </a:cubicBezTo>
                <a:cubicBezTo>
                  <a:pt x="1222796" y="1309385"/>
                  <a:pt x="1241838" y="1333500"/>
                  <a:pt x="1258771" y="1358900"/>
                </a:cubicBezTo>
                <a:cubicBezTo>
                  <a:pt x="1267238" y="1371600"/>
                  <a:pt x="1279344" y="1382520"/>
                  <a:pt x="1284171" y="1397000"/>
                </a:cubicBezTo>
                <a:cubicBezTo>
                  <a:pt x="1316093" y="1492765"/>
                  <a:pt x="1273032" y="1374723"/>
                  <a:pt x="1322271" y="1473200"/>
                </a:cubicBezTo>
                <a:cubicBezTo>
                  <a:pt x="1374851" y="1578360"/>
                  <a:pt x="1287578" y="1440211"/>
                  <a:pt x="1360371" y="1549400"/>
                </a:cubicBezTo>
                <a:cubicBezTo>
                  <a:pt x="1362203" y="1558560"/>
                  <a:pt x="1374613" y="1634263"/>
                  <a:pt x="1385771" y="1651000"/>
                </a:cubicBezTo>
                <a:cubicBezTo>
                  <a:pt x="1395734" y="1665944"/>
                  <a:pt x="1411171" y="1676400"/>
                  <a:pt x="1423871" y="1689100"/>
                </a:cubicBezTo>
                <a:cubicBezTo>
                  <a:pt x="1447156" y="1758954"/>
                  <a:pt x="1422580" y="1696366"/>
                  <a:pt x="1461971" y="1765300"/>
                </a:cubicBezTo>
                <a:cubicBezTo>
                  <a:pt x="1471364" y="1781738"/>
                  <a:pt x="1477978" y="1799662"/>
                  <a:pt x="1487371" y="1816100"/>
                </a:cubicBezTo>
                <a:cubicBezTo>
                  <a:pt x="1494944" y="1829352"/>
                  <a:pt x="1506572" y="1840252"/>
                  <a:pt x="1512771" y="1854200"/>
                </a:cubicBezTo>
                <a:cubicBezTo>
                  <a:pt x="1523645" y="1878666"/>
                  <a:pt x="1529704" y="1905000"/>
                  <a:pt x="1538171" y="1930400"/>
                </a:cubicBezTo>
                <a:lnTo>
                  <a:pt x="1550871" y="1968500"/>
                </a:lnTo>
                <a:cubicBezTo>
                  <a:pt x="1555104" y="1981200"/>
                  <a:pt x="1560324" y="1993613"/>
                  <a:pt x="1563571" y="2006600"/>
                </a:cubicBezTo>
                <a:cubicBezTo>
                  <a:pt x="1565265" y="2013374"/>
                  <a:pt x="1581683" y="2084568"/>
                  <a:pt x="1588971" y="2095500"/>
                </a:cubicBezTo>
                <a:cubicBezTo>
                  <a:pt x="1598934" y="2110444"/>
                  <a:pt x="1614371" y="2120900"/>
                  <a:pt x="1627071" y="2133600"/>
                </a:cubicBezTo>
                <a:cubicBezTo>
                  <a:pt x="1614371" y="2142067"/>
                  <a:pt x="1602623" y="2152174"/>
                  <a:pt x="1588971" y="2159000"/>
                </a:cubicBezTo>
                <a:cubicBezTo>
                  <a:pt x="1552459" y="2177256"/>
                  <a:pt x="1497073" y="2178550"/>
                  <a:pt x="1461971" y="2184400"/>
                </a:cubicBezTo>
                <a:cubicBezTo>
                  <a:pt x="1440679" y="2187949"/>
                  <a:pt x="1419806" y="2193818"/>
                  <a:pt x="1398471" y="2197100"/>
                </a:cubicBezTo>
                <a:cubicBezTo>
                  <a:pt x="1364738" y="2202290"/>
                  <a:pt x="1330537" y="2204189"/>
                  <a:pt x="1296871" y="2209800"/>
                </a:cubicBezTo>
                <a:cubicBezTo>
                  <a:pt x="1279654" y="2212669"/>
                  <a:pt x="1263372" y="2220193"/>
                  <a:pt x="1246071" y="2222500"/>
                </a:cubicBezTo>
                <a:cubicBezTo>
                  <a:pt x="1199722" y="2228680"/>
                  <a:pt x="1152938" y="2230967"/>
                  <a:pt x="1106371" y="2235200"/>
                </a:cubicBezTo>
                <a:cubicBezTo>
                  <a:pt x="983604" y="2230967"/>
                  <a:pt x="859676" y="2239872"/>
                  <a:pt x="738071" y="2222500"/>
                </a:cubicBezTo>
                <a:cubicBezTo>
                  <a:pt x="707851" y="2218183"/>
                  <a:pt x="690831" y="2181353"/>
                  <a:pt x="661871" y="2171700"/>
                </a:cubicBezTo>
                <a:lnTo>
                  <a:pt x="623771" y="2159000"/>
                </a:lnTo>
                <a:cubicBezTo>
                  <a:pt x="550978" y="2049811"/>
                  <a:pt x="647905" y="2178307"/>
                  <a:pt x="560271" y="2108200"/>
                </a:cubicBezTo>
                <a:cubicBezTo>
                  <a:pt x="548352" y="2098665"/>
                  <a:pt x="546358" y="2080151"/>
                  <a:pt x="534871" y="2070100"/>
                </a:cubicBezTo>
                <a:cubicBezTo>
                  <a:pt x="511897" y="2049998"/>
                  <a:pt x="458671" y="2019300"/>
                  <a:pt x="458671" y="2019300"/>
                </a:cubicBezTo>
                <a:cubicBezTo>
                  <a:pt x="416338" y="1955800"/>
                  <a:pt x="445971" y="1989667"/>
                  <a:pt x="357071" y="1930400"/>
                </a:cubicBezTo>
                <a:lnTo>
                  <a:pt x="318971" y="1905000"/>
                </a:lnTo>
                <a:cubicBezTo>
                  <a:pt x="288774" y="1814408"/>
                  <a:pt x="331592" y="1923932"/>
                  <a:pt x="268171" y="1828800"/>
                </a:cubicBezTo>
                <a:cubicBezTo>
                  <a:pt x="219096" y="1755188"/>
                  <a:pt x="302580" y="1822106"/>
                  <a:pt x="217371" y="1765300"/>
                </a:cubicBezTo>
                <a:cubicBezTo>
                  <a:pt x="208904" y="1752600"/>
                  <a:pt x="202764" y="1737993"/>
                  <a:pt x="191971" y="1727200"/>
                </a:cubicBezTo>
                <a:cubicBezTo>
                  <a:pt x="181178" y="1716407"/>
                  <a:pt x="163406" y="1713719"/>
                  <a:pt x="153871" y="1701800"/>
                </a:cubicBezTo>
                <a:cubicBezTo>
                  <a:pt x="83764" y="1614166"/>
                  <a:pt x="212260" y="1711093"/>
                  <a:pt x="103071" y="1638300"/>
                </a:cubicBezTo>
                <a:cubicBezTo>
                  <a:pt x="94604" y="1612900"/>
                  <a:pt x="92523" y="1584377"/>
                  <a:pt x="77671" y="1562100"/>
                </a:cubicBezTo>
                <a:cubicBezTo>
                  <a:pt x="44845" y="1512861"/>
                  <a:pt x="57098" y="1538480"/>
                  <a:pt x="39571" y="1485900"/>
                </a:cubicBezTo>
                <a:cubicBezTo>
                  <a:pt x="35338" y="1375833"/>
                  <a:pt x="33339" y="1265658"/>
                  <a:pt x="26871" y="1155700"/>
                </a:cubicBezTo>
                <a:cubicBezTo>
                  <a:pt x="21742" y="1068512"/>
                  <a:pt x="21343" y="1075616"/>
                  <a:pt x="1471" y="1016000"/>
                </a:cubicBezTo>
                <a:cubicBezTo>
                  <a:pt x="6147" y="945857"/>
                  <a:pt x="-18963" y="845934"/>
                  <a:pt x="39571" y="787400"/>
                </a:cubicBezTo>
                <a:cubicBezTo>
                  <a:pt x="50364" y="776607"/>
                  <a:pt x="64971" y="770467"/>
                  <a:pt x="77671" y="762000"/>
                </a:cubicBezTo>
                <a:cubicBezTo>
                  <a:pt x="86138" y="749300"/>
                  <a:pt x="91152" y="733435"/>
                  <a:pt x="103071" y="723900"/>
                </a:cubicBezTo>
                <a:cubicBezTo>
                  <a:pt x="113524" y="715537"/>
                  <a:pt x="131705" y="720666"/>
                  <a:pt x="141171" y="711200"/>
                </a:cubicBezTo>
                <a:cubicBezTo>
                  <a:pt x="289338" y="563033"/>
                  <a:pt x="122121" y="681567"/>
                  <a:pt x="230071" y="609600"/>
                </a:cubicBezTo>
                <a:cubicBezTo>
                  <a:pt x="238538" y="592667"/>
                  <a:pt x="244467" y="574206"/>
                  <a:pt x="255471" y="558800"/>
                </a:cubicBezTo>
                <a:cubicBezTo>
                  <a:pt x="290657" y="509540"/>
                  <a:pt x="295257" y="535956"/>
                  <a:pt x="318971" y="482600"/>
                </a:cubicBezTo>
                <a:cubicBezTo>
                  <a:pt x="329845" y="458134"/>
                  <a:pt x="329519" y="428677"/>
                  <a:pt x="344371" y="406400"/>
                </a:cubicBezTo>
                <a:cubicBezTo>
                  <a:pt x="352838" y="393700"/>
                  <a:pt x="362945" y="381952"/>
                  <a:pt x="369771" y="368300"/>
                </a:cubicBezTo>
                <a:cubicBezTo>
                  <a:pt x="375758" y="356326"/>
                  <a:pt x="374108" y="340653"/>
                  <a:pt x="382471" y="330200"/>
                </a:cubicBezTo>
                <a:cubicBezTo>
                  <a:pt x="392006" y="318281"/>
                  <a:pt x="407871" y="313267"/>
                  <a:pt x="420571" y="304800"/>
                </a:cubicBezTo>
                <a:cubicBezTo>
                  <a:pt x="433805" y="265097"/>
                  <a:pt x="446640" y="215454"/>
                  <a:pt x="484071" y="190500"/>
                </a:cubicBezTo>
                <a:cubicBezTo>
                  <a:pt x="496771" y="182033"/>
                  <a:pt x="510582" y="175033"/>
                  <a:pt x="522171" y="165100"/>
                </a:cubicBezTo>
                <a:cubicBezTo>
                  <a:pt x="540353" y="149515"/>
                  <a:pt x="553484" y="128219"/>
                  <a:pt x="572971" y="114300"/>
                </a:cubicBezTo>
                <a:cubicBezTo>
                  <a:pt x="583864" y="106519"/>
                  <a:pt x="599097" y="107587"/>
                  <a:pt x="611071" y="101600"/>
                </a:cubicBezTo>
                <a:cubicBezTo>
                  <a:pt x="624723" y="94774"/>
                  <a:pt x="636751" y="85072"/>
                  <a:pt x="649171" y="76200"/>
                </a:cubicBezTo>
                <a:cubicBezTo>
                  <a:pt x="666395" y="63897"/>
                  <a:pt x="681039" y="47566"/>
                  <a:pt x="699971" y="38100"/>
                </a:cubicBezTo>
                <a:cubicBezTo>
                  <a:pt x="730891" y="22640"/>
                  <a:pt x="790511" y="9115"/>
                  <a:pt x="826971" y="0"/>
                </a:cubicBezTo>
                <a:cubicBezTo>
                  <a:pt x="894704" y="4233"/>
                  <a:pt x="962678" y="5596"/>
                  <a:pt x="1030171" y="12700"/>
                </a:cubicBezTo>
                <a:cubicBezTo>
                  <a:pt x="1043484" y="14101"/>
                  <a:pt x="1061383" y="13921"/>
                  <a:pt x="1068271" y="25400"/>
                </a:cubicBezTo>
                <a:cubicBezTo>
                  <a:pt x="1076983" y="39920"/>
                  <a:pt x="1097904" y="19050"/>
                  <a:pt x="1106371" y="6350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564" y="5092700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7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568" y="216568"/>
            <a:ext cx="692718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22</a:t>
            </a:r>
            <a:r>
              <a:rPr lang="en-GB" sz="3600" baseline="30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nd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 March </a:t>
            </a:r>
            <a:r>
              <a:rPr lang="en-GB" sz="3600" dirty="0" smtClean="0">
                <a:latin typeface="Franklin Gothic Demi Cond" panose="020B0706030402020204" pitchFamily="34" charset="0"/>
              </a:rPr>
              <a:t>1933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Hitler proposes the ‘Enabling Act’ to the Reichstag.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It would give the Chancellor the power to pass laws without the Reichstag for four years.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Hitler uses the SA and SS to intimidate other politicians into voting for it.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6885" y="4145613"/>
            <a:ext cx="680686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24 </a:t>
            </a:r>
            <a:r>
              <a:rPr lang="en-GB" sz="40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March </a:t>
            </a:r>
            <a:r>
              <a:rPr lang="en-GB" sz="4000" dirty="0" smtClean="0">
                <a:latin typeface="Franklin Gothic Demi Cond" panose="020B0706030402020204" pitchFamily="34" charset="0"/>
              </a:rPr>
              <a:t>1933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Enabling Act is passed by 44 votes to 94.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 </a:t>
            </a:r>
            <a:r>
              <a:rPr lang="en-GB" sz="2400" dirty="0"/>
              <a:t>this sense, it was legal – even though Reichstag members were intimidated during the vote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1" y="190199"/>
            <a:ext cx="4795585" cy="3302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1" y="3602342"/>
            <a:ext cx="2169853" cy="313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726" y="493295"/>
            <a:ext cx="6629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May </a:t>
            </a:r>
            <a:r>
              <a:rPr lang="en-GB" sz="3600" dirty="0" smtClean="0">
                <a:latin typeface="Franklin Gothic Demi Cond" panose="020B0706030402020204" pitchFamily="34" charset="0"/>
              </a:rPr>
              <a:t>1933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SA and SS break into the offices of the SDP and the Communist Party.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Their newspapers are destroyed and their funds confiscated.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76726" y="3864861"/>
            <a:ext cx="6629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July </a:t>
            </a:r>
            <a:r>
              <a:rPr lang="en-GB" sz="3600" dirty="0" smtClean="0">
                <a:latin typeface="Franklin Gothic Demi Cond" panose="020B0706030402020204" pitchFamily="34" charset="0"/>
              </a:rPr>
              <a:t>1933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Hitler makes a law that banned all political parties except for the NSDAP.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Germany is now a one-party state.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452" r="21183"/>
          <a:stretch/>
        </p:blipFill>
        <p:spPr>
          <a:xfrm>
            <a:off x="7109865" y="2986838"/>
            <a:ext cx="4933746" cy="3716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865" y="272213"/>
            <a:ext cx="4933746" cy="246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12" y="0"/>
            <a:ext cx="6032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One</a:t>
            </a:r>
            <a:endParaRPr lang="en-GB" sz="4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430" y="1091821"/>
            <a:ext cx="5659273" cy="5016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Using the information you have read as a class, create a timeline to show how Hitler destroyed German democracy. It should include:</a:t>
            </a:r>
          </a:p>
          <a:p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27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February 1933 – Reichstag 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July 1933 – All other political parties banned by Hitler</a:t>
            </a:r>
            <a:r>
              <a:rPr lang="en-GB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255222" y="289185"/>
            <a:ext cx="4162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Franklin Gothic Demi Cond" panose="020B0706030402020204" pitchFamily="34" charset="0"/>
              </a:rPr>
              <a:t>28</a:t>
            </a:r>
            <a:r>
              <a:rPr lang="en-GB" sz="3600" baseline="30000" dirty="0">
                <a:latin typeface="Franklin Gothic Demi Cond" panose="020B0706030402020204" pitchFamily="34" charset="0"/>
              </a:rPr>
              <a:t>th</a:t>
            </a:r>
            <a:r>
              <a:rPr lang="en-GB" sz="36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 February </a:t>
            </a:r>
            <a:r>
              <a:rPr lang="en-GB" sz="3600" dirty="0" smtClean="0">
                <a:latin typeface="Franklin Gothic Demi Cond" panose="020B0706030402020204" pitchFamily="34" charset="0"/>
              </a:rPr>
              <a:t>1933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 smtClean="0">
              <a:latin typeface="Franklin Gothic Demi Cond" panose="020B07060304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Franklin Gothic Demi Cond" panose="020B0706030402020204" pitchFamily="34" charset="0"/>
              </a:rPr>
              <a:t>1</a:t>
            </a:r>
            <a:r>
              <a:rPr lang="en-GB" sz="3600" baseline="30000" dirty="0" smtClean="0">
                <a:latin typeface="Franklin Gothic Demi Cond" panose="020B0706030402020204" pitchFamily="34" charset="0"/>
              </a:rPr>
              <a:t>st</a:t>
            </a:r>
            <a:r>
              <a:rPr lang="en-GB" sz="3600" dirty="0" smtClean="0">
                <a:latin typeface="Franklin Gothic Demi Cond" panose="020B0706030402020204" pitchFamily="34" charset="0"/>
              </a:rPr>
              <a:t> 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March</a:t>
            </a:r>
            <a:r>
              <a:rPr lang="en-GB" sz="3600" dirty="0" smtClean="0">
                <a:latin typeface="Franklin Gothic Demi Cond" panose="020B0706030402020204" pitchFamily="34" charset="0"/>
              </a:rPr>
              <a:t> 1933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 smtClean="0">
              <a:latin typeface="Franklin Gothic Demi Cond" panose="020B07060304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Franklin Gothic Demi Cond" panose="020B0706030402020204" pitchFamily="34" charset="0"/>
              </a:rPr>
              <a:t>22</a:t>
            </a:r>
            <a:r>
              <a:rPr lang="en-GB" sz="3600" baseline="30000" dirty="0" smtClean="0">
                <a:latin typeface="Franklin Gothic Demi Cond" panose="020B0706030402020204" pitchFamily="34" charset="0"/>
              </a:rPr>
              <a:t>nd</a:t>
            </a:r>
            <a:r>
              <a:rPr lang="en-GB" sz="3600" dirty="0" smtClean="0">
                <a:latin typeface="Franklin Gothic Demi Cond" panose="020B0706030402020204" pitchFamily="34" charset="0"/>
              </a:rPr>
              <a:t> 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March</a:t>
            </a:r>
            <a:r>
              <a:rPr lang="en-GB" sz="3600" dirty="0" smtClean="0">
                <a:latin typeface="Franklin Gothic Demi Cond" panose="020B0706030402020204" pitchFamily="34" charset="0"/>
              </a:rPr>
              <a:t> 1933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 smtClean="0">
              <a:latin typeface="Franklin Gothic Demi Cond" panose="020B07060304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Franklin Gothic Demi Cond" panose="020B0706030402020204" pitchFamily="34" charset="0"/>
              </a:rPr>
              <a:t>24</a:t>
            </a:r>
            <a:r>
              <a:rPr lang="en-GB" sz="3600" baseline="30000" dirty="0" smtClean="0">
                <a:latin typeface="Franklin Gothic Demi Cond" panose="020B0706030402020204" pitchFamily="34" charset="0"/>
              </a:rPr>
              <a:t>th</a:t>
            </a:r>
            <a:r>
              <a:rPr lang="en-GB" sz="3600" dirty="0" smtClean="0">
                <a:latin typeface="Franklin Gothic Demi Cond" panose="020B0706030402020204" pitchFamily="34" charset="0"/>
              </a:rPr>
              <a:t> 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March</a:t>
            </a:r>
            <a:r>
              <a:rPr lang="en-GB" sz="3600" dirty="0" smtClean="0">
                <a:latin typeface="Franklin Gothic Demi Cond" panose="020B0706030402020204" pitchFamily="34" charset="0"/>
              </a:rPr>
              <a:t> 1933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 smtClean="0">
              <a:latin typeface="Franklin Gothic Demi Cond" panose="020B07060304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May</a:t>
            </a:r>
            <a:r>
              <a:rPr lang="en-GB" sz="3600" dirty="0" smtClean="0">
                <a:latin typeface="Franklin Gothic Demi Cond" panose="020B0706030402020204" pitchFamily="34" charset="0"/>
              </a:rPr>
              <a:t> 1933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 smtClean="0">
              <a:latin typeface="Franklin Gothic Demi Cond" panose="020B07060304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July </a:t>
            </a:r>
            <a:r>
              <a:rPr lang="en-GB" sz="3600" dirty="0" smtClean="0">
                <a:latin typeface="Franklin Gothic Demi Cond" panose="020B0706030402020204" pitchFamily="34" charset="0"/>
              </a:rPr>
              <a:t>1933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8005732" y="2788663"/>
            <a:ext cx="6384570" cy="1187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2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107" y="907009"/>
            <a:ext cx="6011267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By the start of 1934, Hitler had  complete control of Germany but the SA were a massive threat.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Rohm  had increased the SA to 3 million and were growing in discontent with Hitler (60% of them were unemployed)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Rohm himself was a threat – he criticised Hitler’s links to rich industrialists and was more powerful to the army.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People like Himmler resented him and thought by destroying the SA he could raise the profile of SS.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813" y="86678"/>
            <a:ext cx="5557147" cy="7746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107" y="97214"/>
            <a:ext cx="6011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How was Rohm a threat?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75" y="1362166"/>
            <a:ext cx="6628262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As a result of all this, Hitler arranged to remove the threat of </a:t>
            </a:r>
            <a:r>
              <a:rPr lang="en-GB" sz="2000" dirty="0" err="1"/>
              <a:t>Röhm</a:t>
            </a:r>
            <a:r>
              <a:rPr lang="en-GB" sz="2000" dirty="0"/>
              <a:t> and the </a:t>
            </a:r>
            <a:r>
              <a:rPr lang="en-GB" sz="2000" dirty="0" smtClean="0"/>
              <a:t>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He </a:t>
            </a:r>
            <a:r>
              <a:rPr lang="en-GB" sz="2000" dirty="0"/>
              <a:t>arranged a meeting with </a:t>
            </a:r>
            <a:r>
              <a:rPr lang="en-GB" sz="2000" dirty="0" err="1"/>
              <a:t>Röhm</a:t>
            </a:r>
            <a:r>
              <a:rPr lang="en-GB" sz="2000" dirty="0"/>
              <a:t> and 100 other SA leaders at a hotel in the Bavarian town of Bad </a:t>
            </a:r>
            <a:r>
              <a:rPr lang="en-GB" sz="2000" dirty="0" err="1"/>
              <a:t>Wiessee</a:t>
            </a:r>
            <a:r>
              <a:rPr lang="en-GB" sz="2000" dirty="0"/>
              <a:t> on 30 June 1934. 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When </a:t>
            </a:r>
            <a:r>
              <a:rPr lang="en-GB" sz="2000" dirty="0"/>
              <a:t>they arrived, </a:t>
            </a:r>
            <a:r>
              <a:rPr lang="en-GB" sz="2000" dirty="0" err="1"/>
              <a:t>Röhm</a:t>
            </a:r>
            <a:r>
              <a:rPr lang="en-GB" sz="2000" dirty="0"/>
              <a:t> and the other senior officers of the SA were arrested, </a:t>
            </a:r>
            <a:r>
              <a:rPr lang="en-GB" sz="2000" dirty="0" smtClean="0"/>
              <a:t>imprisoned.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next day, as Hitler celebrated becoming Chancellor, executions began.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SA began shooting all enemies of Hitler and the NSDAP.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Between 700 and 1,000 people were killed including Rohm and von Kahr.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675" y="-84384"/>
            <a:ext cx="6011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What was the ‘Night of Long Knives’?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132"/>
          <a:stretch/>
        </p:blipFill>
        <p:spPr>
          <a:xfrm>
            <a:off x="6918206" y="103210"/>
            <a:ext cx="5044340" cy="2448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206" y="2654140"/>
            <a:ext cx="5044340" cy="403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826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Franklin Gothic Demi Cond</vt:lpstr>
      <vt:lpstr>Office Theme</vt:lpstr>
      <vt:lpstr>How did Adolf Hitler create a totalitarian state in Germany by 1934?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Germany move from a democracy to a dictatorship?</dc:title>
  <dc:creator>User</dc:creator>
  <cp:lastModifiedBy>User</cp:lastModifiedBy>
  <cp:revision>19</cp:revision>
  <cp:lastPrinted>2018-03-09T08:29:37Z</cp:lastPrinted>
  <dcterms:created xsi:type="dcterms:W3CDTF">2018-03-08T18:14:00Z</dcterms:created>
  <dcterms:modified xsi:type="dcterms:W3CDTF">2019-03-21T10:48:12Z</dcterms:modified>
</cp:coreProperties>
</file>