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5" d="100"/>
          <a:sy n="75"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B02D91-ADEA-4199-8D7A-DD231B91E72C}"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241695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B02D91-ADEA-4199-8D7A-DD231B91E72C}"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344184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B02D91-ADEA-4199-8D7A-DD231B91E72C}"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322912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B02D91-ADEA-4199-8D7A-DD231B91E72C}"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87760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B02D91-ADEA-4199-8D7A-DD231B91E72C}"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34575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B02D91-ADEA-4199-8D7A-DD231B91E72C}"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310742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B02D91-ADEA-4199-8D7A-DD231B91E72C}" type="datetimeFigureOut">
              <a:rPr lang="en-GB" smtClean="0"/>
              <a:t>18/05/2018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261785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B02D91-ADEA-4199-8D7A-DD231B91E72C}" type="datetimeFigureOut">
              <a:rPr lang="en-GB" smtClean="0"/>
              <a:t>18/05/2018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18988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2D91-ADEA-4199-8D7A-DD231B91E72C}" type="datetimeFigureOut">
              <a:rPr lang="en-GB" smtClean="0"/>
              <a:t>18/05/2018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8312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B02D91-ADEA-4199-8D7A-DD231B91E72C}"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66439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B02D91-ADEA-4199-8D7A-DD231B91E72C}"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08F6B-07CC-4E30-AD63-88857EE11EF5}" type="slidenum">
              <a:rPr lang="en-GB" smtClean="0"/>
              <a:t>‹#›</a:t>
            </a:fld>
            <a:endParaRPr lang="en-GB"/>
          </a:p>
        </p:txBody>
      </p:sp>
    </p:spTree>
    <p:extLst>
      <p:ext uri="{BB962C8B-B14F-4D97-AF65-F5344CB8AC3E}">
        <p14:creationId xmlns:p14="http://schemas.microsoft.com/office/powerpoint/2010/main" val="147127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02D91-ADEA-4199-8D7A-DD231B91E72C}" type="datetimeFigureOut">
              <a:rPr lang="en-GB" smtClean="0"/>
              <a:t>18/05/2018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08F6B-07CC-4E30-AD63-88857EE11EF5}" type="slidenum">
              <a:rPr lang="en-GB" smtClean="0"/>
              <a:t>‹#›</a:t>
            </a:fld>
            <a:endParaRPr lang="en-GB"/>
          </a:p>
        </p:txBody>
      </p:sp>
    </p:spTree>
    <p:extLst>
      <p:ext uri="{BB962C8B-B14F-4D97-AF65-F5344CB8AC3E}">
        <p14:creationId xmlns:p14="http://schemas.microsoft.com/office/powerpoint/2010/main" val="319366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5143" y="116114"/>
            <a:ext cx="9144000" cy="1160463"/>
          </a:xfrm>
        </p:spPr>
        <p:txBody>
          <a:bodyPr>
            <a:normAutofit fontScale="90000"/>
          </a:bodyPr>
          <a:lstStyle/>
          <a:p>
            <a:pPr algn="l"/>
            <a:r>
              <a:rPr lang="en-GB" sz="4400" u="sng" dirty="0" smtClean="0"/>
              <a:t>How did dealing with the black change between 1200 and 1700?</a:t>
            </a:r>
            <a:endParaRPr lang="en-GB" sz="4400" u="sng" dirty="0"/>
          </a:p>
        </p:txBody>
      </p:sp>
      <p:sp>
        <p:nvSpPr>
          <p:cNvPr id="4" name="TextBox 3"/>
          <p:cNvSpPr txBox="1"/>
          <p:nvPr/>
        </p:nvSpPr>
        <p:spPr>
          <a:xfrm>
            <a:off x="304800" y="1778000"/>
            <a:ext cx="5892800" cy="2246769"/>
          </a:xfrm>
          <a:prstGeom prst="rect">
            <a:avLst/>
          </a:prstGeom>
          <a:solidFill>
            <a:schemeClr val="accent1">
              <a:lumMod val="40000"/>
              <a:lumOff val="60000"/>
            </a:schemeClr>
          </a:solidFill>
        </p:spPr>
        <p:txBody>
          <a:bodyPr wrap="square" rtlCol="0">
            <a:spAutoFit/>
          </a:bodyPr>
          <a:lstStyle/>
          <a:p>
            <a:r>
              <a:rPr lang="en-GB" sz="2000" b="1" i="1" dirty="0" smtClean="0"/>
              <a:t>In this lesson, we will:</a:t>
            </a:r>
          </a:p>
          <a:p>
            <a:endParaRPr lang="en-GB" sz="2000" dirty="0"/>
          </a:p>
          <a:p>
            <a:pPr marL="285750" indent="-285750">
              <a:buFont typeface="Arial" panose="020B0604020202020204" pitchFamily="34" charset="0"/>
              <a:buChar char="•"/>
            </a:pPr>
            <a:r>
              <a:rPr lang="en-GB" sz="2000" dirty="0" smtClean="0"/>
              <a:t>Describe treatments, preventions and ideas about the plague in both the Medieval and Renaissance periods</a:t>
            </a:r>
          </a:p>
          <a:p>
            <a:pPr marL="285750" indent="-285750">
              <a:buFont typeface="Arial" panose="020B0604020202020204" pitchFamily="34" charset="0"/>
              <a:buChar char="•"/>
            </a:pPr>
            <a:r>
              <a:rPr lang="en-GB" sz="2000" dirty="0" smtClean="0"/>
              <a:t>Assess to what extent medical ideas had changes during this 500 year period.</a:t>
            </a:r>
            <a:endParaRPr lang="en-GB" sz="2000" dirty="0"/>
          </a:p>
        </p:txBody>
      </p:sp>
      <p:sp>
        <p:nvSpPr>
          <p:cNvPr id="5" name="TextBox 4"/>
          <p:cNvSpPr txBox="1"/>
          <p:nvPr/>
        </p:nvSpPr>
        <p:spPr>
          <a:xfrm>
            <a:off x="304800" y="4203700"/>
            <a:ext cx="5892800" cy="1631216"/>
          </a:xfrm>
          <a:prstGeom prst="rect">
            <a:avLst/>
          </a:prstGeom>
          <a:solidFill>
            <a:schemeClr val="accent4">
              <a:lumMod val="40000"/>
              <a:lumOff val="60000"/>
            </a:schemeClr>
          </a:solidFill>
        </p:spPr>
        <p:txBody>
          <a:bodyPr wrap="square" rtlCol="0">
            <a:spAutoFit/>
          </a:bodyPr>
          <a:lstStyle/>
          <a:p>
            <a:r>
              <a:rPr lang="en-GB" sz="2000" b="1" i="1" dirty="0" smtClean="0"/>
              <a:t>Starter: </a:t>
            </a:r>
            <a:r>
              <a:rPr lang="en-GB" sz="2000" dirty="0" smtClean="0"/>
              <a:t>Can you explain why the Johnson County War was important for law and order in the west?</a:t>
            </a:r>
          </a:p>
          <a:p>
            <a:endParaRPr lang="en-GB" sz="2000" dirty="0" smtClean="0"/>
          </a:p>
          <a:p>
            <a:r>
              <a:rPr lang="en-GB" sz="2000" dirty="0" smtClean="0"/>
              <a:t>Tip: what did it show about the legal system? What did it show about order in the western territories?</a:t>
            </a:r>
            <a:endParaRPr lang="en-GB" sz="2000" dirty="0"/>
          </a:p>
        </p:txBody>
      </p:sp>
      <p:pic>
        <p:nvPicPr>
          <p:cNvPr id="6" name="Picture 5"/>
          <p:cNvPicPr>
            <a:picLocks noChangeAspect="1"/>
          </p:cNvPicPr>
          <p:nvPr/>
        </p:nvPicPr>
        <p:blipFill>
          <a:blip r:embed="rId3"/>
          <a:stretch>
            <a:fillRect/>
          </a:stretch>
        </p:blipFill>
        <p:spPr>
          <a:xfrm>
            <a:off x="6401480" y="1626504"/>
            <a:ext cx="2259920" cy="3167071"/>
          </a:xfrm>
          <a:prstGeom prst="rect">
            <a:avLst/>
          </a:prstGeom>
        </p:spPr>
      </p:pic>
      <p:pic>
        <p:nvPicPr>
          <p:cNvPr id="7" name="Picture 6"/>
          <p:cNvPicPr>
            <a:picLocks noChangeAspect="1"/>
          </p:cNvPicPr>
          <p:nvPr/>
        </p:nvPicPr>
        <p:blipFill>
          <a:blip r:embed="rId4"/>
          <a:stretch>
            <a:fillRect/>
          </a:stretch>
        </p:blipFill>
        <p:spPr>
          <a:xfrm>
            <a:off x="8865280" y="1576647"/>
            <a:ext cx="3098800" cy="2649474"/>
          </a:xfrm>
          <a:prstGeom prst="rect">
            <a:avLst/>
          </a:prstGeom>
        </p:spPr>
      </p:pic>
    </p:spTree>
    <p:extLst>
      <p:ext uri="{BB962C8B-B14F-4D97-AF65-F5344CB8AC3E}">
        <p14:creationId xmlns:p14="http://schemas.microsoft.com/office/powerpoint/2010/main" val="127249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139700"/>
            <a:ext cx="7607300" cy="584775"/>
          </a:xfrm>
          <a:prstGeom prst="rect">
            <a:avLst/>
          </a:prstGeom>
          <a:noFill/>
        </p:spPr>
        <p:txBody>
          <a:bodyPr wrap="square" rtlCol="0">
            <a:spAutoFit/>
          </a:bodyPr>
          <a:lstStyle/>
          <a:p>
            <a:r>
              <a:rPr lang="en-GB" sz="3200" dirty="0" smtClean="0"/>
              <a:t>Outbreaks of the Black Death </a:t>
            </a:r>
            <a:endParaRPr lang="en-GB" sz="3200" dirty="0"/>
          </a:p>
        </p:txBody>
      </p:sp>
      <p:sp>
        <p:nvSpPr>
          <p:cNvPr id="3" name="TextBox 2"/>
          <p:cNvSpPr txBox="1"/>
          <p:nvPr/>
        </p:nvSpPr>
        <p:spPr>
          <a:xfrm>
            <a:off x="292100" y="914400"/>
            <a:ext cx="6108700" cy="5632311"/>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GB" sz="2000" dirty="0" smtClean="0"/>
              <a:t>First hit England in 1348, originating from the Far East and following trade routes via shipping.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Within months it had killed thousands in England. It effected everyone – rich and poor, religious and non-religious. </a:t>
            </a:r>
          </a:p>
          <a:p>
            <a:pPr marL="285750" indent="-285750">
              <a:buFont typeface="Arial" panose="020B0604020202020204" pitchFamily="34" charset="0"/>
              <a:buChar char="•"/>
            </a:pPr>
            <a:r>
              <a:rPr lang="en-GB" sz="2000" dirty="0"/>
              <a:t/>
            </a:r>
            <a:br>
              <a:rPr lang="en-GB" sz="2000" dirty="0"/>
            </a:br>
            <a:r>
              <a:rPr lang="en-GB" sz="2000" dirty="0" smtClean="0"/>
              <a:t>It was carried by fleas on the back of rats. Once caught, it would kill its victims in 3-5 days.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At it’s height in 1348, it was killing 200 people every day.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hit England again in 1665, and this time was called The Great Plague. Lasted from June – November.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At it’s height, it was killing 1,000 people every day.  In total, 100,000 people in London were killed. </a:t>
            </a:r>
          </a:p>
        </p:txBody>
      </p:sp>
      <p:pic>
        <p:nvPicPr>
          <p:cNvPr id="4" name="Picture 3"/>
          <p:cNvPicPr>
            <a:picLocks noChangeAspect="1"/>
          </p:cNvPicPr>
          <p:nvPr/>
        </p:nvPicPr>
        <p:blipFill>
          <a:blip r:embed="rId2"/>
          <a:stretch>
            <a:fillRect/>
          </a:stretch>
        </p:blipFill>
        <p:spPr>
          <a:xfrm>
            <a:off x="6583901" y="139700"/>
            <a:ext cx="5462954" cy="2959100"/>
          </a:xfrm>
          <a:prstGeom prst="rect">
            <a:avLst/>
          </a:prstGeom>
        </p:spPr>
      </p:pic>
      <p:pic>
        <p:nvPicPr>
          <p:cNvPr id="5" name="Picture 4"/>
          <p:cNvPicPr>
            <a:picLocks noChangeAspect="1"/>
          </p:cNvPicPr>
          <p:nvPr/>
        </p:nvPicPr>
        <p:blipFill>
          <a:blip r:embed="rId3"/>
          <a:stretch>
            <a:fillRect/>
          </a:stretch>
        </p:blipFill>
        <p:spPr>
          <a:xfrm>
            <a:off x="6583901" y="3196892"/>
            <a:ext cx="3200400" cy="3552444"/>
          </a:xfrm>
          <a:prstGeom prst="rect">
            <a:avLst/>
          </a:prstGeom>
        </p:spPr>
      </p:pic>
      <p:pic>
        <p:nvPicPr>
          <p:cNvPr id="6" name="Picture 5"/>
          <p:cNvPicPr>
            <a:picLocks noChangeAspect="1"/>
          </p:cNvPicPr>
          <p:nvPr/>
        </p:nvPicPr>
        <p:blipFill rotWithShape="1">
          <a:blip r:embed="rId4"/>
          <a:srcRect l="43636" r="12048"/>
          <a:stretch/>
        </p:blipFill>
        <p:spPr>
          <a:xfrm flipH="1">
            <a:off x="9835100" y="3196892"/>
            <a:ext cx="2179100" cy="3552444"/>
          </a:xfrm>
          <a:prstGeom prst="rect">
            <a:avLst/>
          </a:prstGeom>
        </p:spPr>
      </p:pic>
    </p:spTree>
    <p:extLst>
      <p:ext uri="{BB962C8B-B14F-4D97-AF65-F5344CB8AC3E}">
        <p14:creationId xmlns:p14="http://schemas.microsoft.com/office/powerpoint/2010/main" val="74651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he great plague"/>
          <p:cNvPicPr>
            <a:picLocks noChangeAspect="1" noChangeArrowheads="1"/>
          </p:cNvPicPr>
          <p:nvPr/>
        </p:nvPicPr>
        <p:blipFill rotWithShape="1">
          <a:blip r:embed="rId2">
            <a:extLst>
              <a:ext uri="{28A0092B-C50C-407E-A947-70E740481C1C}">
                <a14:useLocalDpi xmlns:a14="http://schemas.microsoft.com/office/drawing/2010/main" val="0"/>
              </a:ext>
            </a:extLst>
          </a:blip>
          <a:srcRect t="14674"/>
          <a:stretch/>
        </p:blipFill>
        <p:spPr bwMode="auto">
          <a:xfrm>
            <a:off x="0" y="0"/>
            <a:ext cx="12382500" cy="710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6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01600"/>
            <a:ext cx="6616700" cy="584775"/>
          </a:xfrm>
          <a:prstGeom prst="rect">
            <a:avLst/>
          </a:prstGeom>
          <a:noFill/>
        </p:spPr>
        <p:txBody>
          <a:bodyPr wrap="square" rtlCol="0">
            <a:spAutoFit/>
          </a:bodyPr>
          <a:lstStyle/>
          <a:p>
            <a:r>
              <a:rPr lang="en-GB" sz="3200" dirty="0" smtClean="0"/>
              <a:t>Beliefs about the </a:t>
            </a:r>
            <a:r>
              <a:rPr lang="en-GB" sz="3200" dirty="0" smtClean="0">
                <a:solidFill>
                  <a:srgbClr val="FF0000"/>
                </a:solidFill>
              </a:rPr>
              <a:t>cause</a:t>
            </a:r>
            <a:r>
              <a:rPr lang="en-GB" sz="3200" dirty="0" smtClean="0"/>
              <a:t> of the disease </a:t>
            </a:r>
            <a:endParaRPr lang="en-GB" sz="3200" dirty="0"/>
          </a:p>
        </p:txBody>
      </p:sp>
      <p:sp>
        <p:nvSpPr>
          <p:cNvPr id="3" name="TextBox 2"/>
          <p:cNvSpPr txBox="1"/>
          <p:nvPr/>
        </p:nvSpPr>
        <p:spPr>
          <a:xfrm>
            <a:off x="363144" y="932438"/>
            <a:ext cx="3784600" cy="1477328"/>
          </a:xfrm>
          <a:prstGeom prst="rect">
            <a:avLst/>
          </a:prstGeom>
          <a:solidFill>
            <a:srgbClr val="FFFF00"/>
          </a:solidFill>
        </p:spPr>
        <p:txBody>
          <a:bodyPr wrap="square" rtlCol="0">
            <a:spAutoFit/>
          </a:bodyPr>
          <a:lstStyle/>
          <a:p>
            <a:r>
              <a:rPr lang="en-GB" dirty="0" smtClean="0"/>
              <a:t>Many believed that it was the result of God punishing man kind for their sin in the world.  Others said it was Judgement Day, as written in the Bible. </a:t>
            </a:r>
            <a:endParaRPr lang="en-GB" dirty="0"/>
          </a:p>
        </p:txBody>
      </p:sp>
      <p:sp>
        <p:nvSpPr>
          <p:cNvPr id="4" name="TextBox 3"/>
          <p:cNvSpPr txBox="1"/>
          <p:nvPr/>
        </p:nvSpPr>
        <p:spPr>
          <a:xfrm>
            <a:off x="235993" y="4819115"/>
            <a:ext cx="3784600" cy="1477328"/>
          </a:xfrm>
          <a:prstGeom prst="rect">
            <a:avLst/>
          </a:prstGeom>
          <a:solidFill>
            <a:srgbClr val="FFFF00"/>
          </a:solidFill>
        </p:spPr>
        <p:txBody>
          <a:bodyPr wrap="square" rtlCol="0">
            <a:spAutoFit/>
          </a:bodyPr>
          <a:lstStyle/>
          <a:p>
            <a:r>
              <a:rPr lang="en-GB" dirty="0" smtClean="0"/>
              <a:t>A very small amount of people argued that bad air (miasma) caused the disease. This bad air may have originated from an earthquake or volcanic eruption in Europe. </a:t>
            </a:r>
            <a:endParaRPr lang="en-GB" dirty="0"/>
          </a:p>
        </p:txBody>
      </p:sp>
      <p:sp>
        <p:nvSpPr>
          <p:cNvPr id="5" name="TextBox 4"/>
          <p:cNvSpPr txBox="1"/>
          <p:nvPr/>
        </p:nvSpPr>
        <p:spPr>
          <a:xfrm>
            <a:off x="5877858" y="2665720"/>
            <a:ext cx="3784600" cy="1477328"/>
          </a:xfrm>
          <a:prstGeom prst="rect">
            <a:avLst/>
          </a:prstGeom>
          <a:solidFill>
            <a:srgbClr val="99FF66"/>
          </a:solidFill>
        </p:spPr>
        <p:txBody>
          <a:bodyPr wrap="square" rtlCol="0">
            <a:spAutoFit/>
          </a:bodyPr>
          <a:lstStyle/>
          <a:p>
            <a:r>
              <a:rPr lang="en-GB" dirty="0" smtClean="0"/>
              <a:t>Same as 14</a:t>
            </a:r>
            <a:r>
              <a:rPr lang="en-GB" baseline="30000" dirty="0" smtClean="0"/>
              <a:t>th</a:t>
            </a:r>
            <a:r>
              <a:rPr lang="en-GB" dirty="0" smtClean="0"/>
              <a:t> Century, people said it was because of the strange alignment of Saturn and Jupiter. Also a comet had been spotted, which was usually a bad sign. </a:t>
            </a:r>
            <a:endParaRPr lang="en-GB" dirty="0"/>
          </a:p>
        </p:txBody>
      </p:sp>
      <p:sp>
        <p:nvSpPr>
          <p:cNvPr id="6" name="TextBox 5"/>
          <p:cNvSpPr txBox="1"/>
          <p:nvPr/>
        </p:nvSpPr>
        <p:spPr>
          <a:xfrm>
            <a:off x="5776258" y="937468"/>
            <a:ext cx="3784600" cy="1200329"/>
          </a:xfrm>
          <a:prstGeom prst="rect">
            <a:avLst/>
          </a:prstGeom>
          <a:solidFill>
            <a:srgbClr val="99FF66"/>
          </a:solidFill>
        </p:spPr>
        <p:txBody>
          <a:bodyPr wrap="square" rtlCol="0">
            <a:spAutoFit/>
          </a:bodyPr>
          <a:lstStyle/>
          <a:p>
            <a:r>
              <a:rPr lang="en-GB" dirty="0" smtClean="0"/>
              <a:t>Exact same as 14</a:t>
            </a:r>
            <a:r>
              <a:rPr lang="en-GB" baseline="30000" dirty="0" smtClean="0"/>
              <a:t>th</a:t>
            </a:r>
            <a:r>
              <a:rPr lang="en-GB" dirty="0" smtClean="0"/>
              <a:t> Century, it was the result of man’s wickedness. The 300 years since the last outbreak had seen various wars in the world</a:t>
            </a:r>
            <a:endParaRPr lang="en-GB" dirty="0"/>
          </a:p>
        </p:txBody>
      </p:sp>
      <p:sp>
        <p:nvSpPr>
          <p:cNvPr id="7" name="Rectangle 6"/>
          <p:cNvSpPr/>
          <p:nvPr/>
        </p:nvSpPr>
        <p:spPr>
          <a:xfrm>
            <a:off x="286347" y="2752745"/>
            <a:ext cx="3784600" cy="1477328"/>
          </a:xfrm>
          <a:prstGeom prst="rect">
            <a:avLst/>
          </a:prstGeom>
          <a:solidFill>
            <a:srgbClr val="FFFF00"/>
          </a:solidFill>
        </p:spPr>
        <p:txBody>
          <a:bodyPr wrap="square">
            <a:spAutoFit/>
          </a:bodyPr>
          <a:lstStyle/>
          <a:p>
            <a:r>
              <a:rPr lang="en-GB" dirty="0" smtClean="0"/>
              <a:t>In 1345 there was an unusual positioning of the planets (Mars, Jupiter and Saturn). Some said this was a sign from God or terrible things about to happen. </a:t>
            </a:r>
            <a:endParaRPr lang="en-GB" dirty="0"/>
          </a:p>
        </p:txBody>
      </p:sp>
      <p:sp>
        <p:nvSpPr>
          <p:cNvPr id="8" name="TextBox 7"/>
          <p:cNvSpPr txBox="1"/>
          <p:nvPr/>
        </p:nvSpPr>
        <p:spPr>
          <a:xfrm>
            <a:off x="5877858" y="4557911"/>
            <a:ext cx="3784600" cy="1754326"/>
          </a:xfrm>
          <a:prstGeom prst="rect">
            <a:avLst/>
          </a:prstGeom>
          <a:solidFill>
            <a:srgbClr val="99FF66"/>
          </a:solidFill>
        </p:spPr>
        <p:txBody>
          <a:bodyPr wrap="square" rtlCol="0">
            <a:spAutoFit/>
          </a:bodyPr>
          <a:lstStyle/>
          <a:p>
            <a:r>
              <a:rPr lang="en-GB" dirty="0" smtClean="0"/>
              <a:t>Most people believed it was caused by miasma. The bad smells were created by stinking rubbish an dunghills. When the weather was warm, the smell would increase which made sense as the plague hit in the summer. </a:t>
            </a:r>
            <a:endParaRPr lang="en-GB" dirty="0"/>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3930752" y="713404"/>
            <a:ext cx="2039341" cy="2039341"/>
          </a:xfrm>
          <a:prstGeom prst="rect">
            <a:avLst/>
          </a:prstGeom>
        </p:spPr>
      </p:pic>
      <p:sp>
        <p:nvSpPr>
          <p:cNvPr id="9" name="AutoShape 2" descr="Image result for christian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planets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592" y1="86486" x2="16122" y2="94208"/>
                        <a14:foregroundMark x1="65918" y1="79151" x2="76122" y2="88224"/>
                        <a14:foregroundMark x1="54490" y1="78958" x2="74694" y2="93050"/>
                        <a14:foregroundMark x1="77143" y1="63514" x2="71429" y2="89961"/>
                        <a14:foregroundMark x1="85102" y1="76641" x2="80612" y2="93050"/>
                        <a14:foregroundMark x1="72449" y1="74903" x2="80612" y2="95367"/>
                        <a14:foregroundMark x1="60204" y1="84170" x2="63878" y2="96139"/>
                        <a14:foregroundMark x1="63878" y1="91120" x2="72041" y2="95753"/>
                        <a14:foregroundMark x1="81224" y1="93629" x2="72245" y2="96718"/>
                        <a14:foregroundMark x1="62653" y1="95367" x2="69592" y2="98069"/>
                        <a14:foregroundMark x1="75714" y1="50965" x2="79796" y2="57143"/>
                        <a14:foregroundMark x1="82653" y1="50386" x2="78776" y2="66023"/>
                        <a14:foregroundMark x1="88367" y1="36486" x2="71224" y2="66023"/>
                        <a14:foregroundMark x1="92653" y1="80695" x2="34898" y2="52124"/>
                        <a14:foregroundMark x1="6735" y1="44788" x2="29592" y2="48069"/>
                        <a14:foregroundMark x1="8367" y1="22587" x2="39592" y2="42664"/>
                        <a14:foregroundMark x1="18163" y1="13320" x2="66735" y2="50965"/>
                        <a14:foregroundMark x1="31224" y1="21042" x2="56122" y2="38610"/>
                        <a14:foregroundMark x1="18980" y1="32625" x2="30408" y2="39382"/>
                        <a14:foregroundMark x1="82245" y1="19691" x2="66531" y2="33205"/>
                        <a14:foregroundMark x1="87959" y1="33591" x2="83469" y2="40154"/>
                        <a14:foregroundMark x1="88367" y1="72780" x2="89388" y2="79730"/>
                        <a14:foregroundMark x1="64082" y1="78764" x2="81837" y2="83012"/>
                        <a14:foregroundMark x1="72245" y1="73359" x2="81020" y2="83784"/>
                        <a14:foregroundMark x1="71224" y1="72008" x2="74898" y2="77413"/>
                      </a14:backgroundRemoval>
                    </a14:imgEffect>
                  </a14:imgLayer>
                </a14:imgProps>
              </a:ext>
              <a:ext uri="{28A0092B-C50C-407E-A947-70E740481C1C}">
                <a14:useLocalDpi xmlns:a14="http://schemas.microsoft.com/office/drawing/2010/main" val="0"/>
              </a:ext>
            </a:extLst>
          </a:blip>
          <a:srcRect/>
          <a:stretch>
            <a:fillRect/>
          </a:stretch>
        </p:blipFill>
        <p:spPr bwMode="auto">
          <a:xfrm>
            <a:off x="4276765" y="2848941"/>
            <a:ext cx="1476335" cy="1560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0530" y1="16013" x2="56890" y2="24020"/>
                        <a14:foregroundMark x1="88869" y1="50817" x2="85512" y2="78105"/>
                        <a14:foregroundMark x1="90813" y1="72386" x2="90459" y2="85294"/>
                        <a14:foregroundMark x1="84452" y1="88562" x2="84452" y2="91830"/>
                      </a14:backgroundRemoval>
                    </a14:imgEffect>
                  </a14:imgLayer>
                </a14:imgProps>
              </a:ext>
            </a:extLst>
          </a:blip>
          <a:stretch>
            <a:fillRect/>
          </a:stretch>
        </p:blipFill>
        <p:spPr>
          <a:xfrm>
            <a:off x="3858407" y="4583817"/>
            <a:ext cx="1866715" cy="2018427"/>
          </a:xfrm>
          <a:prstGeom prst="rect">
            <a:avLst/>
          </a:prstGeom>
        </p:spPr>
      </p:pic>
      <p:sp>
        <p:nvSpPr>
          <p:cNvPr id="15" name="TextBox 14"/>
          <p:cNvSpPr txBox="1"/>
          <p:nvPr/>
        </p:nvSpPr>
        <p:spPr>
          <a:xfrm rot="20919771">
            <a:off x="9151631" y="983076"/>
            <a:ext cx="2813884" cy="707886"/>
          </a:xfrm>
          <a:prstGeom prst="rect">
            <a:avLst/>
          </a:prstGeom>
          <a:solidFill>
            <a:schemeClr val="tx1"/>
          </a:solidFill>
          <a:ln w="38100">
            <a:noFill/>
          </a:ln>
        </p:spPr>
        <p:txBody>
          <a:bodyPr wrap="square" rtlCol="0">
            <a:spAutoFit/>
          </a:bodyPr>
          <a:lstStyle/>
          <a:p>
            <a:pPr algn="ctr"/>
            <a:r>
              <a:rPr lang="en-GB" sz="4000" dirty="0" smtClean="0">
                <a:solidFill>
                  <a:schemeClr val="bg1">
                    <a:lumMod val="95000"/>
                  </a:schemeClr>
                </a:solidFill>
              </a:rPr>
              <a:t>No change</a:t>
            </a:r>
            <a:endParaRPr lang="en-GB" sz="4000" dirty="0">
              <a:solidFill>
                <a:schemeClr val="bg1">
                  <a:lumMod val="95000"/>
                </a:schemeClr>
              </a:solidFill>
            </a:endParaRPr>
          </a:p>
        </p:txBody>
      </p:sp>
      <p:sp>
        <p:nvSpPr>
          <p:cNvPr id="16" name="TextBox 15"/>
          <p:cNvSpPr txBox="1"/>
          <p:nvPr/>
        </p:nvSpPr>
        <p:spPr>
          <a:xfrm rot="20919771">
            <a:off x="9335990" y="2822333"/>
            <a:ext cx="2813884" cy="707886"/>
          </a:xfrm>
          <a:prstGeom prst="rect">
            <a:avLst/>
          </a:prstGeom>
          <a:solidFill>
            <a:schemeClr val="tx1"/>
          </a:solidFill>
          <a:ln w="38100">
            <a:noFill/>
          </a:ln>
        </p:spPr>
        <p:txBody>
          <a:bodyPr wrap="square" rtlCol="0">
            <a:spAutoFit/>
          </a:bodyPr>
          <a:lstStyle/>
          <a:p>
            <a:pPr algn="ctr"/>
            <a:r>
              <a:rPr lang="en-GB" sz="4000" dirty="0" smtClean="0">
                <a:solidFill>
                  <a:schemeClr val="bg1">
                    <a:lumMod val="95000"/>
                  </a:schemeClr>
                </a:solidFill>
              </a:rPr>
              <a:t>No change</a:t>
            </a:r>
            <a:endParaRPr lang="en-GB" sz="4000" dirty="0">
              <a:solidFill>
                <a:schemeClr val="bg1">
                  <a:lumMod val="95000"/>
                </a:schemeClr>
              </a:solidFill>
            </a:endParaRPr>
          </a:p>
        </p:txBody>
      </p:sp>
      <p:sp>
        <p:nvSpPr>
          <p:cNvPr id="17" name="TextBox 16"/>
          <p:cNvSpPr txBox="1"/>
          <p:nvPr/>
        </p:nvSpPr>
        <p:spPr>
          <a:xfrm rot="20919771">
            <a:off x="9382423" y="5111907"/>
            <a:ext cx="2935577" cy="646331"/>
          </a:xfrm>
          <a:prstGeom prst="rect">
            <a:avLst/>
          </a:prstGeom>
          <a:solidFill>
            <a:schemeClr val="tx1"/>
          </a:solidFill>
          <a:ln w="38100">
            <a:noFill/>
          </a:ln>
        </p:spPr>
        <p:txBody>
          <a:bodyPr wrap="square" rtlCol="0">
            <a:spAutoFit/>
          </a:bodyPr>
          <a:lstStyle/>
          <a:p>
            <a:pPr algn="ctr"/>
            <a:r>
              <a:rPr lang="en-GB" sz="3600" dirty="0" smtClean="0">
                <a:solidFill>
                  <a:schemeClr val="bg1">
                    <a:lumMod val="95000"/>
                  </a:schemeClr>
                </a:solidFill>
              </a:rPr>
              <a:t>Slight change</a:t>
            </a:r>
            <a:endParaRPr lang="en-GB" sz="3600" dirty="0">
              <a:solidFill>
                <a:schemeClr val="bg1">
                  <a:lumMod val="95000"/>
                </a:schemeClr>
              </a:solidFill>
            </a:endParaRPr>
          </a:p>
        </p:txBody>
      </p:sp>
    </p:spTree>
    <p:extLst>
      <p:ext uri="{BB962C8B-B14F-4D97-AF65-F5344CB8AC3E}">
        <p14:creationId xmlns:p14="http://schemas.microsoft.com/office/powerpoint/2010/main" val="37957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01600"/>
            <a:ext cx="7404100" cy="584775"/>
          </a:xfrm>
          <a:prstGeom prst="rect">
            <a:avLst/>
          </a:prstGeom>
          <a:noFill/>
        </p:spPr>
        <p:txBody>
          <a:bodyPr wrap="square" rtlCol="0">
            <a:spAutoFit/>
          </a:bodyPr>
          <a:lstStyle/>
          <a:p>
            <a:r>
              <a:rPr lang="en-GB" sz="3200" dirty="0" smtClean="0"/>
              <a:t>Ways of </a:t>
            </a:r>
            <a:r>
              <a:rPr lang="en-GB" sz="3200" dirty="0" smtClean="0">
                <a:solidFill>
                  <a:srgbClr val="FF0000"/>
                </a:solidFill>
              </a:rPr>
              <a:t>treating</a:t>
            </a:r>
            <a:r>
              <a:rPr lang="en-GB" sz="3200" dirty="0" smtClean="0"/>
              <a:t> the disease</a:t>
            </a:r>
            <a:endParaRPr lang="en-GB" sz="3200" dirty="0"/>
          </a:p>
        </p:txBody>
      </p:sp>
      <p:sp>
        <p:nvSpPr>
          <p:cNvPr id="3" name="TextBox 2"/>
          <p:cNvSpPr txBox="1"/>
          <p:nvPr/>
        </p:nvSpPr>
        <p:spPr>
          <a:xfrm>
            <a:off x="350444" y="1834138"/>
            <a:ext cx="3784600" cy="923330"/>
          </a:xfrm>
          <a:prstGeom prst="rect">
            <a:avLst/>
          </a:prstGeom>
          <a:solidFill>
            <a:srgbClr val="FFFF00"/>
          </a:solidFill>
        </p:spPr>
        <p:txBody>
          <a:bodyPr wrap="square" rtlCol="0">
            <a:spAutoFit/>
          </a:bodyPr>
          <a:lstStyle/>
          <a:p>
            <a:r>
              <a:rPr lang="en-GB" dirty="0" smtClean="0"/>
              <a:t>Confess to God your sins and ask for forgiveness. Give money to the Church. </a:t>
            </a:r>
            <a:endParaRPr lang="en-GB" dirty="0"/>
          </a:p>
        </p:txBody>
      </p:sp>
      <p:sp>
        <p:nvSpPr>
          <p:cNvPr id="5" name="TextBox 4"/>
          <p:cNvSpPr txBox="1"/>
          <p:nvPr/>
        </p:nvSpPr>
        <p:spPr>
          <a:xfrm>
            <a:off x="6051650" y="3770622"/>
            <a:ext cx="4590950" cy="2308324"/>
          </a:xfrm>
          <a:prstGeom prst="rect">
            <a:avLst/>
          </a:prstGeom>
          <a:solidFill>
            <a:srgbClr val="99FF66"/>
          </a:solidFill>
        </p:spPr>
        <p:txBody>
          <a:bodyPr wrap="square" rtlCol="0">
            <a:spAutoFit/>
          </a:bodyPr>
          <a:lstStyle/>
          <a:p>
            <a:r>
              <a:rPr lang="en-GB" dirty="0" smtClean="0"/>
              <a:t>Physicians used something called transference (see previous lesson). </a:t>
            </a:r>
          </a:p>
          <a:p>
            <a:endParaRPr lang="en-GB" dirty="0"/>
          </a:p>
          <a:p>
            <a:r>
              <a:rPr lang="en-GB" dirty="0" smtClean="0"/>
              <a:t>Wrapping the patient up in cloth and lay them by the fire to sweat it out. </a:t>
            </a:r>
          </a:p>
          <a:p>
            <a:endParaRPr lang="en-GB" dirty="0"/>
          </a:p>
          <a:p>
            <a:r>
              <a:rPr lang="en-GB" dirty="0" smtClean="0"/>
              <a:t>Herbal remedies continued to be used (e.g. poultices, tobacco, mint, nutmeg, sugar)</a:t>
            </a:r>
            <a:endParaRPr lang="en-GB" dirty="0"/>
          </a:p>
        </p:txBody>
      </p:sp>
      <p:sp>
        <p:nvSpPr>
          <p:cNvPr id="6" name="TextBox 5"/>
          <p:cNvSpPr txBox="1"/>
          <p:nvPr/>
        </p:nvSpPr>
        <p:spPr>
          <a:xfrm>
            <a:off x="5957393" y="1797861"/>
            <a:ext cx="3784600" cy="1200329"/>
          </a:xfrm>
          <a:prstGeom prst="rect">
            <a:avLst/>
          </a:prstGeom>
          <a:solidFill>
            <a:srgbClr val="99FF66"/>
          </a:solidFill>
        </p:spPr>
        <p:txBody>
          <a:bodyPr wrap="square" rtlCol="0">
            <a:spAutoFit/>
          </a:bodyPr>
          <a:lstStyle/>
          <a:p>
            <a:r>
              <a:rPr lang="en-GB" dirty="0" smtClean="0"/>
              <a:t>Lots of evidence to suggest people continued to rely on prayer and self-flagellation to show God they were sorry.</a:t>
            </a:r>
            <a:endParaRPr lang="en-GB" dirty="0"/>
          </a:p>
        </p:txBody>
      </p:sp>
      <p:sp>
        <p:nvSpPr>
          <p:cNvPr id="7" name="Rectangle 6"/>
          <p:cNvSpPr/>
          <p:nvPr/>
        </p:nvSpPr>
        <p:spPr>
          <a:xfrm>
            <a:off x="273647" y="3654445"/>
            <a:ext cx="3784600" cy="1754326"/>
          </a:xfrm>
          <a:prstGeom prst="rect">
            <a:avLst/>
          </a:prstGeom>
          <a:solidFill>
            <a:srgbClr val="FFFF00"/>
          </a:solidFill>
        </p:spPr>
        <p:txBody>
          <a:bodyPr wrap="square">
            <a:spAutoFit/>
          </a:bodyPr>
          <a:lstStyle/>
          <a:p>
            <a:r>
              <a:rPr lang="en-GB" dirty="0" smtClean="0"/>
              <a:t>Bleeding and purging was used, but didn’t work. Herbs like aloe and myrrh were used because of their cleanliness. Lighting fires to drive off the bar air. Lancing the buboes to drain the puss.</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3918052" y="1615104"/>
            <a:ext cx="2039341" cy="2039341"/>
          </a:xfrm>
          <a:prstGeom prst="rect">
            <a:avLst/>
          </a:prstGeom>
        </p:spPr>
      </p:pic>
      <p:sp>
        <p:nvSpPr>
          <p:cNvPr id="9" name="AutoShape 2" descr="Image result for christian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stretch>
            <a:fillRect/>
          </a:stretch>
        </p:blipFill>
        <p:spPr>
          <a:xfrm>
            <a:off x="4234955" y="3881786"/>
            <a:ext cx="1009650" cy="1453506"/>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9531" y1="54177" x2="54375" y2="74463"/>
                      </a14:backgroundRemoval>
                    </a14:imgEffect>
                  </a14:imgLayer>
                </a14:imgProps>
              </a:ext>
            </a:extLst>
          </a:blip>
          <a:stretch>
            <a:fillRect/>
          </a:stretch>
        </p:blipFill>
        <p:spPr>
          <a:xfrm>
            <a:off x="3967636" y="5012528"/>
            <a:ext cx="1639210" cy="1073170"/>
          </a:xfrm>
          <a:prstGeom prst="rect">
            <a:avLst/>
          </a:prstGeom>
        </p:spPr>
      </p:pic>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100000">
                        <a14:foregroundMark x1="53692" y1="26728" x2="28462" y2="45161"/>
                        <a14:foregroundMark x1="58615" y1="31644" x2="35692" y2="52688"/>
                        <a14:foregroundMark x1="51385" y1="54992" x2="29231" y2="68817"/>
                        <a14:foregroundMark x1="44615" y1="57143" x2="32308" y2="65438"/>
                        <a14:foregroundMark x1="34462" y1="63902" x2="20000" y2="75422"/>
                        <a14:foregroundMark x1="55692" y1="53303" x2="33846" y2="73579"/>
                        <a14:foregroundMark x1="46769" y1="64209" x2="24154" y2="84178"/>
                        <a14:foregroundMark x1="31538" y1="77419" x2="18462" y2="82335"/>
                        <a14:foregroundMark x1="22308" y1="78648" x2="32308" y2="77727"/>
                        <a14:foregroundMark x1="32923" y1="71889" x2="30769" y2="74194"/>
                        <a14:backgroundMark x1="58615" y1="25806" x2="21846" y2="53456"/>
                        <a14:backgroundMark x1="56615" y1="19969" x2="31538" y2="36713"/>
                        <a14:backgroundMark x1="59231" y1="30261" x2="40462" y2="47005"/>
                        <a14:backgroundMark x1="57231" y1="18740" x2="37231" y2="37327"/>
                        <a14:backgroundMark x1="56000" y1="24424" x2="21231" y2="57911"/>
                        <a14:backgroundMark x1="41231" y1="21966" x2="40462" y2="37942"/>
                        <a14:backgroundMark x1="57231" y1="21198" x2="36615" y2="43779"/>
                        <a14:backgroundMark x1="68923" y1="23195" x2="34000" y2="46390"/>
                      </a14:backgroundRemoval>
                    </a14:imgEffect>
                  </a14:imgLayer>
                </a14:imgProps>
              </a:ext>
            </a:extLst>
          </a:blip>
          <a:srcRect l="12137" t="10298"/>
          <a:stretch/>
        </p:blipFill>
        <p:spPr>
          <a:xfrm rot="7823156">
            <a:off x="4435798" y="3952475"/>
            <a:ext cx="1729527" cy="1768445"/>
          </a:xfrm>
          <a:prstGeom prst="rect">
            <a:avLst/>
          </a:prstGeom>
        </p:spPr>
      </p:pic>
      <p:sp>
        <p:nvSpPr>
          <p:cNvPr id="19" name="TextBox 18"/>
          <p:cNvSpPr txBox="1"/>
          <p:nvPr/>
        </p:nvSpPr>
        <p:spPr>
          <a:xfrm rot="20919771">
            <a:off x="8963424" y="888175"/>
            <a:ext cx="2813884" cy="707886"/>
          </a:xfrm>
          <a:prstGeom prst="rect">
            <a:avLst/>
          </a:prstGeom>
          <a:solidFill>
            <a:schemeClr val="tx1"/>
          </a:solidFill>
          <a:ln w="38100">
            <a:noFill/>
          </a:ln>
        </p:spPr>
        <p:txBody>
          <a:bodyPr wrap="square" rtlCol="0">
            <a:spAutoFit/>
          </a:bodyPr>
          <a:lstStyle/>
          <a:p>
            <a:pPr algn="ctr"/>
            <a:r>
              <a:rPr lang="en-GB" sz="4000" dirty="0" smtClean="0">
                <a:solidFill>
                  <a:schemeClr val="bg1">
                    <a:lumMod val="95000"/>
                  </a:schemeClr>
                </a:solidFill>
              </a:rPr>
              <a:t>No change</a:t>
            </a:r>
            <a:endParaRPr lang="en-GB" sz="4000" dirty="0">
              <a:solidFill>
                <a:schemeClr val="bg1">
                  <a:lumMod val="95000"/>
                </a:schemeClr>
              </a:solidFill>
            </a:endParaRPr>
          </a:p>
        </p:txBody>
      </p:sp>
      <p:sp>
        <p:nvSpPr>
          <p:cNvPr id="21" name="TextBox 20"/>
          <p:cNvSpPr txBox="1"/>
          <p:nvPr/>
        </p:nvSpPr>
        <p:spPr>
          <a:xfrm rot="20919771">
            <a:off x="9174811" y="5745137"/>
            <a:ext cx="2935577" cy="646331"/>
          </a:xfrm>
          <a:prstGeom prst="rect">
            <a:avLst/>
          </a:prstGeom>
          <a:solidFill>
            <a:schemeClr val="tx1"/>
          </a:solidFill>
          <a:ln w="38100">
            <a:noFill/>
          </a:ln>
        </p:spPr>
        <p:txBody>
          <a:bodyPr wrap="square" rtlCol="0">
            <a:spAutoFit/>
          </a:bodyPr>
          <a:lstStyle/>
          <a:p>
            <a:pPr algn="ctr"/>
            <a:r>
              <a:rPr lang="en-GB" sz="3600" dirty="0" smtClean="0">
                <a:solidFill>
                  <a:schemeClr val="bg1">
                    <a:lumMod val="95000"/>
                  </a:schemeClr>
                </a:solidFill>
              </a:rPr>
              <a:t>Slight change</a:t>
            </a:r>
            <a:endParaRPr lang="en-GB" sz="3600" dirty="0">
              <a:solidFill>
                <a:schemeClr val="bg1">
                  <a:lumMod val="95000"/>
                </a:schemeClr>
              </a:solidFill>
            </a:endParaRPr>
          </a:p>
        </p:txBody>
      </p:sp>
    </p:spTree>
    <p:extLst>
      <p:ext uri="{BB962C8B-B14F-4D97-AF65-F5344CB8AC3E}">
        <p14:creationId xmlns:p14="http://schemas.microsoft.com/office/powerpoint/2010/main" val="267992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01600"/>
            <a:ext cx="7404100" cy="584775"/>
          </a:xfrm>
          <a:prstGeom prst="rect">
            <a:avLst/>
          </a:prstGeom>
          <a:noFill/>
        </p:spPr>
        <p:txBody>
          <a:bodyPr wrap="square" rtlCol="0">
            <a:spAutoFit/>
          </a:bodyPr>
          <a:lstStyle/>
          <a:p>
            <a:r>
              <a:rPr lang="en-GB" sz="3200" dirty="0" smtClean="0"/>
              <a:t>Way of </a:t>
            </a:r>
            <a:r>
              <a:rPr lang="en-GB" sz="3200" dirty="0" smtClean="0">
                <a:solidFill>
                  <a:srgbClr val="FF0000"/>
                </a:solidFill>
              </a:rPr>
              <a:t>preventing</a:t>
            </a:r>
            <a:r>
              <a:rPr lang="en-GB" sz="3200" dirty="0" smtClean="0"/>
              <a:t> the disease</a:t>
            </a:r>
            <a:endParaRPr lang="en-GB" sz="3200" dirty="0"/>
          </a:p>
        </p:txBody>
      </p:sp>
      <p:sp>
        <p:nvSpPr>
          <p:cNvPr id="3" name="TextBox 2"/>
          <p:cNvSpPr txBox="1"/>
          <p:nvPr/>
        </p:nvSpPr>
        <p:spPr>
          <a:xfrm>
            <a:off x="334556" y="1518421"/>
            <a:ext cx="3784600" cy="1200329"/>
          </a:xfrm>
          <a:prstGeom prst="rect">
            <a:avLst/>
          </a:prstGeom>
          <a:solidFill>
            <a:srgbClr val="FFFF00"/>
          </a:solidFill>
        </p:spPr>
        <p:txBody>
          <a:bodyPr wrap="square" rtlCol="0">
            <a:spAutoFit/>
          </a:bodyPr>
          <a:lstStyle/>
          <a:p>
            <a:r>
              <a:rPr lang="en-GB" dirty="0" smtClean="0"/>
              <a:t>Pray to God</a:t>
            </a:r>
          </a:p>
          <a:p>
            <a:r>
              <a:rPr lang="en-GB" dirty="0" smtClean="0"/>
              <a:t>Fast</a:t>
            </a:r>
          </a:p>
          <a:p>
            <a:r>
              <a:rPr lang="en-GB" dirty="0" smtClean="0"/>
              <a:t>Go on pilgrimage</a:t>
            </a:r>
          </a:p>
          <a:p>
            <a:r>
              <a:rPr lang="en-GB" dirty="0" smtClean="0"/>
              <a:t>Self-flagellation</a:t>
            </a:r>
            <a:endParaRPr lang="en-GB" dirty="0"/>
          </a:p>
        </p:txBody>
      </p:sp>
      <p:sp>
        <p:nvSpPr>
          <p:cNvPr id="5" name="TextBox 4"/>
          <p:cNvSpPr txBox="1"/>
          <p:nvPr/>
        </p:nvSpPr>
        <p:spPr>
          <a:xfrm>
            <a:off x="5979479" y="1858238"/>
            <a:ext cx="4459921" cy="2031325"/>
          </a:xfrm>
          <a:prstGeom prst="rect">
            <a:avLst/>
          </a:prstGeom>
          <a:solidFill>
            <a:srgbClr val="99FF66"/>
          </a:solidFill>
        </p:spPr>
        <p:txBody>
          <a:bodyPr wrap="square" rtlCol="0">
            <a:spAutoFit/>
          </a:bodyPr>
          <a:lstStyle/>
          <a:p>
            <a:r>
              <a:rPr lang="en-GB" dirty="0" smtClean="0"/>
              <a:t>Carry a pomander around containing perfume</a:t>
            </a:r>
          </a:p>
          <a:p>
            <a:r>
              <a:rPr lang="en-GB" dirty="0" smtClean="0"/>
              <a:t>Diets of garlic and sage.</a:t>
            </a:r>
          </a:p>
          <a:p>
            <a:r>
              <a:rPr lang="en-GB" dirty="0" smtClean="0"/>
              <a:t>Doctors to wear special masks and outfit to avoid catching disease</a:t>
            </a:r>
          </a:p>
          <a:p>
            <a:r>
              <a:rPr lang="en-GB" dirty="0" smtClean="0"/>
              <a:t>Catch syphilis (STI)</a:t>
            </a:r>
          </a:p>
          <a:p>
            <a:r>
              <a:rPr lang="en-GB" dirty="0" smtClean="0"/>
              <a:t>Advice from government (Charles II advising fasting)</a:t>
            </a:r>
            <a:endParaRPr lang="en-GB" dirty="0"/>
          </a:p>
        </p:txBody>
      </p:sp>
      <p:sp>
        <p:nvSpPr>
          <p:cNvPr id="6" name="TextBox 5"/>
          <p:cNvSpPr txBox="1"/>
          <p:nvPr/>
        </p:nvSpPr>
        <p:spPr>
          <a:xfrm>
            <a:off x="5979479" y="674896"/>
            <a:ext cx="3784600" cy="646331"/>
          </a:xfrm>
          <a:prstGeom prst="rect">
            <a:avLst/>
          </a:prstGeom>
          <a:solidFill>
            <a:srgbClr val="99FF66"/>
          </a:solidFill>
        </p:spPr>
        <p:txBody>
          <a:bodyPr wrap="square" rtlCol="0">
            <a:spAutoFit/>
          </a:bodyPr>
          <a:lstStyle/>
          <a:p>
            <a:r>
              <a:rPr lang="en-GB" dirty="0" smtClean="0"/>
              <a:t>Pray to God</a:t>
            </a:r>
          </a:p>
          <a:p>
            <a:endParaRPr lang="en-GB" dirty="0"/>
          </a:p>
        </p:txBody>
      </p:sp>
      <p:sp>
        <p:nvSpPr>
          <p:cNvPr id="7" name="Rectangle 6"/>
          <p:cNvSpPr/>
          <p:nvPr/>
        </p:nvSpPr>
        <p:spPr>
          <a:xfrm>
            <a:off x="266254" y="3068467"/>
            <a:ext cx="3784600" cy="1754326"/>
          </a:xfrm>
          <a:prstGeom prst="rect">
            <a:avLst/>
          </a:prstGeom>
          <a:solidFill>
            <a:srgbClr val="FFFF00"/>
          </a:solidFill>
        </p:spPr>
        <p:txBody>
          <a:bodyPr wrap="square">
            <a:spAutoFit/>
          </a:bodyPr>
          <a:lstStyle/>
          <a:p>
            <a:r>
              <a:rPr lang="en-GB" dirty="0" smtClean="0"/>
              <a:t>Escape the disease (leave the city and head to the countryside)</a:t>
            </a:r>
          </a:p>
          <a:p>
            <a:r>
              <a:rPr lang="en-GB" dirty="0" smtClean="0"/>
              <a:t>Carry flowers or scented herbs and hold to the nose.</a:t>
            </a:r>
          </a:p>
          <a:p>
            <a:r>
              <a:rPr lang="en-GB" dirty="0" smtClean="0"/>
              <a:t>Avoid washing, as hot water would open the pores.</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4009856" y="1289752"/>
            <a:ext cx="1459848" cy="1459848"/>
          </a:xfrm>
          <a:prstGeom prst="rect">
            <a:avLst/>
          </a:prstGeom>
        </p:spPr>
      </p:pic>
      <p:sp>
        <p:nvSpPr>
          <p:cNvPr id="9" name="AutoShape 2" descr="Image result for christian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stretch>
            <a:fillRect/>
          </a:stretch>
        </p:blipFill>
        <p:spPr>
          <a:xfrm>
            <a:off x="4234955" y="3881786"/>
            <a:ext cx="1009650" cy="1453506"/>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9531" y1="54177" x2="54375" y2="74463"/>
                      </a14:backgroundRemoval>
                    </a14:imgEffect>
                  </a14:imgLayer>
                </a14:imgProps>
              </a:ext>
            </a:extLst>
          </a:blip>
          <a:stretch>
            <a:fillRect/>
          </a:stretch>
        </p:blipFill>
        <p:spPr>
          <a:xfrm>
            <a:off x="3967636" y="5012528"/>
            <a:ext cx="1639210" cy="1073170"/>
          </a:xfrm>
          <a:prstGeom prst="rect">
            <a:avLst/>
          </a:prstGeom>
        </p:spPr>
      </p:pic>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100000">
                        <a14:foregroundMark x1="53692" y1="26728" x2="28462" y2="45161"/>
                        <a14:foregroundMark x1="58615" y1="31644" x2="35692" y2="52688"/>
                        <a14:foregroundMark x1="51385" y1="54992" x2="29231" y2="68817"/>
                        <a14:foregroundMark x1="44615" y1="57143" x2="32308" y2="65438"/>
                        <a14:foregroundMark x1="34462" y1="63902" x2="20000" y2="75422"/>
                        <a14:foregroundMark x1="55692" y1="53303" x2="33846" y2="73579"/>
                        <a14:foregroundMark x1="46769" y1="64209" x2="24154" y2="84178"/>
                        <a14:foregroundMark x1="31538" y1="77419" x2="18462" y2="82335"/>
                        <a14:foregroundMark x1="22308" y1="78648" x2="32308" y2="77727"/>
                        <a14:foregroundMark x1="32923" y1="71889" x2="30769" y2="74194"/>
                        <a14:backgroundMark x1="58615" y1="25806" x2="21846" y2="53456"/>
                        <a14:backgroundMark x1="56615" y1="19969" x2="31538" y2="36713"/>
                        <a14:backgroundMark x1="59231" y1="30261" x2="40462" y2="47005"/>
                        <a14:backgroundMark x1="57231" y1="18740" x2="37231" y2="37327"/>
                        <a14:backgroundMark x1="56000" y1="24424" x2="21231" y2="57911"/>
                        <a14:backgroundMark x1="41231" y1="21966" x2="40462" y2="37942"/>
                        <a14:backgroundMark x1="57231" y1="21198" x2="36615" y2="43779"/>
                        <a14:backgroundMark x1="68923" y1="23195" x2="34000" y2="46390"/>
                      </a14:backgroundRemoval>
                    </a14:imgEffect>
                  </a14:imgLayer>
                </a14:imgProps>
              </a:ext>
            </a:extLst>
          </a:blip>
          <a:srcRect l="12137" t="10298"/>
          <a:stretch/>
        </p:blipFill>
        <p:spPr>
          <a:xfrm rot="7823156">
            <a:off x="4435798" y="3952475"/>
            <a:ext cx="1729527" cy="1768445"/>
          </a:xfrm>
          <a:prstGeom prst="rect">
            <a:avLst/>
          </a:prstGeom>
        </p:spPr>
      </p:pic>
      <p:sp>
        <p:nvSpPr>
          <p:cNvPr id="12" name="Rectangle 11"/>
          <p:cNvSpPr/>
          <p:nvPr/>
        </p:nvSpPr>
        <p:spPr>
          <a:xfrm>
            <a:off x="334538" y="5138510"/>
            <a:ext cx="3784600" cy="1477328"/>
          </a:xfrm>
          <a:prstGeom prst="rect">
            <a:avLst/>
          </a:prstGeom>
          <a:solidFill>
            <a:srgbClr val="FFFF00"/>
          </a:solidFill>
        </p:spPr>
        <p:txBody>
          <a:bodyPr wrap="square">
            <a:spAutoFit/>
          </a:bodyPr>
          <a:lstStyle/>
          <a:p>
            <a:r>
              <a:rPr lang="en-GB" dirty="0" smtClean="0"/>
              <a:t>Local councils set up quarantine laws to stop people moving. </a:t>
            </a:r>
          </a:p>
          <a:p>
            <a:r>
              <a:rPr lang="en-GB" dirty="0" smtClean="0"/>
              <a:t>Streets stopped being cleaned, rotting bodies and rubbish would drive away miasma.</a:t>
            </a:r>
          </a:p>
        </p:txBody>
      </p:sp>
      <p:sp>
        <p:nvSpPr>
          <p:cNvPr id="15" name="TextBox 14"/>
          <p:cNvSpPr txBox="1"/>
          <p:nvPr/>
        </p:nvSpPr>
        <p:spPr>
          <a:xfrm>
            <a:off x="5979479" y="4084129"/>
            <a:ext cx="4590950" cy="2585323"/>
          </a:xfrm>
          <a:prstGeom prst="rect">
            <a:avLst/>
          </a:prstGeom>
          <a:solidFill>
            <a:srgbClr val="99FF66"/>
          </a:solidFill>
        </p:spPr>
        <p:txBody>
          <a:bodyPr wrap="square" rtlCol="0">
            <a:spAutoFit/>
          </a:bodyPr>
          <a:lstStyle/>
          <a:p>
            <a:r>
              <a:rPr lang="en-GB" dirty="0" smtClean="0"/>
              <a:t>Local councils did more e.g. banning festivals, meetings, large funerals etc.</a:t>
            </a:r>
          </a:p>
          <a:p>
            <a:r>
              <a:rPr lang="en-GB" dirty="0" smtClean="0"/>
              <a:t>Cats and dogs killed to stop disease spreading (240,000)</a:t>
            </a:r>
          </a:p>
          <a:p>
            <a:r>
              <a:rPr lang="en-GB" dirty="0" smtClean="0"/>
              <a:t>Council sent round inspectors to check houses. Anyone infected were taken to a pest house or locked up for 40 days. Red cross painted on door. </a:t>
            </a:r>
          </a:p>
          <a:p>
            <a:r>
              <a:rPr lang="en-GB" dirty="0" smtClean="0"/>
              <a:t>Run away to country side </a:t>
            </a:r>
          </a:p>
        </p:txBody>
      </p:sp>
      <p:sp>
        <p:nvSpPr>
          <p:cNvPr id="17" name="TextBox 16"/>
          <p:cNvSpPr txBox="1"/>
          <p:nvPr/>
        </p:nvSpPr>
        <p:spPr>
          <a:xfrm rot="20919771">
            <a:off x="8866912" y="395898"/>
            <a:ext cx="2813884" cy="707886"/>
          </a:xfrm>
          <a:prstGeom prst="rect">
            <a:avLst/>
          </a:prstGeom>
          <a:solidFill>
            <a:schemeClr val="tx1"/>
          </a:solidFill>
          <a:ln w="38100">
            <a:noFill/>
          </a:ln>
        </p:spPr>
        <p:txBody>
          <a:bodyPr wrap="square" rtlCol="0">
            <a:spAutoFit/>
          </a:bodyPr>
          <a:lstStyle/>
          <a:p>
            <a:pPr algn="ctr"/>
            <a:r>
              <a:rPr lang="en-GB" sz="4000" dirty="0" smtClean="0">
                <a:solidFill>
                  <a:schemeClr val="bg1">
                    <a:lumMod val="95000"/>
                  </a:schemeClr>
                </a:solidFill>
              </a:rPr>
              <a:t>No change</a:t>
            </a:r>
            <a:endParaRPr lang="en-GB" sz="4000" dirty="0">
              <a:solidFill>
                <a:schemeClr val="bg1">
                  <a:lumMod val="95000"/>
                </a:schemeClr>
              </a:solidFill>
            </a:endParaRPr>
          </a:p>
        </p:txBody>
      </p:sp>
      <p:sp>
        <p:nvSpPr>
          <p:cNvPr id="18" name="TextBox 17"/>
          <p:cNvSpPr txBox="1"/>
          <p:nvPr/>
        </p:nvSpPr>
        <p:spPr>
          <a:xfrm rot="20919771">
            <a:off x="9209013" y="3037976"/>
            <a:ext cx="2722832" cy="646331"/>
          </a:xfrm>
          <a:prstGeom prst="rect">
            <a:avLst/>
          </a:prstGeom>
          <a:solidFill>
            <a:schemeClr val="tx1"/>
          </a:solidFill>
          <a:ln w="38100">
            <a:noFill/>
          </a:ln>
        </p:spPr>
        <p:txBody>
          <a:bodyPr wrap="square" rtlCol="0">
            <a:spAutoFit/>
          </a:bodyPr>
          <a:lstStyle/>
          <a:p>
            <a:pPr algn="ctr"/>
            <a:r>
              <a:rPr lang="en-GB" sz="3600" dirty="0" smtClean="0">
                <a:solidFill>
                  <a:schemeClr val="bg1">
                    <a:lumMod val="95000"/>
                  </a:schemeClr>
                </a:solidFill>
              </a:rPr>
              <a:t>Slight change</a:t>
            </a:r>
            <a:endParaRPr lang="en-GB" sz="3600" dirty="0">
              <a:solidFill>
                <a:schemeClr val="bg1">
                  <a:lumMod val="95000"/>
                </a:schemeClr>
              </a:solidFill>
            </a:endParaRPr>
          </a:p>
        </p:txBody>
      </p:sp>
      <p:sp>
        <p:nvSpPr>
          <p:cNvPr id="19" name="TextBox 18"/>
          <p:cNvSpPr txBox="1"/>
          <p:nvPr/>
        </p:nvSpPr>
        <p:spPr>
          <a:xfrm rot="20919771">
            <a:off x="9274898" y="5762532"/>
            <a:ext cx="2928858" cy="646331"/>
          </a:xfrm>
          <a:prstGeom prst="rect">
            <a:avLst/>
          </a:prstGeom>
          <a:solidFill>
            <a:schemeClr val="tx1"/>
          </a:solidFill>
          <a:ln w="38100">
            <a:noFill/>
          </a:ln>
        </p:spPr>
        <p:txBody>
          <a:bodyPr wrap="square" rtlCol="0">
            <a:spAutoFit/>
          </a:bodyPr>
          <a:lstStyle/>
          <a:p>
            <a:pPr algn="ctr"/>
            <a:r>
              <a:rPr lang="en-GB" sz="3600" dirty="0" smtClean="0">
                <a:solidFill>
                  <a:schemeClr val="bg1">
                    <a:lumMod val="95000"/>
                  </a:schemeClr>
                </a:solidFill>
              </a:rPr>
              <a:t>Slight change</a:t>
            </a:r>
            <a:endParaRPr lang="en-GB" sz="3600" dirty="0">
              <a:solidFill>
                <a:schemeClr val="bg1">
                  <a:lumMod val="95000"/>
                </a:schemeClr>
              </a:solidFill>
            </a:endParaRPr>
          </a:p>
        </p:txBody>
      </p:sp>
    </p:spTree>
    <p:extLst>
      <p:ext uri="{BB962C8B-B14F-4D97-AF65-F5344CB8AC3E}">
        <p14:creationId xmlns:p14="http://schemas.microsoft.com/office/powerpoint/2010/main" val="300807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 y="211015"/>
            <a:ext cx="7061982"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One</a:t>
            </a:r>
            <a:r>
              <a:rPr lang="en-GB" sz="3600" dirty="0" smtClean="0"/>
              <a:t> – Exam Practice </a:t>
            </a:r>
            <a:endParaRPr lang="en-GB" sz="3600" dirty="0"/>
          </a:p>
        </p:txBody>
      </p:sp>
      <p:sp>
        <p:nvSpPr>
          <p:cNvPr id="3" name="TextBox 2"/>
          <p:cNvSpPr txBox="1"/>
          <p:nvPr/>
        </p:nvSpPr>
        <p:spPr>
          <a:xfrm>
            <a:off x="310857" y="1786230"/>
            <a:ext cx="11521440" cy="4154984"/>
          </a:xfrm>
          <a:prstGeom prst="rect">
            <a:avLst/>
          </a:prstGeom>
          <a:noFill/>
          <a:ln>
            <a:solidFill>
              <a:srgbClr val="FF0000"/>
            </a:solidFill>
          </a:ln>
        </p:spPr>
        <p:txBody>
          <a:bodyPr wrap="square" rtlCol="0">
            <a:spAutoFit/>
          </a:bodyPr>
          <a:lstStyle/>
          <a:p>
            <a:pPr marL="457200" indent="-457200">
              <a:buFont typeface="+mj-lt"/>
              <a:buAutoNum type="arabicPeriod"/>
            </a:pPr>
            <a:r>
              <a:rPr lang="en-GB" sz="2400" dirty="0" smtClean="0"/>
              <a:t>Explain one way in which treatment for the plague was similar in the 1300s and 1600s. [4 marks]</a:t>
            </a:r>
          </a:p>
          <a:p>
            <a:pPr marL="457200" indent="-457200">
              <a:buFont typeface="+mj-lt"/>
              <a:buAutoNum type="arabicPeriod"/>
            </a:pPr>
            <a:endParaRPr lang="en-GB" sz="2400" dirty="0"/>
          </a:p>
          <a:p>
            <a:pPr marL="457200" indent="-457200">
              <a:buFont typeface="+mj-lt"/>
              <a:buAutoNum type="arabicPeriod"/>
            </a:pPr>
            <a:r>
              <a:rPr lang="en-GB" sz="2400" dirty="0" smtClean="0"/>
              <a:t>Explain one way in which treatment for the plague was different in the 1300s and 1600s. [4 marks]</a:t>
            </a:r>
          </a:p>
          <a:p>
            <a:pPr marL="457200" indent="-457200">
              <a:buFont typeface="+mj-lt"/>
              <a:buAutoNum type="arabicPeriod"/>
            </a:pPr>
            <a:endParaRPr lang="en-GB" sz="2400" dirty="0"/>
          </a:p>
          <a:p>
            <a:pPr marL="457200" indent="-457200">
              <a:buFont typeface="+mj-lt"/>
              <a:buAutoNum type="arabicPeriod"/>
            </a:pPr>
            <a:r>
              <a:rPr lang="en-GB" sz="2400" dirty="0" smtClean="0"/>
              <a:t>Explain one way in which preventions for the plague were different in the 1300s and 1600s. [4 marks]</a:t>
            </a:r>
          </a:p>
          <a:p>
            <a:pPr marL="457200" indent="-457200">
              <a:buFont typeface="+mj-lt"/>
              <a:buAutoNum type="arabicPeriod"/>
            </a:pPr>
            <a:endParaRPr lang="en-GB" sz="2400" dirty="0"/>
          </a:p>
          <a:p>
            <a:pPr marL="457200" indent="-457200">
              <a:buFont typeface="+mj-lt"/>
              <a:buAutoNum type="arabicPeriod"/>
            </a:pPr>
            <a:r>
              <a:rPr lang="en-GB" sz="2400" dirty="0" smtClean="0"/>
              <a:t>Explain one way in which ideas about the cause of the plague were different in the 1300s and 1600s. [4 marks]</a:t>
            </a:r>
            <a:endParaRPr lang="en-GB" sz="2400" dirty="0"/>
          </a:p>
        </p:txBody>
      </p:sp>
      <p:pic>
        <p:nvPicPr>
          <p:cNvPr id="1026" name="Picture 2" descr="depart-education-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600" y="-256750"/>
            <a:ext cx="1993900" cy="1896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154648" y="0"/>
            <a:ext cx="2476500" cy="1524000"/>
          </a:xfrm>
          <a:prstGeom prst="rect">
            <a:avLst/>
          </a:prstGeom>
        </p:spPr>
      </p:pic>
    </p:spTree>
    <p:extLst>
      <p:ext uri="{BB962C8B-B14F-4D97-AF65-F5344CB8AC3E}">
        <p14:creationId xmlns:p14="http://schemas.microsoft.com/office/powerpoint/2010/main" val="3819410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748</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How did dealing with the black change between 1200 and 1700?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dealing with the black change between 1200 and 1700?</dc:title>
  <dc:creator>User</dc:creator>
  <cp:lastModifiedBy>User</cp:lastModifiedBy>
  <cp:revision>11</cp:revision>
  <dcterms:created xsi:type="dcterms:W3CDTF">2018-05-18T11:32:34Z</dcterms:created>
  <dcterms:modified xsi:type="dcterms:W3CDTF">2018-05-18T14:35:26Z</dcterms:modified>
</cp:coreProperties>
</file>