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6" r:id="rId4"/>
    <p:sldId id="267" r:id="rId5"/>
    <p:sldId id="268" r:id="rId6"/>
    <p:sldId id="270" r:id="rId7"/>
    <p:sldId id="269" r:id="rId8"/>
    <p:sldId id="257" r:id="rId9"/>
    <p:sldId id="258" r:id="rId10"/>
    <p:sldId id="259" r:id="rId11"/>
    <p:sldId id="260" r:id="rId12"/>
    <p:sldId id="262" r:id="rId13"/>
    <p:sldId id="264"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5" d="100"/>
          <a:sy n="75" d="100"/>
        </p:scale>
        <p:origin x="540"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DFC7221-4026-44E3-AE24-739BEA5EAC15}" type="datetimeFigureOut">
              <a:rPr lang="en-GB" smtClean="0"/>
              <a:t>16/05/2019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3DF17B-0EA3-4DF6-8481-F12EB9CEAE8A}" type="slidenum">
              <a:rPr lang="en-GB" smtClean="0"/>
              <a:t>‹#›</a:t>
            </a:fld>
            <a:endParaRPr lang="en-GB"/>
          </a:p>
        </p:txBody>
      </p:sp>
    </p:spTree>
    <p:extLst>
      <p:ext uri="{BB962C8B-B14F-4D97-AF65-F5344CB8AC3E}">
        <p14:creationId xmlns:p14="http://schemas.microsoft.com/office/powerpoint/2010/main" val="644472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FC7221-4026-44E3-AE24-739BEA5EAC15}" type="datetimeFigureOut">
              <a:rPr lang="en-GB" smtClean="0"/>
              <a:t>16/05/2019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3DF17B-0EA3-4DF6-8481-F12EB9CEAE8A}" type="slidenum">
              <a:rPr lang="en-GB" smtClean="0"/>
              <a:t>‹#›</a:t>
            </a:fld>
            <a:endParaRPr lang="en-GB"/>
          </a:p>
        </p:txBody>
      </p:sp>
    </p:spTree>
    <p:extLst>
      <p:ext uri="{BB962C8B-B14F-4D97-AF65-F5344CB8AC3E}">
        <p14:creationId xmlns:p14="http://schemas.microsoft.com/office/powerpoint/2010/main" val="2853329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FC7221-4026-44E3-AE24-739BEA5EAC15}" type="datetimeFigureOut">
              <a:rPr lang="en-GB" smtClean="0"/>
              <a:t>16/05/2019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3DF17B-0EA3-4DF6-8481-F12EB9CEAE8A}" type="slidenum">
              <a:rPr lang="en-GB" smtClean="0"/>
              <a:t>‹#›</a:t>
            </a:fld>
            <a:endParaRPr lang="en-GB"/>
          </a:p>
        </p:txBody>
      </p:sp>
    </p:spTree>
    <p:extLst>
      <p:ext uri="{BB962C8B-B14F-4D97-AF65-F5344CB8AC3E}">
        <p14:creationId xmlns:p14="http://schemas.microsoft.com/office/powerpoint/2010/main" val="3466107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FC7221-4026-44E3-AE24-739BEA5EAC15}" type="datetimeFigureOut">
              <a:rPr lang="en-GB" smtClean="0"/>
              <a:t>16/05/2019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3DF17B-0EA3-4DF6-8481-F12EB9CEAE8A}" type="slidenum">
              <a:rPr lang="en-GB" smtClean="0"/>
              <a:t>‹#›</a:t>
            </a:fld>
            <a:endParaRPr lang="en-GB"/>
          </a:p>
        </p:txBody>
      </p:sp>
    </p:spTree>
    <p:extLst>
      <p:ext uri="{BB962C8B-B14F-4D97-AF65-F5344CB8AC3E}">
        <p14:creationId xmlns:p14="http://schemas.microsoft.com/office/powerpoint/2010/main" val="755496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FC7221-4026-44E3-AE24-739BEA5EAC15}" type="datetimeFigureOut">
              <a:rPr lang="en-GB" smtClean="0"/>
              <a:t>16/05/2019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3DF17B-0EA3-4DF6-8481-F12EB9CEAE8A}" type="slidenum">
              <a:rPr lang="en-GB" smtClean="0"/>
              <a:t>‹#›</a:t>
            </a:fld>
            <a:endParaRPr lang="en-GB"/>
          </a:p>
        </p:txBody>
      </p:sp>
    </p:spTree>
    <p:extLst>
      <p:ext uri="{BB962C8B-B14F-4D97-AF65-F5344CB8AC3E}">
        <p14:creationId xmlns:p14="http://schemas.microsoft.com/office/powerpoint/2010/main" val="591358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DFC7221-4026-44E3-AE24-739BEA5EAC15}" type="datetimeFigureOut">
              <a:rPr lang="en-GB" smtClean="0"/>
              <a:t>16/05/2019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3DF17B-0EA3-4DF6-8481-F12EB9CEAE8A}" type="slidenum">
              <a:rPr lang="en-GB" smtClean="0"/>
              <a:t>‹#›</a:t>
            </a:fld>
            <a:endParaRPr lang="en-GB"/>
          </a:p>
        </p:txBody>
      </p:sp>
    </p:spTree>
    <p:extLst>
      <p:ext uri="{BB962C8B-B14F-4D97-AF65-F5344CB8AC3E}">
        <p14:creationId xmlns:p14="http://schemas.microsoft.com/office/powerpoint/2010/main" val="1944395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DFC7221-4026-44E3-AE24-739BEA5EAC15}" type="datetimeFigureOut">
              <a:rPr lang="en-GB" smtClean="0"/>
              <a:t>16/05/2019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3DF17B-0EA3-4DF6-8481-F12EB9CEAE8A}" type="slidenum">
              <a:rPr lang="en-GB" smtClean="0"/>
              <a:t>‹#›</a:t>
            </a:fld>
            <a:endParaRPr lang="en-GB"/>
          </a:p>
        </p:txBody>
      </p:sp>
    </p:spTree>
    <p:extLst>
      <p:ext uri="{BB962C8B-B14F-4D97-AF65-F5344CB8AC3E}">
        <p14:creationId xmlns:p14="http://schemas.microsoft.com/office/powerpoint/2010/main" val="543490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DFC7221-4026-44E3-AE24-739BEA5EAC15}" type="datetimeFigureOut">
              <a:rPr lang="en-GB" smtClean="0"/>
              <a:t>16/05/2019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3DF17B-0EA3-4DF6-8481-F12EB9CEAE8A}" type="slidenum">
              <a:rPr lang="en-GB" smtClean="0"/>
              <a:t>‹#›</a:t>
            </a:fld>
            <a:endParaRPr lang="en-GB"/>
          </a:p>
        </p:txBody>
      </p:sp>
    </p:spTree>
    <p:extLst>
      <p:ext uri="{BB962C8B-B14F-4D97-AF65-F5344CB8AC3E}">
        <p14:creationId xmlns:p14="http://schemas.microsoft.com/office/powerpoint/2010/main" val="396067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C7221-4026-44E3-AE24-739BEA5EAC15}" type="datetimeFigureOut">
              <a:rPr lang="en-GB" smtClean="0"/>
              <a:t>16/05/2019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3DF17B-0EA3-4DF6-8481-F12EB9CEAE8A}" type="slidenum">
              <a:rPr lang="en-GB" smtClean="0"/>
              <a:t>‹#›</a:t>
            </a:fld>
            <a:endParaRPr lang="en-GB"/>
          </a:p>
        </p:txBody>
      </p:sp>
    </p:spTree>
    <p:extLst>
      <p:ext uri="{BB962C8B-B14F-4D97-AF65-F5344CB8AC3E}">
        <p14:creationId xmlns:p14="http://schemas.microsoft.com/office/powerpoint/2010/main" val="367632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FC7221-4026-44E3-AE24-739BEA5EAC15}" type="datetimeFigureOut">
              <a:rPr lang="en-GB" smtClean="0"/>
              <a:t>16/05/2019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3DF17B-0EA3-4DF6-8481-F12EB9CEAE8A}" type="slidenum">
              <a:rPr lang="en-GB" smtClean="0"/>
              <a:t>‹#›</a:t>
            </a:fld>
            <a:endParaRPr lang="en-GB"/>
          </a:p>
        </p:txBody>
      </p:sp>
    </p:spTree>
    <p:extLst>
      <p:ext uri="{BB962C8B-B14F-4D97-AF65-F5344CB8AC3E}">
        <p14:creationId xmlns:p14="http://schemas.microsoft.com/office/powerpoint/2010/main" val="3972533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FC7221-4026-44E3-AE24-739BEA5EAC15}" type="datetimeFigureOut">
              <a:rPr lang="en-GB" smtClean="0"/>
              <a:t>16/05/2019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3DF17B-0EA3-4DF6-8481-F12EB9CEAE8A}" type="slidenum">
              <a:rPr lang="en-GB" smtClean="0"/>
              <a:t>‹#›</a:t>
            </a:fld>
            <a:endParaRPr lang="en-GB"/>
          </a:p>
        </p:txBody>
      </p:sp>
    </p:spTree>
    <p:extLst>
      <p:ext uri="{BB962C8B-B14F-4D97-AF65-F5344CB8AC3E}">
        <p14:creationId xmlns:p14="http://schemas.microsoft.com/office/powerpoint/2010/main" val="2985295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C7221-4026-44E3-AE24-739BEA5EAC15}" type="datetimeFigureOut">
              <a:rPr lang="en-GB" smtClean="0"/>
              <a:t>16/05/2019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DF17B-0EA3-4DF6-8481-F12EB9CEAE8A}" type="slidenum">
              <a:rPr lang="en-GB" smtClean="0"/>
              <a:t>‹#›</a:t>
            </a:fld>
            <a:endParaRPr lang="en-GB"/>
          </a:p>
        </p:txBody>
      </p:sp>
    </p:spTree>
    <p:extLst>
      <p:ext uri="{BB962C8B-B14F-4D97-AF65-F5344CB8AC3E}">
        <p14:creationId xmlns:p14="http://schemas.microsoft.com/office/powerpoint/2010/main" val="656724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7230" y="52387"/>
            <a:ext cx="11643361" cy="1645920"/>
          </a:xfrm>
        </p:spPr>
        <p:txBody>
          <a:bodyPr>
            <a:noAutofit/>
          </a:bodyPr>
          <a:lstStyle/>
          <a:p>
            <a:pPr algn="l"/>
            <a:r>
              <a:rPr lang="en-GB" sz="5400" u="sng" dirty="0" smtClean="0">
                <a:latin typeface="Franklin Gothic Demi Cond" panose="020B0706030402020204" pitchFamily="34" charset="0"/>
              </a:rPr>
              <a:t>How did Adolf Hitler change the Nazi Party during the ‘lean years’ of 1924 - 1928?</a:t>
            </a:r>
            <a:endParaRPr lang="en-GB" sz="5400" u="sng" dirty="0">
              <a:latin typeface="Franklin Gothic Demi Cond" panose="020B0706030402020204" pitchFamily="34" charset="0"/>
            </a:endParaRPr>
          </a:p>
        </p:txBody>
      </p:sp>
      <p:sp>
        <p:nvSpPr>
          <p:cNvPr id="3" name="Subtitle 2"/>
          <p:cNvSpPr>
            <a:spLocks noGrp="1"/>
          </p:cNvSpPr>
          <p:nvPr>
            <p:ph type="subTitle" idx="1"/>
          </p:nvPr>
        </p:nvSpPr>
        <p:spPr>
          <a:xfrm>
            <a:off x="469900" y="3108605"/>
            <a:ext cx="4940300" cy="1831696"/>
          </a:xfrm>
          <a:ln/>
        </p:spPr>
        <p:style>
          <a:lnRef idx="2">
            <a:schemeClr val="dk1"/>
          </a:lnRef>
          <a:fillRef idx="1">
            <a:schemeClr val="lt1"/>
          </a:fillRef>
          <a:effectRef idx="0">
            <a:schemeClr val="dk1"/>
          </a:effectRef>
          <a:fontRef idx="minor">
            <a:schemeClr val="dk1"/>
          </a:fontRef>
        </p:style>
        <p:txBody>
          <a:bodyPr/>
          <a:lstStyle/>
          <a:p>
            <a:pPr algn="l"/>
            <a:r>
              <a:rPr lang="en-GB" dirty="0" smtClean="0"/>
              <a:t>A numerically insignificant…radical-revolutionary splinter group incapable of exerting any noticeable influence on the great mass of people and the course of political events.</a:t>
            </a:r>
            <a:endParaRPr lang="en-GB" dirty="0"/>
          </a:p>
        </p:txBody>
      </p:sp>
      <p:sp>
        <p:nvSpPr>
          <p:cNvPr id="4" name="TextBox 3"/>
          <p:cNvSpPr txBox="1"/>
          <p:nvPr/>
        </p:nvSpPr>
        <p:spPr>
          <a:xfrm>
            <a:off x="424180" y="1806675"/>
            <a:ext cx="503174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b="1" i="1" dirty="0" smtClean="0"/>
              <a:t>Source J: A confidential report on the Nazi Party by the Interior Ministry, July 1927.</a:t>
            </a:r>
            <a:endParaRPr lang="en-GB" sz="2400" b="1" i="1" dirty="0"/>
          </a:p>
        </p:txBody>
      </p:sp>
      <p:sp>
        <p:nvSpPr>
          <p:cNvPr id="5" name="TextBox 4"/>
          <p:cNvSpPr txBox="1"/>
          <p:nvPr/>
        </p:nvSpPr>
        <p:spPr>
          <a:xfrm>
            <a:off x="5705816" y="1806674"/>
            <a:ext cx="6244884" cy="1938992"/>
          </a:xfrm>
          <a:prstGeom prst="rect">
            <a:avLst/>
          </a:prstGeom>
          <a:solidFill>
            <a:schemeClr val="accent4">
              <a:lumMod val="40000"/>
              <a:lumOff val="60000"/>
            </a:schemeClr>
          </a:solidFill>
        </p:spPr>
        <p:txBody>
          <a:bodyPr wrap="square" rtlCol="0">
            <a:spAutoFit/>
          </a:bodyPr>
          <a:lstStyle/>
          <a:p>
            <a:r>
              <a:rPr lang="en-GB" sz="2400" dirty="0" smtClean="0">
                <a:solidFill>
                  <a:srgbClr val="00B050"/>
                </a:solidFill>
              </a:rPr>
              <a:t>Starter: </a:t>
            </a:r>
            <a:r>
              <a:rPr lang="en-GB" sz="2400" dirty="0" smtClean="0"/>
              <a:t>Give two things you can infer from Source A about the NSDAP in the 1920s. (4 marks)</a:t>
            </a:r>
          </a:p>
          <a:p>
            <a:r>
              <a:rPr lang="en-GB" sz="2400" dirty="0" smtClean="0">
                <a:solidFill>
                  <a:srgbClr val="FF0000"/>
                </a:solidFill>
              </a:rPr>
              <a:t>Hint: </a:t>
            </a:r>
            <a:r>
              <a:rPr lang="en-GB" sz="2400" dirty="0" smtClean="0"/>
              <a:t>What does it suggest? Back up with a quote.</a:t>
            </a:r>
            <a:endParaRPr lang="en-GB" sz="2400" dirty="0"/>
          </a:p>
        </p:txBody>
      </p:sp>
      <p:sp>
        <p:nvSpPr>
          <p:cNvPr id="6" name="TextBox 5"/>
          <p:cNvSpPr txBox="1"/>
          <p:nvPr/>
        </p:nvSpPr>
        <p:spPr>
          <a:xfrm>
            <a:off x="5705816" y="3962400"/>
            <a:ext cx="6244884" cy="2308324"/>
          </a:xfrm>
          <a:prstGeom prst="rect">
            <a:avLst/>
          </a:prstGeom>
          <a:solidFill>
            <a:schemeClr val="accent1">
              <a:lumMod val="20000"/>
              <a:lumOff val="80000"/>
            </a:schemeClr>
          </a:solidFill>
        </p:spPr>
        <p:txBody>
          <a:bodyPr wrap="square" rtlCol="0">
            <a:spAutoFit/>
          </a:bodyPr>
          <a:lstStyle/>
          <a:p>
            <a:r>
              <a:rPr lang="en-GB" sz="2400" b="1" i="1" dirty="0" smtClean="0"/>
              <a:t>In this lesson, we will:</a:t>
            </a:r>
            <a:endParaRPr lang="en-GB" sz="2400" b="1" i="1" dirty="0"/>
          </a:p>
          <a:p>
            <a:endParaRPr lang="en-GB" sz="2400" dirty="0" smtClean="0"/>
          </a:p>
          <a:p>
            <a:pPr marL="342900" indent="-342900">
              <a:buFont typeface="Arial" panose="020B0604020202020204" pitchFamily="34" charset="0"/>
              <a:buChar char="•"/>
            </a:pPr>
            <a:r>
              <a:rPr lang="en-GB" sz="2400" dirty="0" smtClean="0"/>
              <a:t>Describe how Hitler tackled the problems in the Nazi Party in the 1920s.</a:t>
            </a:r>
          </a:p>
          <a:p>
            <a:pPr marL="342900" indent="-342900">
              <a:buFont typeface="Arial" panose="020B0604020202020204" pitchFamily="34" charset="0"/>
              <a:buChar char="•"/>
            </a:pPr>
            <a:r>
              <a:rPr lang="en-GB" sz="2400" dirty="0" smtClean="0"/>
              <a:t>Assess to what extent he was successful by 1928</a:t>
            </a:r>
          </a:p>
        </p:txBody>
      </p:sp>
    </p:spTree>
    <p:extLst>
      <p:ext uri="{BB962C8B-B14F-4D97-AF65-F5344CB8AC3E}">
        <p14:creationId xmlns:p14="http://schemas.microsoft.com/office/powerpoint/2010/main" val="3715174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179755"/>
            <a:ext cx="6096000" cy="523220"/>
          </a:xfrm>
          <a:prstGeom prst="rect">
            <a:avLst/>
          </a:prstGeom>
        </p:spPr>
        <p:txBody>
          <a:bodyPr>
            <a:spAutoFit/>
          </a:bodyPr>
          <a:lstStyle/>
          <a:p>
            <a:r>
              <a:rPr lang="en-GB" sz="2800" dirty="0" smtClean="0"/>
              <a:t>Bringing </a:t>
            </a:r>
            <a:r>
              <a:rPr lang="en-GB" sz="2800" dirty="0" smtClean="0">
                <a:solidFill>
                  <a:srgbClr val="FF0000"/>
                </a:solidFill>
              </a:rPr>
              <a:t>structure</a:t>
            </a:r>
            <a:r>
              <a:rPr lang="en-GB" sz="2800" dirty="0" smtClean="0"/>
              <a:t> to the party</a:t>
            </a:r>
          </a:p>
        </p:txBody>
      </p:sp>
      <p:sp>
        <p:nvSpPr>
          <p:cNvPr id="3" name="TextBox 2"/>
          <p:cNvSpPr txBox="1"/>
          <p:nvPr/>
        </p:nvSpPr>
        <p:spPr>
          <a:xfrm>
            <a:off x="327660" y="901700"/>
            <a:ext cx="5821680" cy="5632311"/>
          </a:xfrm>
          <a:prstGeom prst="rect">
            <a:avLst/>
          </a:prstGeom>
          <a:solidFill>
            <a:schemeClr val="accent6">
              <a:lumMod val="20000"/>
              <a:lumOff val="80000"/>
            </a:schemeClr>
          </a:solidFill>
        </p:spPr>
        <p:txBody>
          <a:bodyPr wrap="square" rtlCol="0">
            <a:spAutoFit/>
          </a:bodyPr>
          <a:lstStyle/>
          <a:p>
            <a:r>
              <a:rPr lang="en-GB" sz="2400" dirty="0" smtClean="0"/>
              <a:t>Philipp </a:t>
            </a:r>
            <a:r>
              <a:rPr lang="en-GB" sz="2400" dirty="0" err="1" smtClean="0"/>
              <a:t>Bouler</a:t>
            </a:r>
            <a:r>
              <a:rPr lang="en-GB" sz="2400" dirty="0" smtClean="0"/>
              <a:t> was made secretary and Franz Schwarz made treasurer, this brought organisation and finances.</a:t>
            </a:r>
          </a:p>
          <a:p>
            <a:endParaRPr lang="en-GB" sz="2400" dirty="0"/>
          </a:p>
          <a:p>
            <a:r>
              <a:rPr lang="en-GB" sz="2400" dirty="0" smtClean="0"/>
              <a:t>All aspects of government were given their own departments e.g. finance, foreign affairs, industry, agriculture and education.</a:t>
            </a:r>
          </a:p>
          <a:p>
            <a:endParaRPr lang="en-GB" sz="2400" dirty="0" smtClean="0"/>
          </a:p>
          <a:p>
            <a:r>
              <a:rPr lang="en-GB" sz="2400" dirty="0" smtClean="0"/>
              <a:t>The German Women’s Order and National Socialist German Students League were set up to represent women and students within the party.</a:t>
            </a:r>
          </a:p>
          <a:p>
            <a:endParaRPr lang="en-GB" sz="2400" dirty="0"/>
          </a:p>
          <a:p>
            <a:r>
              <a:rPr lang="en-GB" sz="2400" dirty="0" smtClean="0"/>
              <a:t>The Hitler Youth was set up to cater for 14 to 18 year olds.</a:t>
            </a:r>
            <a:endParaRPr lang="en-GB" sz="2400" dirty="0"/>
          </a:p>
        </p:txBody>
      </p:sp>
      <p:pic>
        <p:nvPicPr>
          <p:cNvPr id="5" name="Picture 4"/>
          <p:cNvPicPr>
            <a:picLocks noChangeAspect="1"/>
          </p:cNvPicPr>
          <p:nvPr/>
        </p:nvPicPr>
        <p:blipFill>
          <a:blip r:embed="rId2"/>
          <a:stretch>
            <a:fillRect/>
          </a:stretch>
        </p:blipFill>
        <p:spPr>
          <a:xfrm>
            <a:off x="6286500" y="3178105"/>
            <a:ext cx="5738989" cy="3689350"/>
          </a:xfrm>
          <a:prstGeom prst="rect">
            <a:avLst/>
          </a:prstGeom>
        </p:spPr>
      </p:pic>
      <p:pic>
        <p:nvPicPr>
          <p:cNvPr id="6" name="Picture 5"/>
          <p:cNvPicPr>
            <a:picLocks noChangeAspect="1"/>
          </p:cNvPicPr>
          <p:nvPr/>
        </p:nvPicPr>
        <p:blipFill rotWithShape="1">
          <a:blip r:embed="rId3"/>
          <a:srcRect b="27083"/>
          <a:stretch/>
        </p:blipFill>
        <p:spPr>
          <a:xfrm>
            <a:off x="6338004" y="196989"/>
            <a:ext cx="2817990" cy="2886052"/>
          </a:xfrm>
          <a:prstGeom prst="rect">
            <a:avLst/>
          </a:prstGeom>
        </p:spPr>
      </p:pic>
      <p:pic>
        <p:nvPicPr>
          <p:cNvPr id="7" name="Picture 6"/>
          <p:cNvPicPr>
            <a:picLocks noChangeAspect="1"/>
          </p:cNvPicPr>
          <p:nvPr/>
        </p:nvPicPr>
        <p:blipFill rotWithShape="1">
          <a:blip r:embed="rId4"/>
          <a:srcRect b="24603"/>
          <a:stretch/>
        </p:blipFill>
        <p:spPr>
          <a:xfrm>
            <a:off x="9241650" y="179755"/>
            <a:ext cx="2783839" cy="2903286"/>
          </a:xfrm>
          <a:prstGeom prst="rect">
            <a:avLst/>
          </a:prstGeom>
        </p:spPr>
      </p:pic>
    </p:spTree>
    <p:extLst>
      <p:ext uri="{BB962C8B-B14F-4D97-AF65-F5344CB8AC3E}">
        <p14:creationId xmlns:p14="http://schemas.microsoft.com/office/powerpoint/2010/main" val="2406305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179755"/>
            <a:ext cx="6096000" cy="523220"/>
          </a:xfrm>
          <a:prstGeom prst="rect">
            <a:avLst/>
          </a:prstGeom>
        </p:spPr>
        <p:txBody>
          <a:bodyPr>
            <a:spAutoFit/>
          </a:bodyPr>
          <a:lstStyle/>
          <a:p>
            <a:r>
              <a:rPr lang="en-GB" sz="2800" dirty="0" smtClean="0"/>
              <a:t>Taking the Nazi Party </a:t>
            </a:r>
            <a:r>
              <a:rPr lang="en-GB" sz="2800" dirty="0" smtClean="0">
                <a:solidFill>
                  <a:srgbClr val="FF0000"/>
                </a:solidFill>
              </a:rPr>
              <a:t>outside Munich</a:t>
            </a:r>
          </a:p>
        </p:txBody>
      </p:sp>
      <p:sp>
        <p:nvSpPr>
          <p:cNvPr id="3" name="TextBox 2"/>
          <p:cNvSpPr txBox="1"/>
          <p:nvPr/>
        </p:nvSpPr>
        <p:spPr>
          <a:xfrm>
            <a:off x="190500" y="702975"/>
            <a:ext cx="6141720" cy="6001643"/>
          </a:xfrm>
          <a:prstGeom prst="rect">
            <a:avLst/>
          </a:prstGeom>
          <a:solidFill>
            <a:schemeClr val="accent6">
              <a:lumMod val="20000"/>
              <a:lumOff val="80000"/>
            </a:schemeClr>
          </a:solidFill>
        </p:spPr>
        <p:txBody>
          <a:bodyPr wrap="square" rtlCol="0">
            <a:spAutoFit/>
          </a:bodyPr>
          <a:lstStyle/>
          <a:p>
            <a:r>
              <a:rPr lang="en-GB" sz="2400" dirty="0" smtClean="0"/>
              <a:t>The rest of Germany was split up into 35 regions. The Nazis appointed one </a:t>
            </a:r>
            <a:r>
              <a:rPr lang="en-GB" sz="2400" dirty="0" err="1" smtClean="0"/>
              <a:t>Gauleiter</a:t>
            </a:r>
            <a:r>
              <a:rPr lang="en-GB" sz="2400" dirty="0" smtClean="0"/>
              <a:t> to lead a local Nazi organisation in each. They were not appointed, Hitler relied on them forcing their way to the top much like he did in the DAP.</a:t>
            </a:r>
          </a:p>
          <a:p>
            <a:endParaRPr lang="en-GB" sz="2400" dirty="0"/>
          </a:p>
          <a:p>
            <a:r>
              <a:rPr lang="en-GB" sz="2400" dirty="0" smtClean="0"/>
              <a:t>Gregor </a:t>
            </a:r>
            <a:r>
              <a:rPr lang="en-GB" sz="2400" dirty="0" err="1" smtClean="0"/>
              <a:t>Strasser</a:t>
            </a:r>
            <a:r>
              <a:rPr lang="en-GB" sz="2400" dirty="0"/>
              <a:t> </a:t>
            </a:r>
            <a:r>
              <a:rPr lang="en-GB" sz="2400" dirty="0" smtClean="0"/>
              <a:t>was a powerful </a:t>
            </a:r>
            <a:r>
              <a:rPr lang="en-GB" sz="2400" dirty="0" err="1" smtClean="0"/>
              <a:t>Gauleiter</a:t>
            </a:r>
            <a:r>
              <a:rPr lang="en-GB" sz="2400" dirty="0" smtClean="0"/>
              <a:t> in the north and Joseph Goebbels (right) in the Rhineland.</a:t>
            </a:r>
          </a:p>
          <a:p>
            <a:endParaRPr lang="en-GB" sz="2400" dirty="0"/>
          </a:p>
          <a:p>
            <a:r>
              <a:rPr lang="en-GB" sz="2400" dirty="0" smtClean="0"/>
              <a:t>To pay for this expansion, Hitler raised money from wealthy industrialists who shared his views and thought he could control the trade unions. They even got loans form big companies, including Bosch.</a:t>
            </a:r>
            <a:endParaRPr lang="en-GB" sz="2400" dirty="0"/>
          </a:p>
        </p:txBody>
      </p:sp>
      <p:pic>
        <p:nvPicPr>
          <p:cNvPr id="4" name="Picture 3"/>
          <p:cNvPicPr>
            <a:picLocks noChangeAspect="1"/>
          </p:cNvPicPr>
          <p:nvPr/>
        </p:nvPicPr>
        <p:blipFill rotWithShape="1">
          <a:blip r:embed="rId2"/>
          <a:srcRect l="7377" b="21996"/>
          <a:stretch/>
        </p:blipFill>
        <p:spPr>
          <a:xfrm>
            <a:off x="6515100" y="90855"/>
            <a:ext cx="5562599" cy="6589345"/>
          </a:xfrm>
          <a:prstGeom prst="rect">
            <a:avLst/>
          </a:prstGeom>
        </p:spPr>
      </p:pic>
    </p:spTree>
    <p:extLst>
      <p:ext uri="{BB962C8B-B14F-4D97-AF65-F5344CB8AC3E}">
        <p14:creationId xmlns:p14="http://schemas.microsoft.com/office/powerpoint/2010/main" val="3566488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179755"/>
            <a:ext cx="6096000" cy="523220"/>
          </a:xfrm>
          <a:prstGeom prst="rect">
            <a:avLst/>
          </a:prstGeom>
        </p:spPr>
        <p:txBody>
          <a:bodyPr>
            <a:spAutoFit/>
          </a:bodyPr>
          <a:lstStyle/>
          <a:p>
            <a:r>
              <a:rPr lang="en-GB" sz="2800" dirty="0" smtClean="0">
                <a:solidFill>
                  <a:srgbClr val="FF0000"/>
                </a:solidFill>
              </a:rPr>
              <a:t>Controlling</a:t>
            </a:r>
            <a:r>
              <a:rPr lang="en-GB" sz="2800" dirty="0" smtClean="0"/>
              <a:t> the violent SA</a:t>
            </a:r>
            <a:endParaRPr lang="en-GB" sz="2800" dirty="0" smtClean="0">
              <a:solidFill>
                <a:srgbClr val="FF0000"/>
              </a:solidFill>
            </a:endParaRPr>
          </a:p>
        </p:txBody>
      </p:sp>
      <p:sp>
        <p:nvSpPr>
          <p:cNvPr id="3" name="TextBox 2"/>
          <p:cNvSpPr txBox="1"/>
          <p:nvPr/>
        </p:nvSpPr>
        <p:spPr>
          <a:xfrm>
            <a:off x="373380" y="931575"/>
            <a:ext cx="5067300" cy="5324535"/>
          </a:xfrm>
          <a:prstGeom prst="rect">
            <a:avLst/>
          </a:prstGeom>
          <a:solidFill>
            <a:schemeClr val="accent6">
              <a:lumMod val="20000"/>
              <a:lumOff val="80000"/>
            </a:schemeClr>
          </a:solidFill>
        </p:spPr>
        <p:txBody>
          <a:bodyPr wrap="square" rtlCol="0">
            <a:spAutoFit/>
          </a:bodyPr>
          <a:lstStyle/>
          <a:p>
            <a:r>
              <a:rPr lang="en-GB" sz="2000" dirty="0" smtClean="0"/>
              <a:t>In 1925, Hitler replaced Rohm as leader of the SA. He was forced to find work abroad until 1930.</a:t>
            </a:r>
          </a:p>
          <a:p>
            <a:endParaRPr lang="en-GB" sz="2000" dirty="0"/>
          </a:p>
          <a:p>
            <a:r>
              <a:rPr lang="en-GB" sz="2000" dirty="0" smtClean="0"/>
              <a:t>The Schutzstaffel (“Protection Squad” or SS) were set up. It was smaller, with members specially chosen by Hitler so they could be trusted. </a:t>
            </a:r>
          </a:p>
          <a:p>
            <a:endParaRPr lang="en-GB" sz="2000" dirty="0" smtClean="0"/>
          </a:p>
          <a:p>
            <a:r>
              <a:rPr lang="en-GB" sz="2000" dirty="0" smtClean="0"/>
              <a:t>SS were eventually run by Heinrich Himmler, a senior member of the party. Himmler expanded the SS to 3,000 members by 1930.</a:t>
            </a:r>
          </a:p>
          <a:p>
            <a:endParaRPr lang="en-GB" sz="2000" dirty="0"/>
          </a:p>
          <a:p>
            <a:r>
              <a:rPr lang="en-GB" sz="2000" dirty="0"/>
              <a:t>F</a:t>
            </a:r>
            <a:r>
              <a:rPr lang="en-GB" sz="2000" dirty="0" smtClean="0"/>
              <a:t>amous and feared for their black uniforms. These were introduced in 1932 and were supplied by Hugo Boss (a member of the Nazi Party since 1931)</a:t>
            </a:r>
            <a:endParaRPr lang="en-GB" sz="2000" dirty="0"/>
          </a:p>
        </p:txBody>
      </p:sp>
      <p:pic>
        <p:nvPicPr>
          <p:cNvPr id="5" name="Picture 4"/>
          <p:cNvPicPr>
            <a:picLocks noChangeAspect="1"/>
          </p:cNvPicPr>
          <p:nvPr/>
        </p:nvPicPr>
        <p:blipFill rotWithShape="1">
          <a:blip r:embed="rId2"/>
          <a:srcRect b="19823"/>
          <a:stretch/>
        </p:blipFill>
        <p:spPr>
          <a:xfrm>
            <a:off x="5624944" y="3131820"/>
            <a:ext cx="6262255" cy="3451860"/>
          </a:xfrm>
          <a:prstGeom prst="rect">
            <a:avLst/>
          </a:prstGeom>
        </p:spPr>
      </p:pic>
      <p:pic>
        <p:nvPicPr>
          <p:cNvPr id="6" name="Picture 5"/>
          <p:cNvPicPr>
            <a:picLocks noChangeAspect="1"/>
          </p:cNvPicPr>
          <p:nvPr/>
        </p:nvPicPr>
        <p:blipFill rotWithShape="1">
          <a:blip r:embed="rId3"/>
          <a:srcRect b="17418"/>
          <a:stretch/>
        </p:blipFill>
        <p:spPr>
          <a:xfrm>
            <a:off x="8561387" y="116279"/>
            <a:ext cx="3325812" cy="2901241"/>
          </a:xfrm>
          <a:prstGeom prst="rect">
            <a:avLst/>
          </a:prstGeom>
        </p:spPr>
      </p:pic>
      <p:pic>
        <p:nvPicPr>
          <p:cNvPr id="7" name="Picture 6"/>
          <p:cNvPicPr>
            <a:picLocks noChangeAspect="1"/>
          </p:cNvPicPr>
          <p:nvPr/>
        </p:nvPicPr>
        <p:blipFill rotWithShape="1">
          <a:blip r:embed="rId4"/>
          <a:srcRect b="30911"/>
          <a:stretch/>
        </p:blipFill>
        <p:spPr>
          <a:xfrm>
            <a:off x="5624944" y="131476"/>
            <a:ext cx="2757056" cy="2883202"/>
          </a:xfrm>
          <a:prstGeom prst="rect">
            <a:avLst/>
          </a:prstGeom>
        </p:spPr>
      </p:pic>
    </p:spTree>
    <p:extLst>
      <p:ext uri="{BB962C8B-B14F-4D97-AF65-F5344CB8AC3E}">
        <p14:creationId xmlns:p14="http://schemas.microsoft.com/office/powerpoint/2010/main" val="3930449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179755"/>
            <a:ext cx="6096000" cy="523220"/>
          </a:xfrm>
          <a:prstGeom prst="rect">
            <a:avLst/>
          </a:prstGeom>
        </p:spPr>
        <p:txBody>
          <a:bodyPr>
            <a:spAutoFit/>
          </a:bodyPr>
          <a:lstStyle/>
          <a:p>
            <a:r>
              <a:rPr lang="en-GB" sz="2800" dirty="0" smtClean="0"/>
              <a:t>Solving the </a:t>
            </a:r>
            <a:r>
              <a:rPr lang="en-GB" sz="2800" dirty="0" smtClean="0">
                <a:solidFill>
                  <a:srgbClr val="FF0000"/>
                </a:solidFill>
              </a:rPr>
              <a:t>divisions </a:t>
            </a:r>
            <a:r>
              <a:rPr lang="en-GB" sz="2800" dirty="0" smtClean="0"/>
              <a:t>within the party</a:t>
            </a:r>
          </a:p>
        </p:txBody>
      </p:sp>
      <p:sp>
        <p:nvSpPr>
          <p:cNvPr id="3" name="TextBox 2"/>
          <p:cNvSpPr txBox="1"/>
          <p:nvPr/>
        </p:nvSpPr>
        <p:spPr>
          <a:xfrm>
            <a:off x="190500" y="748695"/>
            <a:ext cx="6118860" cy="5940088"/>
          </a:xfrm>
          <a:prstGeom prst="rect">
            <a:avLst/>
          </a:prstGeom>
          <a:solidFill>
            <a:schemeClr val="accent6">
              <a:lumMod val="20000"/>
              <a:lumOff val="80000"/>
            </a:schemeClr>
          </a:solidFill>
        </p:spPr>
        <p:txBody>
          <a:bodyPr wrap="square" rtlCol="0">
            <a:spAutoFit/>
          </a:bodyPr>
          <a:lstStyle/>
          <a:p>
            <a:r>
              <a:rPr lang="en-GB" sz="2000" dirty="0" smtClean="0"/>
              <a:t>Some members, like Goebbels, were based in the northern areas, so emphasised socialism. They stressed benefits for workers. But others, like Hitler, were in the south so emphasised nationalism.</a:t>
            </a:r>
          </a:p>
          <a:p>
            <a:endParaRPr lang="en-GB" sz="2000" dirty="0"/>
          </a:p>
          <a:p>
            <a:r>
              <a:rPr lang="en-GB" sz="2000" dirty="0" smtClean="0"/>
              <a:t>Hitler called a conference of the party in Bamberg, Bavaria. It was mostly made up of southern party members.</a:t>
            </a:r>
          </a:p>
          <a:p>
            <a:endParaRPr lang="en-GB" sz="2000" dirty="0"/>
          </a:p>
          <a:p>
            <a:r>
              <a:rPr lang="en-GB" sz="2000" dirty="0" smtClean="0"/>
              <a:t>Northern leaders were allowed to put forward their views. However Hitler spoke for five hours and attacked the socialists; calling them communists and enemies of the party.</a:t>
            </a:r>
          </a:p>
          <a:p>
            <a:endParaRPr lang="en-GB" sz="2000" dirty="0"/>
          </a:p>
          <a:p>
            <a:r>
              <a:rPr lang="en-GB" sz="2000" dirty="0" smtClean="0"/>
              <a:t>Seeing his potential, Hitler persuaded Goebbels to take his side. In disgust, Goebbels was labelled “a scheming dwarf” by socialist Gregor </a:t>
            </a:r>
            <a:r>
              <a:rPr lang="en-GB" sz="2000" dirty="0" err="1" smtClean="0"/>
              <a:t>Strasser</a:t>
            </a:r>
            <a:r>
              <a:rPr lang="en-GB" sz="2000" dirty="0"/>
              <a:t>.</a:t>
            </a:r>
            <a:endParaRPr lang="en-GB" sz="2000" dirty="0" smtClean="0"/>
          </a:p>
          <a:p>
            <a:endParaRPr lang="en-GB" sz="2000" dirty="0"/>
          </a:p>
          <a:p>
            <a:r>
              <a:rPr lang="en-GB" sz="2000" dirty="0" smtClean="0"/>
              <a:t>The socialist principles of the party were weakened. </a:t>
            </a:r>
            <a:endParaRPr lang="en-GB" sz="2000" dirty="0"/>
          </a:p>
        </p:txBody>
      </p:sp>
      <p:pic>
        <p:nvPicPr>
          <p:cNvPr id="4" name="Picture 3"/>
          <p:cNvPicPr>
            <a:picLocks noChangeAspect="1"/>
          </p:cNvPicPr>
          <p:nvPr/>
        </p:nvPicPr>
        <p:blipFill rotWithShape="1">
          <a:blip r:embed="rId2"/>
          <a:srcRect t="11221" b="7425"/>
          <a:stretch/>
        </p:blipFill>
        <p:spPr>
          <a:xfrm>
            <a:off x="6431484" y="179755"/>
            <a:ext cx="5494428" cy="3337560"/>
          </a:xfrm>
          <a:prstGeom prst="rect">
            <a:avLst/>
          </a:prstGeom>
        </p:spPr>
      </p:pic>
      <p:pic>
        <p:nvPicPr>
          <p:cNvPr id="8" name="Picture 7"/>
          <p:cNvPicPr>
            <a:picLocks noChangeAspect="1"/>
          </p:cNvPicPr>
          <p:nvPr/>
        </p:nvPicPr>
        <p:blipFill>
          <a:blip r:embed="rId3"/>
          <a:stretch>
            <a:fillRect/>
          </a:stretch>
        </p:blipFill>
        <p:spPr>
          <a:xfrm>
            <a:off x="6431484" y="3596205"/>
            <a:ext cx="5494428" cy="3092578"/>
          </a:xfrm>
          <a:prstGeom prst="rect">
            <a:avLst/>
          </a:prstGeom>
        </p:spPr>
      </p:pic>
    </p:spTree>
    <p:extLst>
      <p:ext uri="{BB962C8B-B14F-4D97-AF65-F5344CB8AC3E}">
        <p14:creationId xmlns:p14="http://schemas.microsoft.com/office/powerpoint/2010/main" val="2444407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600" y="0"/>
            <a:ext cx="5346700" cy="584775"/>
          </a:xfrm>
          <a:prstGeom prst="rect">
            <a:avLst/>
          </a:prstGeom>
          <a:noFill/>
        </p:spPr>
        <p:txBody>
          <a:bodyPr wrap="square" rtlCol="0">
            <a:spAutoFit/>
          </a:bodyPr>
          <a:lstStyle/>
          <a:p>
            <a:r>
              <a:rPr lang="en-GB" sz="3200" dirty="0" smtClean="0"/>
              <a:t>Learning Task</a:t>
            </a:r>
            <a:endParaRPr lang="en-GB" sz="3200" dirty="0"/>
          </a:p>
        </p:txBody>
      </p:sp>
      <p:sp>
        <p:nvSpPr>
          <p:cNvPr id="3" name="TextBox 2"/>
          <p:cNvSpPr txBox="1"/>
          <p:nvPr/>
        </p:nvSpPr>
        <p:spPr>
          <a:xfrm>
            <a:off x="101600" y="800100"/>
            <a:ext cx="5683250" cy="2308324"/>
          </a:xfrm>
          <a:prstGeom prst="rect">
            <a:avLst/>
          </a:prstGeom>
          <a:solidFill>
            <a:schemeClr val="accent1">
              <a:lumMod val="40000"/>
              <a:lumOff val="60000"/>
            </a:schemeClr>
          </a:solidFill>
        </p:spPr>
        <p:txBody>
          <a:bodyPr wrap="square" rtlCol="0">
            <a:spAutoFit/>
          </a:bodyPr>
          <a:lstStyle/>
          <a:p>
            <a:r>
              <a:rPr lang="en-GB" sz="2400" b="1" u="sng" dirty="0" smtClean="0"/>
              <a:t>All targets</a:t>
            </a:r>
          </a:p>
          <a:p>
            <a:endParaRPr lang="en-GB" sz="2400" dirty="0"/>
          </a:p>
          <a:p>
            <a:r>
              <a:rPr lang="en-GB" sz="2400" dirty="0" smtClean="0"/>
              <a:t>Your teacher will provide you with a table with the five problems in the Nazi Party in 1924. You should cut this out and glue it into your book. </a:t>
            </a:r>
            <a:endParaRPr lang="en-GB" sz="2400" dirty="0"/>
          </a:p>
        </p:txBody>
      </p:sp>
      <p:sp>
        <p:nvSpPr>
          <p:cNvPr id="4" name="TextBox 3"/>
          <p:cNvSpPr txBox="1"/>
          <p:nvPr/>
        </p:nvSpPr>
        <p:spPr>
          <a:xfrm>
            <a:off x="6083300" y="165386"/>
            <a:ext cx="6007100" cy="1938992"/>
          </a:xfrm>
          <a:prstGeom prst="rect">
            <a:avLst/>
          </a:prstGeom>
          <a:solidFill>
            <a:schemeClr val="accent2">
              <a:lumMod val="20000"/>
              <a:lumOff val="80000"/>
            </a:schemeClr>
          </a:solidFill>
        </p:spPr>
        <p:txBody>
          <a:bodyPr wrap="square" rtlCol="0">
            <a:spAutoFit/>
          </a:bodyPr>
          <a:lstStyle/>
          <a:p>
            <a:r>
              <a:rPr lang="en-GB" sz="2400" b="1" u="sng" dirty="0" smtClean="0"/>
              <a:t>Targets 7-9</a:t>
            </a:r>
          </a:p>
          <a:p>
            <a:endParaRPr lang="en-GB" sz="2400" dirty="0"/>
          </a:p>
          <a:p>
            <a:pPr marL="457200" indent="-457200">
              <a:buFont typeface="Arial" panose="020B0604020202020204" pitchFamily="34" charset="0"/>
              <a:buChar char="•"/>
            </a:pPr>
            <a:r>
              <a:rPr lang="en-GB" sz="2400" dirty="0" smtClean="0"/>
              <a:t>Identify 4 ways Hitler tackled the problem.</a:t>
            </a:r>
          </a:p>
          <a:p>
            <a:pPr marL="457200" indent="-457200">
              <a:buFont typeface="Arial" panose="020B0604020202020204" pitchFamily="34" charset="0"/>
              <a:buChar char="•"/>
            </a:pPr>
            <a:r>
              <a:rPr lang="en-GB" sz="2400" dirty="0" smtClean="0"/>
              <a:t>Explain how this would have benefitted himself and the wider Nazi Party.</a:t>
            </a:r>
            <a:endParaRPr lang="en-GB" sz="2400" dirty="0"/>
          </a:p>
        </p:txBody>
      </p:sp>
      <p:sp>
        <p:nvSpPr>
          <p:cNvPr id="5" name="TextBox 4"/>
          <p:cNvSpPr txBox="1"/>
          <p:nvPr/>
        </p:nvSpPr>
        <p:spPr>
          <a:xfrm>
            <a:off x="6083300" y="2391728"/>
            <a:ext cx="6007100" cy="2308324"/>
          </a:xfrm>
          <a:prstGeom prst="rect">
            <a:avLst/>
          </a:prstGeom>
          <a:solidFill>
            <a:schemeClr val="accent4">
              <a:lumMod val="40000"/>
              <a:lumOff val="60000"/>
            </a:schemeClr>
          </a:solidFill>
        </p:spPr>
        <p:txBody>
          <a:bodyPr wrap="square" rtlCol="0">
            <a:spAutoFit/>
          </a:bodyPr>
          <a:lstStyle/>
          <a:p>
            <a:r>
              <a:rPr lang="en-GB" sz="2400" b="1" u="sng" dirty="0" smtClean="0"/>
              <a:t>Targets 4-6</a:t>
            </a:r>
          </a:p>
          <a:p>
            <a:endParaRPr lang="en-GB" sz="2400" dirty="0"/>
          </a:p>
          <a:p>
            <a:pPr marL="342900" indent="-342900">
              <a:buFont typeface="Arial" panose="020B0604020202020204" pitchFamily="34" charset="0"/>
              <a:buChar char="•"/>
            </a:pPr>
            <a:r>
              <a:rPr lang="en-GB" sz="2400" dirty="0" smtClean="0"/>
              <a:t>Identify 3 ways Hitler tackled the problem.</a:t>
            </a:r>
          </a:p>
          <a:p>
            <a:pPr marL="342900" indent="-342900">
              <a:buFont typeface="Arial" panose="020B0604020202020204" pitchFamily="34" charset="0"/>
              <a:buChar char="•"/>
            </a:pPr>
            <a:r>
              <a:rPr lang="en-GB" sz="2400" dirty="0" smtClean="0"/>
              <a:t>For each; what would the impact be? Identify any good and bad things about this (from Hitler’s perspective)</a:t>
            </a:r>
            <a:endParaRPr lang="en-GB" sz="2400" dirty="0"/>
          </a:p>
        </p:txBody>
      </p:sp>
      <p:sp>
        <p:nvSpPr>
          <p:cNvPr id="6" name="TextBox 5"/>
          <p:cNvSpPr txBox="1"/>
          <p:nvPr/>
        </p:nvSpPr>
        <p:spPr>
          <a:xfrm>
            <a:off x="6083300" y="4892576"/>
            <a:ext cx="6007100" cy="1569660"/>
          </a:xfrm>
          <a:prstGeom prst="rect">
            <a:avLst/>
          </a:prstGeom>
          <a:solidFill>
            <a:schemeClr val="accent6">
              <a:lumMod val="40000"/>
              <a:lumOff val="60000"/>
            </a:schemeClr>
          </a:solidFill>
        </p:spPr>
        <p:txBody>
          <a:bodyPr wrap="square" rtlCol="0">
            <a:spAutoFit/>
          </a:bodyPr>
          <a:lstStyle/>
          <a:p>
            <a:r>
              <a:rPr lang="en-GB" sz="2400" b="1" u="sng" dirty="0" smtClean="0"/>
              <a:t>Targets 1-3</a:t>
            </a:r>
          </a:p>
          <a:p>
            <a:endParaRPr lang="en-GB" sz="2400" b="1" u="sng" dirty="0"/>
          </a:p>
          <a:p>
            <a:pPr marL="342900" indent="-342900">
              <a:buFont typeface="Arial" panose="020B0604020202020204" pitchFamily="34" charset="0"/>
              <a:buChar char="•"/>
            </a:pPr>
            <a:r>
              <a:rPr lang="en-GB" sz="2400" dirty="0" smtClean="0"/>
              <a:t>For each problem, write down some ways that Hitler tried to change it.</a:t>
            </a:r>
            <a:endParaRPr lang="en-GB" sz="2400" dirty="0"/>
          </a:p>
        </p:txBody>
      </p:sp>
    </p:spTree>
    <p:extLst>
      <p:ext uri="{BB962C8B-B14F-4D97-AF65-F5344CB8AC3E}">
        <p14:creationId xmlns:p14="http://schemas.microsoft.com/office/powerpoint/2010/main" val="1940572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403600" y="2486305"/>
            <a:ext cx="4986020" cy="1780896"/>
          </a:xfrm>
          <a:prstGeom prst="rect">
            <a:avLst/>
          </a:prstGeom>
        </p:spPr>
        <p:style>
          <a:lnRef idx="2">
            <a:schemeClr val="dk1"/>
          </a:lnRef>
          <a:fillRef idx="1">
            <a:schemeClr val="lt1"/>
          </a:fillRef>
          <a:effectRef idx="0">
            <a:schemeClr val="dk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GB" sz="2400" dirty="0" smtClean="0"/>
              <a:t>A numerically insignificant…radical-revolutionary splinter group incapable of exerting any noticeable influence on the great mass of people and the course of political events.</a:t>
            </a:r>
            <a:endParaRPr lang="en-GB" sz="2400" dirty="0"/>
          </a:p>
        </p:txBody>
      </p:sp>
      <p:sp>
        <p:nvSpPr>
          <p:cNvPr id="3" name="TextBox 2"/>
          <p:cNvSpPr txBox="1"/>
          <p:nvPr/>
        </p:nvSpPr>
        <p:spPr>
          <a:xfrm>
            <a:off x="3357880" y="1184375"/>
            <a:ext cx="503174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b="1" i="1" dirty="0" smtClean="0"/>
              <a:t>Source J: A confidential report on the Nazi Party by the Interior Ministry, July 1927.</a:t>
            </a:r>
            <a:endParaRPr lang="en-GB" sz="2400" b="1" i="1" dirty="0"/>
          </a:p>
        </p:txBody>
      </p:sp>
      <p:sp>
        <p:nvSpPr>
          <p:cNvPr id="4" name="TextBox 3"/>
          <p:cNvSpPr txBox="1"/>
          <p:nvPr/>
        </p:nvSpPr>
        <p:spPr>
          <a:xfrm>
            <a:off x="330200" y="184339"/>
            <a:ext cx="2451100" cy="3970318"/>
          </a:xfrm>
          <a:prstGeom prst="rect">
            <a:avLst/>
          </a:prstGeom>
          <a:noFill/>
        </p:spPr>
        <p:txBody>
          <a:bodyPr wrap="square" rtlCol="0">
            <a:spAutoFit/>
          </a:bodyPr>
          <a:lstStyle/>
          <a:p>
            <a:r>
              <a:rPr lang="en-GB" sz="2800" i="1" dirty="0" smtClean="0">
                <a:solidFill>
                  <a:srgbClr val="FF0000"/>
                </a:solidFill>
              </a:rPr>
              <a:t>Suggests in the context of wider Germany, the party were small and not worthy of paying attention to.</a:t>
            </a:r>
            <a:endParaRPr lang="en-GB" sz="2800" i="1" dirty="0">
              <a:solidFill>
                <a:srgbClr val="FF0000"/>
              </a:solidFill>
            </a:endParaRPr>
          </a:p>
        </p:txBody>
      </p:sp>
      <p:sp>
        <p:nvSpPr>
          <p:cNvPr id="5" name="TextBox 4"/>
          <p:cNvSpPr txBox="1"/>
          <p:nvPr/>
        </p:nvSpPr>
        <p:spPr>
          <a:xfrm>
            <a:off x="143510" y="4931024"/>
            <a:ext cx="2451100" cy="1384995"/>
          </a:xfrm>
          <a:prstGeom prst="rect">
            <a:avLst/>
          </a:prstGeom>
          <a:noFill/>
        </p:spPr>
        <p:txBody>
          <a:bodyPr wrap="square" rtlCol="0">
            <a:spAutoFit/>
          </a:bodyPr>
          <a:lstStyle/>
          <a:p>
            <a:r>
              <a:rPr lang="en-GB" sz="2800" i="1" dirty="0" smtClean="0">
                <a:solidFill>
                  <a:srgbClr val="FF0000"/>
                </a:solidFill>
              </a:rPr>
              <a:t>Suggests that they hold quite extreme ideas.</a:t>
            </a:r>
            <a:endParaRPr lang="en-GB" sz="2800" i="1" dirty="0">
              <a:solidFill>
                <a:srgbClr val="FF0000"/>
              </a:solidFill>
            </a:endParaRPr>
          </a:p>
        </p:txBody>
      </p:sp>
      <p:sp>
        <p:nvSpPr>
          <p:cNvPr id="6" name="TextBox 5"/>
          <p:cNvSpPr txBox="1"/>
          <p:nvPr/>
        </p:nvSpPr>
        <p:spPr>
          <a:xfrm>
            <a:off x="9554210" y="3021153"/>
            <a:ext cx="2451100" cy="3539430"/>
          </a:xfrm>
          <a:prstGeom prst="rect">
            <a:avLst/>
          </a:prstGeom>
          <a:noFill/>
        </p:spPr>
        <p:txBody>
          <a:bodyPr wrap="square" rtlCol="0">
            <a:spAutoFit/>
          </a:bodyPr>
          <a:lstStyle/>
          <a:p>
            <a:r>
              <a:rPr lang="en-GB" sz="2800" i="1" dirty="0" smtClean="0">
                <a:solidFill>
                  <a:srgbClr val="FF0000"/>
                </a:solidFill>
              </a:rPr>
              <a:t>Suggests the people of Germany are not really paying attention to what the Nazis are doing</a:t>
            </a:r>
            <a:endParaRPr lang="en-GB" sz="2800" i="1" dirty="0">
              <a:solidFill>
                <a:srgbClr val="FF0000"/>
              </a:solidFill>
            </a:endParaRPr>
          </a:p>
        </p:txBody>
      </p:sp>
      <p:cxnSp>
        <p:nvCxnSpPr>
          <p:cNvPr id="8" name="Straight Arrow Connector 7"/>
          <p:cNvCxnSpPr/>
          <p:nvPr/>
        </p:nvCxnSpPr>
        <p:spPr>
          <a:xfrm flipH="1" flipV="1">
            <a:off x="6769100" y="3376753"/>
            <a:ext cx="2242820" cy="24779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784350" y="2832100"/>
            <a:ext cx="5353050" cy="22225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146935" y="2832100"/>
            <a:ext cx="3047365" cy="2093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184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0"/>
            <a:ext cx="5867400" cy="1446550"/>
          </a:xfrm>
          <a:prstGeom prst="rect">
            <a:avLst/>
          </a:prstGeom>
          <a:noFill/>
        </p:spPr>
        <p:txBody>
          <a:bodyPr wrap="square" rtlCol="0">
            <a:spAutoFit/>
          </a:bodyPr>
          <a:lstStyle/>
          <a:p>
            <a:r>
              <a:rPr lang="en-GB" sz="4400" dirty="0" smtClean="0">
                <a:latin typeface="Franklin Gothic Demi Cond" panose="020B0706030402020204" pitchFamily="34" charset="0"/>
              </a:rPr>
              <a:t>How was this failure </a:t>
            </a:r>
            <a:r>
              <a:rPr lang="en-GB" sz="4400" dirty="0" smtClean="0">
                <a:solidFill>
                  <a:srgbClr val="FF0000"/>
                </a:solidFill>
                <a:latin typeface="Franklin Gothic Demi Cond" panose="020B0706030402020204" pitchFamily="34" charset="0"/>
              </a:rPr>
              <a:t>important</a:t>
            </a:r>
            <a:r>
              <a:rPr lang="en-GB" sz="4400" dirty="0" smtClean="0">
                <a:latin typeface="Franklin Gothic Demi Cond" panose="020B0706030402020204" pitchFamily="34" charset="0"/>
              </a:rPr>
              <a:t> for Hitler?</a:t>
            </a:r>
            <a:endParaRPr lang="en-GB" sz="4400" dirty="0">
              <a:latin typeface="Franklin Gothic Demi Cond" panose="020B0706030402020204" pitchFamily="34" charset="0"/>
            </a:endParaRPr>
          </a:p>
        </p:txBody>
      </p:sp>
      <p:sp>
        <p:nvSpPr>
          <p:cNvPr id="3" name="TextBox 2"/>
          <p:cNvSpPr txBox="1"/>
          <p:nvPr/>
        </p:nvSpPr>
        <p:spPr>
          <a:xfrm>
            <a:off x="279400" y="1606367"/>
            <a:ext cx="5557965" cy="4654733"/>
          </a:xfrm>
          <a:prstGeom prst="rect">
            <a:avLst/>
          </a:prstGeom>
          <a:solidFill>
            <a:schemeClr val="accent6">
              <a:lumMod val="40000"/>
              <a:lumOff val="60000"/>
            </a:schemeClr>
          </a:solidFill>
        </p:spPr>
        <p:txBody>
          <a:bodyPr wrap="square" rtlCol="0">
            <a:spAutoFit/>
          </a:bodyPr>
          <a:lstStyle/>
          <a:p>
            <a:pPr marL="342900" indent="-342900">
              <a:buFont typeface="+mj-lt"/>
              <a:buAutoNum type="arabicPeriod"/>
            </a:pPr>
            <a:r>
              <a:rPr lang="en-GB" sz="2400" dirty="0"/>
              <a:t>Firstly, he learnt that the only way to get power was to stand in elections and once in power, destroy the system from </a:t>
            </a:r>
            <a:r>
              <a:rPr lang="en-GB" sz="2400" dirty="0" smtClean="0"/>
              <a:t>within. Although he hated it; democracy was his only option.</a:t>
            </a:r>
          </a:p>
          <a:p>
            <a:pPr marL="342900" indent="-342900">
              <a:buFont typeface="+mj-lt"/>
              <a:buAutoNum type="arabicPeriod"/>
            </a:pPr>
            <a:endParaRPr lang="en-GB" sz="2400" dirty="0"/>
          </a:p>
          <a:p>
            <a:pPr marL="342900" indent="-342900">
              <a:buFont typeface="+mj-lt"/>
              <a:buAutoNum type="arabicPeriod"/>
            </a:pPr>
            <a:r>
              <a:rPr lang="en-GB" sz="2400" dirty="0" smtClean="0"/>
              <a:t>Hitler used his trial to get national publicity for his views – the courts were extremely sympathetic to the right wing. </a:t>
            </a:r>
          </a:p>
          <a:p>
            <a:pPr marL="342900" indent="-342900">
              <a:buFont typeface="+mj-lt"/>
              <a:buAutoNum type="arabicPeriod"/>
            </a:pPr>
            <a:endParaRPr lang="en-GB" sz="2400" dirty="0"/>
          </a:p>
          <a:p>
            <a:pPr marL="342900" indent="-342900">
              <a:buFont typeface="+mj-lt"/>
              <a:buAutoNum type="arabicPeriod"/>
            </a:pPr>
            <a:r>
              <a:rPr lang="en-GB" sz="2400" dirty="0" smtClean="0"/>
              <a:t>The court rooms were packed full of journalists who publicised his words.</a:t>
            </a:r>
          </a:p>
        </p:txBody>
      </p:sp>
      <p:pic>
        <p:nvPicPr>
          <p:cNvPr id="4" name="Picture 3"/>
          <p:cNvPicPr>
            <a:picLocks noChangeAspect="1"/>
          </p:cNvPicPr>
          <p:nvPr/>
        </p:nvPicPr>
        <p:blipFill rotWithShape="1">
          <a:blip r:embed="rId2"/>
          <a:srcRect l="18741" t="15468" r="23084" b="17853"/>
          <a:stretch/>
        </p:blipFill>
        <p:spPr>
          <a:xfrm>
            <a:off x="6277346" y="1"/>
            <a:ext cx="5635254" cy="3631474"/>
          </a:xfrm>
          <a:prstGeom prst="rect">
            <a:avLst/>
          </a:prstGeom>
        </p:spPr>
      </p:pic>
      <p:pic>
        <p:nvPicPr>
          <p:cNvPr id="5" name="Picture 4"/>
          <p:cNvPicPr>
            <a:picLocks noChangeAspect="1"/>
          </p:cNvPicPr>
          <p:nvPr/>
        </p:nvPicPr>
        <p:blipFill rotWithShape="1">
          <a:blip r:embed="rId3"/>
          <a:srcRect l="14208" t="2094"/>
          <a:stretch/>
        </p:blipFill>
        <p:spPr>
          <a:xfrm>
            <a:off x="9496697" y="3696789"/>
            <a:ext cx="2425741" cy="3053749"/>
          </a:xfrm>
          <a:prstGeom prst="rect">
            <a:avLst/>
          </a:prstGeom>
        </p:spPr>
      </p:pic>
      <p:pic>
        <p:nvPicPr>
          <p:cNvPr id="7" name="Picture 6"/>
          <p:cNvPicPr>
            <a:picLocks noChangeAspect="1"/>
          </p:cNvPicPr>
          <p:nvPr/>
        </p:nvPicPr>
        <p:blipFill rotWithShape="1">
          <a:blip r:embed="rId4"/>
          <a:srcRect l="8645" r="7430"/>
          <a:stretch/>
        </p:blipFill>
        <p:spPr>
          <a:xfrm>
            <a:off x="6277346" y="3711445"/>
            <a:ext cx="3135086" cy="2988435"/>
          </a:xfrm>
          <a:prstGeom prst="rect">
            <a:avLst/>
          </a:prstGeom>
        </p:spPr>
      </p:pic>
    </p:spTree>
    <p:extLst>
      <p:ext uri="{BB962C8B-B14F-4D97-AF65-F5344CB8AC3E}">
        <p14:creationId xmlns:p14="http://schemas.microsoft.com/office/powerpoint/2010/main" val="2093328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8152"/>
          <a:stretch/>
        </p:blipFill>
        <p:spPr>
          <a:xfrm>
            <a:off x="-539316" y="-400049"/>
            <a:ext cx="13226616" cy="7620000"/>
          </a:xfrm>
          <a:prstGeom prst="rect">
            <a:avLst/>
          </a:prstGeom>
        </p:spPr>
      </p:pic>
    </p:spTree>
    <p:extLst>
      <p:ext uri="{BB962C8B-B14F-4D97-AF65-F5344CB8AC3E}">
        <p14:creationId xmlns:p14="http://schemas.microsoft.com/office/powerpoint/2010/main" val="1655432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61544"/>
          </a:xfrm>
          <a:prstGeom prst="rect">
            <a:avLst/>
          </a:prstGeom>
        </p:spPr>
      </p:pic>
    </p:spTree>
    <p:extLst>
      <p:ext uri="{BB962C8B-B14F-4D97-AF65-F5344CB8AC3E}">
        <p14:creationId xmlns:p14="http://schemas.microsoft.com/office/powerpoint/2010/main" val="940497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1"/>
            <a:ext cx="6299200" cy="9738563"/>
          </a:xfrm>
          <a:prstGeom prst="rect">
            <a:avLst/>
          </a:prstGeom>
        </p:spPr>
      </p:pic>
      <p:pic>
        <p:nvPicPr>
          <p:cNvPr id="3" name="Picture 2"/>
          <p:cNvPicPr>
            <a:picLocks noChangeAspect="1"/>
          </p:cNvPicPr>
          <p:nvPr/>
        </p:nvPicPr>
        <p:blipFill>
          <a:blip r:embed="rId3"/>
          <a:stretch>
            <a:fillRect/>
          </a:stretch>
        </p:blipFill>
        <p:spPr>
          <a:xfrm>
            <a:off x="6404464" y="0"/>
            <a:ext cx="5787536" cy="9483192"/>
          </a:xfrm>
          <a:prstGeom prst="rect">
            <a:avLst/>
          </a:prstGeom>
        </p:spPr>
      </p:pic>
    </p:spTree>
    <p:extLst>
      <p:ext uri="{BB962C8B-B14F-4D97-AF65-F5344CB8AC3E}">
        <p14:creationId xmlns:p14="http://schemas.microsoft.com/office/powerpoint/2010/main" val="641631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8950" b="4654"/>
          <a:stretch/>
        </p:blipFill>
        <p:spPr>
          <a:xfrm>
            <a:off x="-122238" y="-38101"/>
            <a:ext cx="12314238" cy="7149567"/>
          </a:xfrm>
          <a:prstGeom prst="rect">
            <a:avLst/>
          </a:prstGeom>
        </p:spPr>
      </p:pic>
    </p:spTree>
    <p:extLst>
      <p:ext uri="{BB962C8B-B14F-4D97-AF65-F5344CB8AC3E}">
        <p14:creationId xmlns:p14="http://schemas.microsoft.com/office/powerpoint/2010/main" val="1908600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305818"/>
            <a:ext cx="5651500" cy="5262979"/>
          </a:xfrm>
          <a:prstGeom prst="rect">
            <a:avLst/>
          </a:prstGeom>
          <a:solidFill>
            <a:schemeClr val="accent2">
              <a:lumMod val="40000"/>
              <a:lumOff val="60000"/>
            </a:schemeClr>
          </a:solidFill>
        </p:spPr>
        <p:txBody>
          <a:bodyPr wrap="square" rtlCol="0">
            <a:spAutoFit/>
          </a:bodyPr>
          <a:lstStyle/>
          <a:p>
            <a:pPr marL="342900" indent="-342900">
              <a:buFont typeface="+mj-lt"/>
              <a:buAutoNum type="arabicPeriod"/>
            </a:pPr>
            <a:r>
              <a:rPr lang="en-GB" sz="2400" dirty="0" smtClean="0"/>
              <a:t>Although they had a 25 point programme, the party did not have a proper </a:t>
            </a:r>
            <a:r>
              <a:rPr lang="en-GB" sz="2400" u="sng" dirty="0" smtClean="0">
                <a:solidFill>
                  <a:srgbClr val="FF0000"/>
                </a:solidFill>
              </a:rPr>
              <a:t>ideology</a:t>
            </a:r>
            <a:r>
              <a:rPr lang="en-GB" sz="2400" dirty="0" smtClean="0"/>
              <a:t>. </a:t>
            </a:r>
          </a:p>
          <a:p>
            <a:pPr marL="342900" indent="-342900">
              <a:buFont typeface="+mj-lt"/>
              <a:buAutoNum type="arabicPeriod"/>
            </a:pPr>
            <a:endParaRPr lang="en-GB" sz="2400" dirty="0"/>
          </a:p>
          <a:p>
            <a:pPr marL="342900" indent="-342900">
              <a:buFont typeface="+mj-lt"/>
              <a:buAutoNum type="arabicPeriod"/>
            </a:pPr>
            <a:r>
              <a:rPr lang="en-GB" sz="2400" dirty="0" smtClean="0"/>
              <a:t>They had no proper </a:t>
            </a:r>
            <a:r>
              <a:rPr lang="en-GB" sz="2400" u="sng" dirty="0" smtClean="0">
                <a:solidFill>
                  <a:srgbClr val="FF0000"/>
                </a:solidFill>
              </a:rPr>
              <a:t>structure</a:t>
            </a:r>
            <a:r>
              <a:rPr lang="en-GB" sz="2400" dirty="0" smtClean="0"/>
              <a:t>.</a:t>
            </a:r>
          </a:p>
          <a:p>
            <a:pPr marL="342900" indent="-342900">
              <a:buFont typeface="+mj-lt"/>
              <a:buAutoNum type="arabicPeriod"/>
            </a:pPr>
            <a:endParaRPr lang="en-GB" sz="2400" dirty="0"/>
          </a:p>
          <a:p>
            <a:pPr marL="342900" indent="-342900">
              <a:buFont typeface="+mj-lt"/>
              <a:buAutoNum type="arabicPeriod"/>
            </a:pPr>
            <a:r>
              <a:rPr lang="en-GB" sz="2400" dirty="0" smtClean="0"/>
              <a:t>They were virtually </a:t>
            </a:r>
            <a:r>
              <a:rPr lang="en-GB" sz="2400" u="sng" dirty="0" smtClean="0">
                <a:solidFill>
                  <a:srgbClr val="FF0000"/>
                </a:solidFill>
              </a:rPr>
              <a:t>unknown</a:t>
            </a:r>
            <a:r>
              <a:rPr lang="en-GB" sz="2400" dirty="0" smtClean="0"/>
              <a:t> outside Munich.</a:t>
            </a:r>
          </a:p>
          <a:p>
            <a:pPr marL="342900" indent="-342900">
              <a:buFont typeface="+mj-lt"/>
              <a:buAutoNum type="arabicPeriod"/>
            </a:pPr>
            <a:endParaRPr lang="en-GB" sz="2400" dirty="0"/>
          </a:p>
          <a:p>
            <a:pPr marL="342900" indent="-342900">
              <a:buFont typeface="+mj-lt"/>
              <a:buAutoNum type="arabicPeriod"/>
            </a:pPr>
            <a:r>
              <a:rPr lang="en-GB" sz="2400" dirty="0" smtClean="0"/>
              <a:t>The </a:t>
            </a:r>
            <a:r>
              <a:rPr lang="en-GB" sz="2400" u="sng" dirty="0" smtClean="0">
                <a:solidFill>
                  <a:srgbClr val="FF0000"/>
                </a:solidFill>
              </a:rPr>
              <a:t>SA </a:t>
            </a:r>
            <a:r>
              <a:rPr lang="en-GB" sz="2400" dirty="0" smtClean="0"/>
              <a:t>were a potential threat to Hitler, as they were difficult to control.</a:t>
            </a:r>
          </a:p>
          <a:p>
            <a:pPr marL="342900" indent="-342900">
              <a:buFont typeface="+mj-lt"/>
              <a:buAutoNum type="arabicPeriod"/>
            </a:pPr>
            <a:endParaRPr lang="en-GB" sz="2400" dirty="0"/>
          </a:p>
          <a:p>
            <a:pPr marL="342900" indent="-342900">
              <a:buFont typeface="+mj-lt"/>
              <a:buAutoNum type="arabicPeriod"/>
            </a:pPr>
            <a:r>
              <a:rPr lang="en-GB" sz="2400" dirty="0" smtClean="0"/>
              <a:t>They were </a:t>
            </a:r>
            <a:r>
              <a:rPr lang="en-GB" sz="2400" u="sng" dirty="0" smtClean="0">
                <a:solidFill>
                  <a:srgbClr val="FF0000"/>
                </a:solidFill>
              </a:rPr>
              <a:t>split</a:t>
            </a:r>
            <a:r>
              <a:rPr lang="en-GB" sz="2400" dirty="0" smtClean="0"/>
              <a:t> between nationalists and socialists within the party.</a:t>
            </a:r>
            <a:endParaRPr lang="en-GB" sz="2400" dirty="0"/>
          </a:p>
        </p:txBody>
      </p:sp>
      <p:sp>
        <p:nvSpPr>
          <p:cNvPr id="3" name="TextBox 2"/>
          <p:cNvSpPr txBox="1"/>
          <p:nvPr/>
        </p:nvSpPr>
        <p:spPr>
          <a:xfrm>
            <a:off x="228600" y="127000"/>
            <a:ext cx="5765800" cy="1077218"/>
          </a:xfrm>
          <a:prstGeom prst="rect">
            <a:avLst/>
          </a:prstGeom>
          <a:noFill/>
        </p:spPr>
        <p:txBody>
          <a:bodyPr wrap="square" rtlCol="0">
            <a:spAutoFit/>
          </a:bodyPr>
          <a:lstStyle/>
          <a:p>
            <a:r>
              <a:rPr lang="en-GB" sz="3200" dirty="0" smtClean="0">
                <a:solidFill>
                  <a:srgbClr val="FF0000"/>
                </a:solidFill>
              </a:rPr>
              <a:t>Problems</a:t>
            </a:r>
            <a:r>
              <a:rPr lang="en-GB" sz="3200" dirty="0" smtClean="0"/>
              <a:t> with the Nazi Party, 1924</a:t>
            </a:r>
            <a:endParaRPr lang="en-GB" sz="3200" dirty="0"/>
          </a:p>
        </p:txBody>
      </p:sp>
      <p:pic>
        <p:nvPicPr>
          <p:cNvPr id="4" name="Picture 3"/>
          <p:cNvPicPr>
            <a:picLocks noChangeAspect="1"/>
          </p:cNvPicPr>
          <p:nvPr/>
        </p:nvPicPr>
        <p:blipFill>
          <a:blip r:embed="rId2"/>
          <a:stretch>
            <a:fillRect/>
          </a:stretch>
        </p:blipFill>
        <p:spPr>
          <a:xfrm>
            <a:off x="6197460" y="127000"/>
            <a:ext cx="5611952" cy="9594850"/>
          </a:xfrm>
          <a:prstGeom prst="rect">
            <a:avLst/>
          </a:prstGeom>
        </p:spPr>
      </p:pic>
    </p:spTree>
    <p:extLst>
      <p:ext uri="{BB962C8B-B14F-4D97-AF65-F5344CB8AC3E}">
        <p14:creationId xmlns:p14="http://schemas.microsoft.com/office/powerpoint/2010/main" val="948973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179755"/>
            <a:ext cx="6096000" cy="523220"/>
          </a:xfrm>
          <a:prstGeom prst="rect">
            <a:avLst/>
          </a:prstGeom>
        </p:spPr>
        <p:txBody>
          <a:bodyPr>
            <a:spAutoFit/>
          </a:bodyPr>
          <a:lstStyle/>
          <a:p>
            <a:r>
              <a:rPr lang="en-GB" sz="2800" dirty="0" smtClean="0"/>
              <a:t>The introduction of an </a:t>
            </a:r>
            <a:r>
              <a:rPr lang="en-GB" sz="2800" dirty="0" smtClean="0">
                <a:solidFill>
                  <a:srgbClr val="FF0000"/>
                </a:solidFill>
              </a:rPr>
              <a:t>ideology</a:t>
            </a:r>
            <a:r>
              <a:rPr lang="en-GB" sz="2800" dirty="0" smtClean="0"/>
              <a:t>.</a:t>
            </a:r>
          </a:p>
        </p:txBody>
      </p:sp>
      <p:sp>
        <p:nvSpPr>
          <p:cNvPr id="3" name="TextBox 2"/>
          <p:cNvSpPr txBox="1"/>
          <p:nvPr/>
        </p:nvSpPr>
        <p:spPr>
          <a:xfrm>
            <a:off x="190500" y="901700"/>
            <a:ext cx="6210300" cy="5632311"/>
          </a:xfrm>
          <a:prstGeom prst="rect">
            <a:avLst/>
          </a:prstGeom>
          <a:solidFill>
            <a:schemeClr val="accent6">
              <a:lumMod val="20000"/>
              <a:lumOff val="80000"/>
            </a:schemeClr>
          </a:solidFill>
        </p:spPr>
        <p:txBody>
          <a:bodyPr wrap="square" rtlCol="0">
            <a:spAutoFit/>
          </a:bodyPr>
          <a:lstStyle/>
          <a:p>
            <a:r>
              <a:rPr lang="en-GB" dirty="0" smtClean="0"/>
              <a:t>Whilst in prison for 9 months, Hitler had time to read widely. He used his time to write down his ideas in a book known as “Mein Kamp This book would be used to give the Nazi Party an ideology after 1924:</a:t>
            </a:r>
          </a:p>
          <a:p>
            <a:endParaRPr lang="en-GB" dirty="0"/>
          </a:p>
          <a:p>
            <a:pPr marL="285750" indent="-285750">
              <a:buFont typeface="Arial" panose="020B0604020202020204" pitchFamily="34" charset="0"/>
              <a:buChar char="•"/>
            </a:pPr>
            <a:r>
              <a:rPr lang="en-GB" dirty="0" smtClean="0"/>
              <a:t>The German race (called the Aryan race) were destined to rule the world.</a:t>
            </a:r>
          </a:p>
          <a:p>
            <a:pPr marL="285750" indent="-285750">
              <a:buFont typeface="Arial" panose="020B0604020202020204" pitchFamily="34" charset="0"/>
              <a:buChar char="•"/>
            </a:pPr>
            <a:r>
              <a:rPr lang="en-GB" dirty="0" smtClean="0"/>
              <a:t>There was a Jewish conspiracy to weaken the Aryan race by intermarriage and take over German industry.</a:t>
            </a:r>
          </a:p>
          <a:p>
            <a:pPr marL="285750" indent="-285750">
              <a:buFont typeface="Arial" panose="020B0604020202020204" pitchFamily="34" charset="0"/>
              <a:buChar char="•"/>
            </a:pPr>
            <a:r>
              <a:rPr lang="en-GB" dirty="0" smtClean="0"/>
              <a:t>Germany could be made strong by reversing the Versailles Treaty. </a:t>
            </a:r>
          </a:p>
          <a:p>
            <a:pPr marL="285750" indent="-285750">
              <a:buFont typeface="Arial" panose="020B0604020202020204" pitchFamily="34" charset="0"/>
              <a:buChar char="•"/>
            </a:pPr>
            <a:r>
              <a:rPr lang="en-GB" dirty="0" smtClean="0"/>
              <a:t>Germany should invade Russia and land to the east to create “lebensraum” (living space” for the German people).</a:t>
            </a:r>
          </a:p>
          <a:p>
            <a:pPr marL="285750" indent="-285750">
              <a:buFont typeface="Arial" panose="020B0604020202020204" pitchFamily="34" charset="0"/>
              <a:buChar char="•"/>
            </a:pPr>
            <a:r>
              <a:rPr lang="en-GB" dirty="0" smtClean="0"/>
              <a:t>The wealth of industry should be used to help German workers, not rich people.</a:t>
            </a:r>
          </a:p>
          <a:p>
            <a:pPr marL="285750" indent="-285750">
              <a:buFont typeface="Arial" panose="020B0604020202020204" pitchFamily="34" charset="0"/>
              <a:buChar char="•"/>
            </a:pPr>
            <a:r>
              <a:rPr lang="en-GB" dirty="0" smtClean="0"/>
              <a:t>Democracy should be scrapped and replaced by a totalitarian government (only one leader)</a:t>
            </a:r>
          </a:p>
          <a:p>
            <a:pPr marL="285750" indent="-285750">
              <a:buFont typeface="Arial" panose="020B0604020202020204" pitchFamily="34" charset="0"/>
              <a:buChar char="•"/>
            </a:pPr>
            <a:r>
              <a:rPr lang="en-GB" dirty="0" smtClean="0"/>
              <a:t>Traditional German values (strong family, clear male and female roles, Christian, old-fashioned German art, music and theatre)</a:t>
            </a:r>
          </a:p>
        </p:txBody>
      </p:sp>
      <p:pic>
        <p:nvPicPr>
          <p:cNvPr id="4" name="Picture 3"/>
          <p:cNvPicPr>
            <a:picLocks noChangeAspect="1"/>
          </p:cNvPicPr>
          <p:nvPr/>
        </p:nvPicPr>
        <p:blipFill>
          <a:blip r:embed="rId2"/>
          <a:stretch>
            <a:fillRect/>
          </a:stretch>
        </p:blipFill>
        <p:spPr>
          <a:xfrm>
            <a:off x="6710680" y="90855"/>
            <a:ext cx="5259752" cy="3287345"/>
          </a:xfrm>
          <a:prstGeom prst="rect">
            <a:avLst/>
          </a:prstGeom>
        </p:spPr>
      </p:pic>
      <p:pic>
        <p:nvPicPr>
          <p:cNvPr id="5" name="Picture 4"/>
          <p:cNvPicPr>
            <a:picLocks noChangeAspect="1"/>
          </p:cNvPicPr>
          <p:nvPr/>
        </p:nvPicPr>
        <p:blipFill rotWithShape="1">
          <a:blip r:embed="rId3"/>
          <a:srcRect t="1837" b="16348"/>
          <a:stretch/>
        </p:blipFill>
        <p:spPr>
          <a:xfrm>
            <a:off x="6710680" y="3543300"/>
            <a:ext cx="5259752" cy="3225800"/>
          </a:xfrm>
          <a:prstGeom prst="rect">
            <a:avLst/>
          </a:prstGeom>
        </p:spPr>
      </p:pic>
    </p:spTree>
    <p:extLst>
      <p:ext uri="{BB962C8B-B14F-4D97-AF65-F5344CB8AC3E}">
        <p14:creationId xmlns:p14="http://schemas.microsoft.com/office/powerpoint/2010/main" val="4007241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1069</Words>
  <Application>Microsoft Office PowerPoint</Application>
  <PresentationFormat>Widescreen</PresentationFormat>
  <Paragraphs>87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Franklin Gothic Demi Cond</vt:lpstr>
      <vt:lpstr>Office Theme</vt:lpstr>
      <vt:lpstr>How did Adolf Hitler change the Nazi Party during the ‘lean years’ of 1924 - 1928?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did Adolf Hitler change the Nazi Party during the ‘lean years’?</dc:title>
  <dc:creator>User</dc:creator>
  <cp:lastModifiedBy>User</cp:lastModifiedBy>
  <cp:revision>14</cp:revision>
  <dcterms:created xsi:type="dcterms:W3CDTF">2018-03-01T13:09:53Z</dcterms:created>
  <dcterms:modified xsi:type="dcterms:W3CDTF">2019-05-16T09:01:25Z</dcterms:modified>
</cp:coreProperties>
</file>