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9E2A33-7CD3-47DB-9FFB-BE762E7BE40E}"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414798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9E2A33-7CD3-47DB-9FFB-BE762E7BE40E}"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297985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9E2A33-7CD3-47DB-9FFB-BE762E7BE40E}"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126272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9E2A33-7CD3-47DB-9FFB-BE762E7BE40E}"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231334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9E2A33-7CD3-47DB-9FFB-BE762E7BE40E}"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361540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9E2A33-7CD3-47DB-9FFB-BE762E7BE40E}"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410249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9E2A33-7CD3-47DB-9FFB-BE762E7BE40E}" type="datetimeFigureOut">
              <a:rPr lang="en-GB" smtClean="0"/>
              <a:t>13/03/2019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218277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9E2A33-7CD3-47DB-9FFB-BE762E7BE40E}" type="datetimeFigureOut">
              <a:rPr lang="en-GB" smtClean="0"/>
              <a:t>13/03/2019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423141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E2A33-7CD3-47DB-9FFB-BE762E7BE40E}" type="datetimeFigureOut">
              <a:rPr lang="en-GB" smtClean="0"/>
              <a:t>13/03/2019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184563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9E2A33-7CD3-47DB-9FFB-BE762E7BE40E}"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196483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9E2A33-7CD3-47DB-9FFB-BE762E7BE40E}"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AED13C-5B77-4A75-8561-7BAF049B21EE}" type="slidenum">
              <a:rPr lang="en-GB" smtClean="0"/>
              <a:t>‹#›</a:t>
            </a:fld>
            <a:endParaRPr lang="en-GB"/>
          </a:p>
        </p:txBody>
      </p:sp>
    </p:spTree>
    <p:extLst>
      <p:ext uri="{BB962C8B-B14F-4D97-AF65-F5344CB8AC3E}">
        <p14:creationId xmlns:p14="http://schemas.microsoft.com/office/powerpoint/2010/main" val="287272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E2A33-7CD3-47DB-9FFB-BE762E7BE40E}" type="datetimeFigureOut">
              <a:rPr lang="en-GB" smtClean="0"/>
              <a:t>13/03/2019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ED13C-5B77-4A75-8561-7BAF049B21EE}" type="slidenum">
              <a:rPr lang="en-GB" smtClean="0"/>
              <a:t>‹#›</a:t>
            </a:fld>
            <a:endParaRPr lang="en-GB"/>
          </a:p>
        </p:txBody>
      </p:sp>
    </p:spTree>
    <p:extLst>
      <p:ext uri="{BB962C8B-B14F-4D97-AF65-F5344CB8AC3E}">
        <p14:creationId xmlns:p14="http://schemas.microsoft.com/office/powerpoint/2010/main" val="329603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224" y="122829"/>
            <a:ext cx="11850806" cy="1640220"/>
          </a:xfrm>
        </p:spPr>
        <p:txBody>
          <a:bodyPr>
            <a:normAutofit fontScale="90000"/>
          </a:bodyPr>
          <a:lstStyle/>
          <a:p>
            <a:pPr algn="l"/>
            <a:r>
              <a:rPr lang="en-GB" u="sng" dirty="0" smtClean="0">
                <a:latin typeface="Franklin Gothic Demi Cond" panose="020B0706030402020204" pitchFamily="34" charset="0"/>
              </a:rPr>
              <a:t>How did Adolf Hitler become </a:t>
            </a:r>
            <a:r>
              <a:rPr lang="en-GB" u="sng" dirty="0" smtClean="0">
                <a:solidFill>
                  <a:srgbClr val="FF0000"/>
                </a:solidFill>
                <a:latin typeface="Franklin Gothic Demi Cond" panose="020B0706030402020204" pitchFamily="34" charset="0"/>
              </a:rPr>
              <a:t>Chancellor</a:t>
            </a:r>
            <a:r>
              <a:rPr lang="en-GB" u="sng" dirty="0" smtClean="0">
                <a:latin typeface="Franklin Gothic Demi Cond" panose="020B0706030402020204" pitchFamily="34" charset="0"/>
              </a:rPr>
              <a:t> of Germany in 1933?</a:t>
            </a:r>
            <a:endParaRPr lang="en-GB" u="sng" dirty="0">
              <a:latin typeface="Franklin Gothic Demi Cond" panose="020B0706030402020204" pitchFamily="34" charset="0"/>
            </a:endParaRPr>
          </a:p>
        </p:txBody>
      </p:sp>
      <p:sp>
        <p:nvSpPr>
          <p:cNvPr id="3" name="Subtitle 2"/>
          <p:cNvSpPr>
            <a:spLocks noGrp="1"/>
          </p:cNvSpPr>
          <p:nvPr>
            <p:ph type="subTitle" idx="1"/>
          </p:nvPr>
        </p:nvSpPr>
        <p:spPr>
          <a:xfrm>
            <a:off x="295702" y="1857612"/>
            <a:ext cx="6009564" cy="2239204"/>
          </a:xfrm>
          <a:solidFill>
            <a:schemeClr val="accent1">
              <a:lumMod val="20000"/>
              <a:lumOff val="80000"/>
            </a:schemeClr>
          </a:solidFill>
        </p:spPr>
        <p:txBody>
          <a:bodyPr>
            <a:noAutofit/>
          </a:bodyPr>
          <a:lstStyle/>
          <a:p>
            <a:pPr algn="l"/>
            <a:r>
              <a:rPr lang="en-GB" sz="2800" dirty="0" smtClean="0"/>
              <a:t>In this lesson, we will:</a:t>
            </a:r>
          </a:p>
          <a:p>
            <a:pPr marL="342900" indent="-342900" algn="l">
              <a:buFont typeface="Arial" panose="020B0604020202020204" pitchFamily="34" charset="0"/>
              <a:buChar char="•"/>
            </a:pPr>
            <a:r>
              <a:rPr lang="en-GB" sz="2800" dirty="0" smtClean="0">
                <a:solidFill>
                  <a:srgbClr val="FF0000"/>
                </a:solidFill>
                <a:latin typeface="Franklin Gothic Demi Cond" panose="020B0706030402020204" pitchFamily="34" charset="0"/>
              </a:rPr>
              <a:t>Describe </a:t>
            </a:r>
            <a:r>
              <a:rPr lang="en-GB" sz="2800" dirty="0" smtClean="0">
                <a:latin typeface="Franklin Gothic Demi Cond" panose="020B0706030402020204" pitchFamily="34" charset="0"/>
              </a:rPr>
              <a:t>the process that led to Adolf Hitler becoming Chancellor in 1933.</a:t>
            </a:r>
          </a:p>
          <a:p>
            <a:pPr marL="342900" indent="-342900" algn="l">
              <a:buFont typeface="Arial" panose="020B0604020202020204" pitchFamily="34" charset="0"/>
              <a:buChar char="•"/>
            </a:pPr>
            <a:r>
              <a:rPr lang="en-GB" sz="2800" dirty="0" smtClean="0">
                <a:solidFill>
                  <a:srgbClr val="FF0000"/>
                </a:solidFill>
                <a:latin typeface="Franklin Gothic Demi Cond" panose="020B0706030402020204" pitchFamily="34" charset="0"/>
              </a:rPr>
              <a:t>Assess</a:t>
            </a:r>
            <a:r>
              <a:rPr lang="en-GB" sz="2800" dirty="0" smtClean="0">
                <a:latin typeface="Franklin Gothic Demi Cond" panose="020B0706030402020204" pitchFamily="34" charset="0"/>
              </a:rPr>
              <a:t> how strong Hitler was by 1933.</a:t>
            </a:r>
            <a:endParaRPr lang="en-GB" sz="2800" dirty="0">
              <a:latin typeface="Franklin Gothic Demi Cond" panose="020B0706030402020204" pitchFamily="34" charset="0"/>
            </a:endParaRPr>
          </a:p>
        </p:txBody>
      </p:sp>
      <p:sp>
        <p:nvSpPr>
          <p:cNvPr id="4" name="Subtitle 2"/>
          <p:cNvSpPr txBox="1">
            <a:spLocks/>
          </p:cNvSpPr>
          <p:nvPr/>
        </p:nvSpPr>
        <p:spPr>
          <a:xfrm>
            <a:off x="295702" y="4449170"/>
            <a:ext cx="6009564" cy="1951630"/>
          </a:xfrm>
          <a:prstGeom prst="rect">
            <a:avLst/>
          </a:prstGeom>
          <a:solidFill>
            <a:schemeClr val="accent4">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smtClean="0"/>
              <a:t>Starter: Chancellor </a:t>
            </a:r>
            <a:r>
              <a:rPr lang="en-GB" sz="3200" dirty="0" err="1" smtClean="0"/>
              <a:t>Bruning</a:t>
            </a:r>
            <a:r>
              <a:rPr lang="en-GB" sz="3200" dirty="0" smtClean="0"/>
              <a:t> was forced to resign from office in 1932. Can you remember why the Reichstag did not support him?</a:t>
            </a:r>
            <a:endParaRPr lang="en-GB" sz="3200" dirty="0">
              <a:latin typeface="Franklin Gothic Demi Cond" panose="020B0706030402020204" pitchFamily="34" charset="0"/>
            </a:endParaRPr>
          </a:p>
        </p:txBody>
      </p:sp>
      <p:pic>
        <p:nvPicPr>
          <p:cNvPr id="5" name="Picture 4"/>
          <p:cNvPicPr>
            <a:picLocks noChangeAspect="1"/>
          </p:cNvPicPr>
          <p:nvPr/>
        </p:nvPicPr>
        <p:blipFill>
          <a:blip r:embed="rId2"/>
          <a:stretch>
            <a:fillRect/>
          </a:stretch>
        </p:blipFill>
        <p:spPr>
          <a:xfrm>
            <a:off x="6512879" y="1064525"/>
            <a:ext cx="5497151" cy="9575237"/>
          </a:xfrm>
          <a:prstGeom prst="rect">
            <a:avLst/>
          </a:prstGeom>
        </p:spPr>
      </p:pic>
    </p:spTree>
    <p:extLst>
      <p:ext uri="{BB962C8B-B14F-4D97-AF65-F5344CB8AC3E}">
        <p14:creationId xmlns:p14="http://schemas.microsoft.com/office/powerpoint/2010/main" val="328905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0" y="2066337"/>
            <a:ext cx="5511800" cy="1384995"/>
          </a:xfrm>
          <a:prstGeom prst="rect">
            <a:avLst/>
          </a:prstGeom>
          <a:noFill/>
        </p:spPr>
        <p:txBody>
          <a:bodyPr wrap="square" rtlCol="0">
            <a:spAutoFit/>
          </a:bodyPr>
          <a:lstStyle/>
          <a:p>
            <a:r>
              <a:rPr lang="en-GB" sz="4800" dirty="0" smtClean="0">
                <a:solidFill>
                  <a:srgbClr val="FF0000"/>
                </a:solidFill>
                <a:latin typeface="Franklin Gothic Demi Cond" panose="020B0706030402020204" pitchFamily="34" charset="0"/>
              </a:rPr>
              <a:t>April</a:t>
            </a:r>
            <a:r>
              <a:rPr lang="en-GB" sz="4800" dirty="0" smtClean="0">
                <a:latin typeface="Franklin Gothic Demi Cond" panose="020B0706030402020204" pitchFamily="34" charset="0"/>
              </a:rPr>
              <a:t> 1932</a:t>
            </a:r>
            <a:endParaRPr lang="en-GB" dirty="0"/>
          </a:p>
          <a:p>
            <a:r>
              <a:rPr lang="en-GB" dirty="0" smtClean="0"/>
              <a:t>As no one got over 50%, another Presidential Election is held. Hitler wins 36%, Hindenburg wins 53%</a:t>
            </a:r>
          </a:p>
        </p:txBody>
      </p:sp>
      <p:sp>
        <p:nvSpPr>
          <p:cNvPr id="4" name="TextBox 3"/>
          <p:cNvSpPr txBox="1"/>
          <p:nvPr/>
        </p:nvSpPr>
        <p:spPr>
          <a:xfrm>
            <a:off x="406400" y="3603621"/>
            <a:ext cx="5511800" cy="3046988"/>
          </a:xfrm>
          <a:prstGeom prst="rect">
            <a:avLst/>
          </a:prstGeom>
          <a:noFill/>
        </p:spPr>
        <p:txBody>
          <a:bodyPr wrap="square" rtlCol="0">
            <a:spAutoFit/>
          </a:bodyPr>
          <a:lstStyle/>
          <a:p>
            <a:r>
              <a:rPr lang="en-GB" sz="4800" dirty="0" smtClean="0">
                <a:solidFill>
                  <a:srgbClr val="FF0000"/>
                </a:solidFill>
                <a:latin typeface="Franklin Gothic Demi Cond" panose="020B0706030402020204" pitchFamily="34" charset="0"/>
              </a:rPr>
              <a:t>May </a:t>
            </a:r>
            <a:r>
              <a:rPr lang="en-GB" sz="4800" dirty="0" smtClean="0">
                <a:latin typeface="Franklin Gothic Demi Cond" panose="020B0706030402020204" pitchFamily="34" charset="0"/>
              </a:rPr>
              <a:t>1932</a:t>
            </a:r>
          </a:p>
          <a:p>
            <a:endParaRPr lang="en-GB" dirty="0"/>
          </a:p>
          <a:p>
            <a:r>
              <a:rPr lang="en-GB" dirty="0" smtClean="0"/>
              <a:t>Chancellor </a:t>
            </a:r>
            <a:r>
              <a:rPr lang="en-GB" dirty="0" err="1" smtClean="0"/>
              <a:t>Bruning</a:t>
            </a:r>
            <a:r>
              <a:rPr lang="en-GB" dirty="0" smtClean="0"/>
              <a:t> resigns as Chancellor, a Reichstag don’t support his policy for dealing with Wall Street Crash.</a:t>
            </a:r>
          </a:p>
          <a:p>
            <a:endParaRPr lang="en-GB" dirty="0"/>
          </a:p>
          <a:p>
            <a:r>
              <a:rPr lang="en-GB" dirty="0" smtClean="0"/>
              <a:t>President Hindenburg appoints Franz Von Papen as the new Chancellor. Hitler and NSDAP agree to support the new government in the Reichstag.</a:t>
            </a:r>
          </a:p>
        </p:txBody>
      </p:sp>
      <p:sp>
        <p:nvSpPr>
          <p:cNvPr id="5" name="TextBox 4"/>
          <p:cNvSpPr txBox="1"/>
          <p:nvPr/>
        </p:nvSpPr>
        <p:spPr>
          <a:xfrm>
            <a:off x="279400" y="215900"/>
            <a:ext cx="5511800" cy="1446550"/>
          </a:xfrm>
          <a:prstGeom prst="rect">
            <a:avLst/>
          </a:prstGeom>
          <a:noFill/>
        </p:spPr>
        <p:txBody>
          <a:bodyPr wrap="square" rtlCol="0">
            <a:spAutoFit/>
          </a:bodyPr>
          <a:lstStyle/>
          <a:p>
            <a:r>
              <a:rPr lang="en-GB" sz="4800" dirty="0" smtClean="0">
                <a:solidFill>
                  <a:srgbClr val="FF0000"/>
                </a:solidFill>
                <a:latin typeface="Franklin Gothic Demi Cond" panose="020B0706030402020204" pitchFamily="34" charset="0"/>
              </a:rPr>
              <a:t>March</a:t>
            </a:r>
            <a:r>
              <a:rPr lang="en-GB" sz="4800" dirty="0" smtClean="0">
                <a:latin typeface="Franklin Gothic Demi Cond" panose="020B0706030402020204" pitchFamily="34" charset="0"/>
              </a:rPr>
              <a:t> 1932</a:t>
            </a:r>
            <a:endParaRPr lang="en-GB" dirty="0"/>
          </a:p>
          <a:p>
            <a:r>
              <a:rPr lang="en-GB" sz="2000" dirty="0" smtClean="0"/>
              <a:t>At age 84, President Hindenburg calls elections for President. He won 49%, Adolf Hitler won 30%.</a:t>
            </a:r>
          </a:p>
        </p:txBody>
      </p:sp>
      <p:pic>
        <p:nvPicPr>
          <p:cNvPr id="6" name="Picture 5"/>
          <p:cNvPicPr>
            <a:picLocks noChangeAspect="1"/>
          </p:cNvPicPr>
          <p:nvPr/>
        </p:nvPicPr>
        <p:blipFill rotWithShape="1">
          <a:blip r:embed="rId2"/>
          <a:srcRect b="31080"/>
          <a:stretch/>
        </p:blipFill>
        <p:spPr>
          <a:xfrm>
            <a:off x="6140450" y="127000"/>
            <a:ext cx="5721350" cy="3340100"/>
          </a:xfrm>
          <a:prstGeom prst="rect">
            <a:avLst/>
          </a:prstGeom>
        </p:spPr>
      </p:pic>
      <p:pic>
        <p:nvPicPr>
          <p:cNvPr id="7" name="Picture 6"/>
          <p:cNvPicPr>
            <a:picLocks noChangeAspect="1"/>
          </p:cNvPicPr>
          <p:nvPr/>
        </p:nvPicPr>
        <p:blipFill rotWithShape="1">
          <a:blip r:embed="rId3"/>
          <a:srcRect t="17188" b="1072"/>
          <a:stretch/>
        </p:blipFill>
        <p:spPr>
          <a:xfrm>
            <a:off x="5918200" y="3746500"/>
            <a:ext cx="4737100" cy="2904109"/>
          </a:xfrm>
          <a:prstGeom prst="rect">
            <a:avLst/>
          </a:prstGeom>
        </p:spPr>
      </p:pic>
    </p:spTree>
    <p:extLst>
      <p:ext uri="{BB962C8B-B14F-4D97-AF65-F5344CB8AC3E}">
        <p14:creationId xmlns:p14="http://schemas.microsoft.com/office/powerpoint/2010/main" val="234818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500" y="4695126"/>
            <a:ext cx="5511800" cy="2062103"/>
          </a:xfrm>
          <a:prstGeom prst="rect">
            <a:avLst/>
          </a:prstGeom>
          <a:noFill/>
        </p:spPr>
        <p:txBody>
          <a:bodyPr wrap="square" rtlCol="0">
            <a:spAutoFit/>
          </a:bodyPr>
          <a:lstStyle/>
          <a:p>
            <a:r>
              <a:rPr lang="en-GB" sz="4800" dirty="0" smtClean="0">
                <a:solidFill>
                  <a:srgbClr val="FF0000"/>
                </a:solidFill>
                <a:latin typeface="Franklin Gothic Demi Cond" panose="020B0706030402020204" pitchFamily="34" charset="0"/>
              </a:rPr>
              <a:t>November </a:t>
            </a:r>
            <a:r>
              <a:rPr lang="en-GB" sz="4800" dirty="0" smtClean="0">
                <a:latin typeface="Franklin Gothic Demi Cond" panose="020B0706030402020204" pitchFamily="34" charset="0"/>
              </a:rPr>
              <a:t>1932</a:t>
            </a:r>
          </a:p>
          <a:p>
            <a:r>
              <a:rPr lang="en-GB" sz="2000" dirty="0" smtClean="0"/>
              <a:t>To try and weaken the Nazis in the Reichstag, Chancellor von Papen call another election. Although the Nazis lost eats to 193, they were still the largest party in the Reichstag.</a:t>
            </a:r>
          </a:p>
        </p:txBody>
      </p:sp>
      <p:sp>
        <p:nvSpPr>
          <p:cNvPr id="5" name="TextBox 4"/>
          <p:cNvSpPr txBox="1"/>
          <p:nvPr/>
        </p:nvSpPr>
        <p:spPr>
          <a:xfrm>
            <a:off x="317500" y="190499"/>
            <a:ext cx="5511800" cy="2339102"/>
          </a:xfrm>
          <a:prstGeom prst="rect">
            <a:avLst/>
          </a:prstGeom>
          <a:noFill/>
        </p:spPr>
        <p:txBody>
          <a:bodyPr wrap="square" rtlCol="0">
            <a:spAutoFit/>
          </a:bodyPr>
          <a:lstStyle/>
          <a:p>
            <a:r>
              <a:rPr lang="en-GB" sz="4800" dirty="0" smtClean="0">
                <a:solidFill>
                  <a:srgbClr val="FF0000"/>
                </a:solidFill>
                <a:latin typeface="Franklin Gothic Demi Cond" panose="020B0706030402020204" pitchFamily="34" charset="0"/>
              </a:rPr>
              <a:t>July</a:t>
            </a:r>
            <a:r>
              <a:rPr lang="en-GB" sz="4800" dirty="0" smtClean="0">
                <a:latin typeface="Franklin Gothic Demi Cond" panose="020B0706030402020204" pitchFamily="34" charset="0"/>
              </a:rPr>
              <a:t> 1932</a:t>
            </a:r>
          </a:p>
          <a:p>
            <a:r>
              <a:rPr lang="en-GB" sz="2000" dirty="0" smtClean="0"/>
              <a:t>Reichstag election are held, it is a massive victory for the Nazi Party. They gain 230 seats and become the largest party in the Reichstag. Hitler demands that Papen be sacked, and he become Chancellor.</a:t>
            </a:r>
          </a:p>
          <a:p>
            <a:endParaRPr lang="en-GB" dirty="0"/>
          </a:p>
        </p:txBody>
      </p:sp>
      <p:sp>
        <p:nvSpPr>
          <p:cNvPr id="7" name="TextBox 6"/>
          <p:cNvSpPr txBox="1"/>
          <p:nvPr/>
        </p:nvSpPr>
        <p:spPr>
          <a:xfrm>
            <a:off x="317500" y="2581312"/>
            <a:ext cx="5511800" cy="2031325"/>
          </a:xfrm>
          <a:prstGeom prst="rect">
            <a:avLst/>
          </a:prstGeom>
          <a:noFill/>
        </p:spPr>
        <p:txBody>
          <a:bodyPr wrap="square" rtlCol="0">
            <a:spAutoFit/>
          </a:bodyPr>
          <a:lstStyle/>
          <a:p>
            <a:r>
              <a:rPr lang="en-GB" sz="4800" dirty="0" smtClean="0">
                <a:solidFill>
                  <a:srgbClr val="FF0000"/>
                </a:solidFill>
                <a:latin typeface="Franklin Gothic Demi Cond" panose="020B0706030402020204" pitchFamily="34" charset="0"/>
              </a:rPr>
              <a:t>August</a:t>
            </a:r>
            <a:r>
              <a:rPr lang="en-GB" sz="4800" dirty="0" smtClean="0">
                <a:latin typeface="Franklin Gothic Demi Cond" panose="020B0706030402020204" pitchFamily="34" charset="0"/>
              </a:rPr>
              <a:t> 1932</a:t>
            </a:r>
          </a:p>
          <a:p>
            <a:r>
              <a:rPr lang="en-GB" sz="2000" dirty="0" smtClean="0"/>
              <a:t>Hindenburg refuses to appoint Hitler Chancellor – he detests him and finds him vulgar. Von Papen stays as Chancellor. </a:t>
            </a:r>
          </a:p>
          <a:p>
            <a:endParaRPr lang="en-GB" dirty="0"/>
          </a:p>
        </p:txBody>
      </p:sp>
      <p:pic>
        <p:nvPicPr>
          <p:cNvPr id="8" name="Picture 7"/>
          <p:cNvPicPr>
            <a:picLocks noChangeAspect="1"/>
          </p:cNvPicPr>
          <p:nvPr/>
        </p:nvPicPr>
        <p:blipFill>
          <a:blip r:embed="rId2"/>
          <a:stretch>
            <a:fillRect/>
          </a:stretch>
        </p:blipFill>
        <p:spPr>
          <a:xfrm>
            <a:off x="7286727" y="4000500"/>
            <a:ext cx="3838472" cy="2633618"/>
          </a:xfrm>
          <a:prstGeom prst="rect">
            <a:avLst/>
          </a:prstGeom>
        </p:spPr>
      </p:pic>
      <p:pic>
        <p:nvPicPr>
          <p:cNvPr id="9" name="Picture 8"/>
          <p:cNvPicPr>
            <a:picLocks noChangeAspect="1"/>
          </p:cNvPicPr>
          <p:nvPr/>
        </p:nvPicPr>
        <p:blipFill>
          <a:blip r:embed="rId3"/>
          <a:stretch>
            <a:fillRect/>
          </a:stretch>
        </p:blipFill>
        <p:spPr>
          <a:xfrm>
            <a:off x="6786613" y="190499"/>
            <a:ext cx="4838700" cy="3629025"/>
          </a:xfrm>
          <a:prstGeom prst="rect">
            <a:avLst/>
          </a:prstGeom>
        </p:spPr>
      </p:pic>
    </p:spTree>
    <p:extLst>
      <p:ext uri="{BB962C8B-B14F-4D97-AF65-F5344CB8AC3E}">
        <p14:creationId xmlns:p14="http://schemas.microsoft.com/office/powerpoint/2010/main" val="389772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5600" y="351875"/>
            <a:ext cx="5511800" cy="2677656"/>
          </a:xfrm>
          <a:prstGeom prst="rect">
            <a:avLst/>
          </a:prstGeom>
          <a:noFill/>
        </p:spPr>
        <p:txBody>
          <a:bodyPr wrap="square" rtlCol="0">
            <a:spAutoFit/>
          </a:bodyPr>
          <a:lstStyle/>
          <a:p>
            <a:r>
              <a:rPr lang="en-GB" sz="4800" dirty="0" smtClean="0">
                <a:latin typeface="Franklin Gothic Demi Cond" panose="020B0706030402020204" pitchFamily="34" charset="0"/>
              </a:rPr>
              <a:t>December </a:t>
            </a:r>
            <a:r>
              <a:rPr lang="en-GB" sz="4800" dirty="0" smtClean="0">
                <a:solidFill>
                  <a:srgbClr val="FF0000"/>
                </a:solidFill>
                <a:latin typeface="Franklin Gothic Demi Cond" panose="020B0706030402020204" pitchFamily="34" charset="0"/>
              </a:rPr>
              <a:t>1932</a:t>
            </a:r>
          </a:p>
          <a:p>
            <a:r>
              <a:rPr lang="en-GB" sz="2000" dirty="0" smtClean="0"/>
              <a:t>Hindenburg is told that if he does not sack von Papen, then Germany could fall into Civil War. Reluctantly, von Papen is dismissed from office.  Rather than appoint Hitler Chancellor, Hindenburg makes Kurt von </a:t>
            </a:r>
            <a:r>
              <a:rPr lang="en-GB" sz="2000" dirty="0" err="1" smtClean="0"/>
              <a:t>Schliecher</a:t>
            </a:r>
            <a:r>
              <a:rPr lang="en-GB" sz="2000" dirty="0" smtClean="0"/>
              <a:t>, an army general, Chancellor.</a:t>
            </a:r>
          </a:p>
        </p:txBody>
      </p:sp>
      <p:sp>
        <p:nvSpPr>
          <p:cNvPr id="7" name="TextBox 6"/>
          <p:cNvSpPr txBox="1"/>
          <p:nvPr/>
        </p:nvSpPr>
        <p:spPr>
          <a:xfrm>
            <a:off x="368300" y="3670365"/>
            <a:ext cx="5511800" cy="2985433"/>
          </a:xfrm>
          <a:prstGeom prst="rect">
            <a:avLst/>
          </a:prstGeom>
          <a:noFill/>
        </p:spPr>
        <p:txBody>
          <a:bodyPr wrap="square" rtlCol="0">
            <a:spAutoFit/>
          </a:bodyPr>
          <a:lstStyle/>
          <a:p>
            <a:r>
              <a:rPr lang="en-GB" sz="4800" dirty="0" smtClean="0">
                <a:latin typeface="Franklin Gothic Demi Cond" panose="020B0706030402020204" pitchFamily="34" charset="0"/>
              </a:rPr>
              <a:t>January </a:t>
            </a:r>
            <a:r>
              <a:rPr lang="en-GB" sz="4800" dirty="0" smtClean="0">
                <a:solidFill>
                  <a:srgbClr val="FF0000"/>
                </a:solidFill>
                <a:latin typeface="Franklin Gothic Demi Cond" panose="020B0706030402020204" pitchFamily="34" charset="0"/>
              </a:rPr>
              <a:t>1933</a:t>
            </a:r>
          </a:p>
          <a:p>
            <a:r>
              <a:rPr lang="en-GB" sz="2000" dirty="0" smtClean="0"/>
              <a:t>With no support in the Reichstag, von </a:t>
            </a:r>
            <a:r>
              <a:rPr lang="en-GB" sz="2000" dirty="0" err="1" smtClean="0"/>
              <a:t>Schliecher</a:t>
            </a:r>
            <a:r>
              <a:rPr lang="en-GB" sz="2000" dirty="0" smtClean="0"/>
              <a:t> asks Hindenburg to allow him to create a military dictatorship of Germany.  To stop this, von Papen suggests that Hindenburg make Hitler Chancellor and himself Vice Chancellor. </a:t>
            </a:r>
          </a:p>
          <a:p>
            <a:r>
              <a:rPr lang="en-GB" sz="2000" dirty="0" smtClean="0"/>
              <a:t>Reluctantly, Hindenburg appoints Adolf Hitler Chancellor of Germany.</a:t>
            </a:r>
          </a:p>
        </p:txBody>
      </p:sp>
      <p:pic>
        <p:nvPicPr>
          <p:cNvPr id="2" name="Picture 1"/>
          <p:cNvPicPr>
            <a:picLocks noChangeAspect="1"/>
          </p:cNvPicPr>
          <p:nvPr/>
        </p:nvPicPr>
        <p:blipFill>
          <a:blip r:embed="rId2"/>
          <a:stretch>
            <a:fillRect/>
          </a:stretch>
        </p:blipFill>
        <p:spPr>
          <a:xfrm>
            <a:off x="6604000" y="2917259"/>
            <a:ext cx="5397500" cy="3926892"/>
          </a:xfrm>
          <a:prstGeom prst="rect">
            <a:avLst/>
          </a:prstGeom>
        </p:spPr>
      </p:pic>
      <p:pic>
        <p:nvPicPr>
          <p:cNvPr id="9" name="Picture 8"/>
          <p:cNvPicPr>
            <a:picLocks noChangeAspect="1"/>
          </p:cNvPicPr>
          <p:nvPr/>
        </p:nvPicPr>
        <p:blipFill>
          <a:blip r:embed="rId3"/>
          <a:stretch>
            <a:fillRect/>
          </a:stretch>
        </p:blipFill>
        <p:spPr>
          <a:xfrm>
            <a:off x="5880100" y="148659"/>
            <a:ext cx="4718756" cy="2654300"/>
          </a:xfrm>
          <a:prstGeom prst="rect">
            <a:avLst/>
          </a:prstGeom>
        </p:spPr>
      </p:pic>
    </p:spTree>
    <p:extLst>
      <p:ext uri="{BB962C8B-B14F-4D97-AF65-F5344CB8AC3E}">
        <p14:creationId xmlns:p14="http://schemas.microsoft.com/office/powerpoint/2010/main" val="198181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092200"/>
            <a:ext cx="5740400" cy="3539430"/>
          </a:xfrm>
          <a:prstGeom prst="rect">
            <a:avLst/>
          </a:prstGeom>
          <a:noFill/>
          <a:ln>
            <a:solidFill>
              <a:srgbClr val="FF0000"/>
            </a:solidFill>
          </a:ln>
        </p:spPr>
        <p:txBody>
          <a:bodyPr wrap="square" rtlCol="0">
            <a:spAutoFit/>
          </a:bodyPr>
          <a:lstStyle/>
          <a:p>
            <a:pPr marL="342900" indent="-342900">
              <a:buFont typeface="+mj-lt"/>
              <a:buAutoNum type="arabicPeriod"/>
            </a:pPr>
            <a:r>
              <a:rPr lang="en-GB" sz="2800" dirty="0" smtClean="0"/>
              <a:t>Cut out each card and match it up to the correct year.</a:t>
            </a:r>
          </a:p>
          <a:p>
            <a:pPr marL="342900" indent="-342900">
              <a:buFont typeface="+mj-lt"/>
              <a:buAutoNum type="arabicPeriod"/>
            </a:pPr>
            <a:endParaRPr lang="en-GB" sz="2800" dirty="0"/>
          </a:p>
          <a:p>
            <a:pPr marL="342900" indent="-342900">
              <a:buFont typeface="+mj-lt"/>
              <a:buAutoNum type="arabicPeriod"/>
            </a:pPr>
            <a:r>
              <a:rPr lang="en-GB" sz="2800" dirty="0" smtClean="0"/>
              <a:t>Glue it down in your book to create a timeline!</a:t>
            </a:r>
          </a:p>
          <a:p>
            <a:pPr marL="342900" indent="-342900">
              <a:buFont typeface="+mj-lt"/>
              <a:buAutoNum type="arabicPeriod"/>
            </a:pPr>
            <a:endParaRPr lang="en-GB" sz="2800" dirty="0"/>
          </a:p>
          <a:p>
            <a:pPr marL="342900" indent="-342900">
              <a:buFont typeface="+mj-lt"/>
              <a:buAutoNum type="arabicPeriod"/>
            </a:pPr>
            <a:r>
              <a:rPr lang="en-GB" sz="2800" dirty="0" smtClean="0"/>
              <a:t>Go through, and highlight key words and phrases.</a:t>
            </a:r>
            <a:endParaRPr lang="en-GB" sz="2800" dirty="0"/>
          </a:p>
        </p:txBody>
      </p:sp>
      <p:sp>
        <p:nvSpPr>
          <p:cNvPr id="3" name="TextBox 2"/>
          <p:cNvSpPr txBox="1"/>
          <p:nvPr/>
        </p:nvSpPr>
        <p:spPr>
          <a:xfrm>
            <a:off x="177800" y="114300"/>
            <a:ext cx="6438900" cy="830997"/>
          </a:xfrm>
          <a:prstGeom prst="rect">
            <a:avLst/>
          </a:prstGeom>
          <a:noFill/>
        </p:spPr>
        <p:txBody>
          <a:bodyPr wrap="square" rtlCol="0">
            <a:spAutoFit/>
          </a:bodyPr>
          <a:lstStyle/>
          <a:p>
            <a:r>
              <a:rPr lang="en-GB" sz="4800" dirty="0" smtClean="0">
                <a:latin typeface="Franklin Gothic Demi Cond" panose="020B0706030402020204" pitchFamily="34" charset="0"/>
              </a:rPr>
              <a:t>Learning Task </a:t>
            </a:r>
            <a:r>
              <a:rPr lang="en-GB" sz="4800" dirty="0" smtClean="0">
                <a:solidFill>
                  <a:srgbClr val="FF0000"/>
                </a:solidFill>
                <a:latin typeface="Franklin Gothic Demi Cond" panose="020B0706030402020204" pitchFamily="34" charset="0"/>
              </a:rPr>
              <a:t>One</a:t>
            </a:r>
            <a:endParaRPr lang="en-GB" sz="4800" dirty="0">
              <a:solidFill>
                <a:srgbClr val="FF0000"/>
              </a:solidFill>
              <a:latin typeface="Franklin Gothic Demi Cond" panose="020B0706030402020204" pitchFamily="34" charset="0"/>
            </a:endParaRPr>
          </a:p>
        </p:txBody>
      </p:sp>
      <p:sp>
        <p:nvSpPr>
          <p:cNvPr id="4" name="TextBox 3"/>
          <p:cNvSpPr txBox="1"/>
          <p:nvPr/>
        </p:nvSpPr>
        <p:spPr>
          <a:xfrm>
            <a:off x="279400" y="4778533"/>
            <a:ext cx="5740400" cy="1815882"/>
          </a:xfrm>
          <a:prstGeom prst="rect">
            <a:avLst/>
          </a:prstGeom>
          <a:solidFill>
            <a:schemeClr val="accent2">
              <a:lumMod val="20000"/>
              <a:lumOff val="80000"/>
            </a:schemeClr>
          </a:solidFill>
          <a:ln>
            <a:solidFill>
              <a:srgbClr val="FF0000"/>
            </a:solidFill>
          </a:ln>
        </p:spPr>
        <p:txBody>
          <a:bodyPr wrap="square" rtlCol="0">
            <a:spAutoFit/>
          </a:bodyPr>
          <a:lstStyle/>
          <a:p>
            <a:r>
              <a:rPr lang="en-GB" sz="2800" dirty="0" smtClean="0"/>
              <a:t>Challenge:</a:t>
            </a:r>
          </a:p>
          <a:p>
            <a:r>
              <a:rPr lang="en-GB" sz="2800" dirty="0" smtClean="0"/>
              <a:t>How can von Papen and von </a:t>
            </a:r>
            <a:r>
              <a:rPr lang="en-GB" sz="2800" dirty="0" err="1" smtClean="0"/>
              <a:t>Schliecer</a:t>
            </a:r>
            <a:r>
              <a:rPr lang="en-GB" sz="2800" dirty="0" smtClean="0"/>
              <a:t> be blamed for Adolf Hitler becoming Chancellor?</a:t>
            </a:r>
            <a:endParaRPr lang="en-GB" sz="2800" dirty="0"/>
          </a:p>
        </p:txBody>
      </p:sp>
      <p:pic>
        <p:nvPicPr>
          <p:cNvPr id="5" name="Picture 4"/>
          <p:cNvPicPr>
            <a:picLocks noChangeAspect="1"/>
          </p:cNvPicPr>
          <p:nvPr/>
        </p:nvPicPr>
        <p:blipFill>
          <a:blip r:embed="rId2"/>
          <a:stretch>
            <a:fillRect/>
          </a:stretch>
        </p:blipFill>
        <p:spPr>
          <a:xfrm>
            <a:off x="6127845" y="81888"/>
            <a:ext cx="5704764" cy="3610046"/>
          </a:xfrm>
          <a:prstGeom prst="rect">
            <a:avLst/>
          </a:prstGeom>
        </p:spPr>
      </p:pic>
      <p:pic>
        <p:nvPicPr>
          <p:cNvPr id="1026" name="Picture 2" descr="Image result for hitler becomes chancellor time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417" y="3190273"/>
            <a:ext cx="6230583" cy="350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3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328" y="6824"/>
            <a:ext cx="4836124" cy="6851176"/>
          </a:xfrm>
          <a:prstGeom prst="rect">
            <a:avLst/>
          </a:prstGeom>
        </p:spPr>
      </p:pic>
      <p:sp>
        <p:nvSpPr>
          <p:cNvPr id="3" name="TextBox 2"/>
          <p:cNvSpPr txBox="1"/>
          <p:nvPr/>
        </p:nvSpPr>
        <p:spPr>
          <a:xfrm>
            <a:off x="4996452" y="150125"/>
            <a:ext cx="6986282" cy="1596787"/>
          </a:xfrm>
          <a:prstGeom prst="rect">
            <a:avLst/>
          </a:prstGeom>
          <a:solidFill>
            <a:srgbClr val="FFFF00"/>
          </a:solidFill>
        </p:spPr>
        <p:txBody>
          <a:bodyPr wrap="square" rtlCol="0">
            <a:spAutoFit/>
          </a:bodyPr>
          <a:lstStyle/>
          <a:p>
            <a:r>
              <a:rPr lang="en-GB" sz="2400" b="1" dirty="0" smtClean="0"/>
              <a:t>This drawing was printed in the British satirical magazine ‘Punch’ in 1933. It shows President Hindenburg and Vice-Chancellor von Papen holding up Chancellor Adolf Hitler. </a:t>
            </a:r>
            <a:endParaRPr lang="en-GB" sz="2400" b="1" dirty="0"/>
          </a:p>
        </p:txBody>
      </p:sp>
      <p:sp>
        <p:nvSpPr>
          <p:cNvPr id="4" name="TextBox 3"/>
          <p:cNvSpPr txBox="1"/>
          <p:nvPr/>
        </p:nvSpPr>
        <p:spPr>
          <a:xfrm>
            <a:off x="5070829" y="2053986"/>
            <a:ext cx="6837528" cy="3539430"/>
          </a:xfrm>
          <a:prstGeom prst="rect">
            <a:avLst/>
          </a:prstGeom>
          <a:noFill/>
          <a:ln>
            <a:solidFill>
              <a:srgbClr val="FF0000"/>
            </a:solidFill>
          </a:ln>
        </p:spPr>
        <p:txBody>
          <a:bodyPr wrap="square" rtlCol="0">
            <a:spAutoFit/>
          </a:bodyPr>
          <a:lstStyle/>
          <a:p>
            <a:pPr marL="457200" indent="-457200">
              <a:buAutoNum type="arabicPeriod"/>
            </a:pPr>
            <a:r>
              <a:rPr lang="en-GB" sz="2800" dirty="0" smtClean="0"/>
              <a:t>What can you infer from this cartoon about Adolf Hitler’s position by 1933?</a:t>
            </a:r>
          </a:p>
          <a:p>
            <a:pPr marL="457200" indent="-457200">
              <a:buAutoNum type="arabicPeriod"/>
            </a:pPr>
            <a:endParaRPr lang="en-GB" sz="2800" dirty="0"/>
          </a:p>
          <a:p>
            <a:pPr marL="457200" indent="-457200">
              <a:buAutoNum type="arabicPeriod"/>
            </a:pPr>
            <a:r>
              <a:rPr lang="en-GB" sz="2800" dirty="0" smtClean="0"/>
              <a:t>Using your knowledge from today’s lesson – try to support this interpretation.</a:t>
            </a:r>
          </a:p>
          <a:p>
            <a:pPr marL="457200" indent="-457200">
              <a:buAutoNum type="arabicPeriod"/>
            </a:pPr>
            <a:endParaRPr lang="en-GB" sz="2800" dirty="0"/>
          </a:p>
          <a:p>
            <a:pPr marL="457200" indent="-457200">
              <a:buAutoNum type="arabicPeriod"/>
            </a:pPr>
            <a:r>
              <a:rPr lang="en-GB" sz="2800" dirty="0" smtClean="0"/>
              <a:t>Overall – would you say Adolf Hitler was in a strong position by January 1933? </a:t>
            </a:r>
            <a:endParaRPr lang="en-GB" sz="2800" dirty="0"/>
          </a:p>
        </p:txBody>
      </p:sp>
    </p:spTree>
    <p:extLst>
      <p:ext uri="{BB962C8B-B14F-4D97-AF65-F5344CB8AC3E}">
        <p14:creationId xmlns:p14="http://schemas.microsoft.com/office/powerpoint/2010/main" val="1376047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481</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Franklin Gothic Demi Cond</vt:lpstr>
      <vt:lpstr>Office Theme</vt:lpstr>
      <vt:lpstr>How did Adolf Hitler become Chancellor of Germany in 1933?</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cp:revision>
  <dcterms:created xsi:type="dcterms:W3CDTF">2019-03-13T14:14:13Z</dcterms:created>
  <dcterms:modified xsi:type="dcterms:W3CDTF">2019-03-13T21:28:42Z</dcterms:modified>
</cp:coreProperties>
</file>