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0" r:id="rId5"/>
    <p:sldId id="265" r:id="rId6"/>
    <p:sldId id="262" r:id="rId7"/>
    <p:sldId id="258" r:id="rId8"/>
    <p:sldId id="261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1835-6C3A-4F08-BCEA-0D1AACAF8304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5213-A23D-4B03-BBE1-6623C661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44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1835-6C3A-4F08-BCEA-0D1AACAF8304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5213-A23D-4B03-BBE1-6623C661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57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1835-6C3A-4F08-BCEA-0D1AACAF8304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5213-A23D-4B03-BBE1-6623C661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8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1835-6C3A-4F08-BCEA-0D1AACAF8304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5213-A23D-4B03-BBE1-6623C661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05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1835-6C3A-4F08-BCEA-0D1AACAF8304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5213-A23D-4B03-BBE1-6623C661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2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1835-6C3A-4F08-BCEA-0D1AACAF8304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5213-A23D-4B03-BBE1-6623C661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97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1835-6C3A-4F08-BCEA-0D1AACAF8304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5213-A23D-4B03-BBE1-6623C661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11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1835-6C3A-4F08-BCEA-0D1AACAF8304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5213-A23D-4B03-BBE1-6623C661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67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1835-6C3A-4F08-BCEA-0D1AACAF8304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5213-A23D-4B03-BBE1-6623C661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21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1835-6C3A-4F08-BCEA-0D1AACAF8304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5213-A23D-4B03-BBE1-6623C661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16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1835-6C3A-4F08-BCEA-0D1AACAF8304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5213-A23D-4B03-BBE1-6623C661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15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1835-6C3A-4F08-BCEA-0D1AACAF8304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B5213-A23D-4B03-BBE1-6623C661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4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m/bitesize/guides/zpq9p39/revision/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99" y="101599"/>
            <a:ext cx="12391859" cy="1569088"/>
          </a:xfrm>
        </p:spPr>
        <p:txBody>
          <a:bodyPr>
            <a:noAutofit/>
          </a:bodyPr>
          <a:lstStyle/>
          <a:p>
            <a:pPr algn="l"/>
            <a:r>
              <a:rPr lang="en-GB" u="sng" dirty="0" smtClean="0">
                <a:latin typeface="Franklin Gothic Demi Cond" panose="020B0706030402020204" pitchFamily="34" charset="0"/>
              </a:rPr>
              <a:t>Did Hitler really reduce </a:t>
            </a:r>
            <a:r>
              <a:rPr lang="en-GB" u="sng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unemployment</a:t>
            </a:r>
            <a:r>
              <a:rPr lang="en-GB" u="sng" dirty="0" smtClean="0">
                <a:latin typeface="Franklin Gothic Demi Cond" panose="020B0706030402020204" pitchFamily="34" charset="0"/>
              </a:rPr>
              <a:t> in Germany?</a:t>
            </a:r>
            <a:endParaRPr lang="en-GB" u="sng" dirty="0"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099" y="1828800"/>
            <a:ext cx="694155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this lesson, we will: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</a:t>
            </a:r>
            <a:r>
              <a:rPr lang="en-GB" sz="2800" dirty="0" smtClean="0">
                <a:latin typeface="Franklin Gothic Demi Cond" panose="020B0706030402020204" pitchFamily="34" charset="0"/>
              </a:rPr>
              <a:t> the ways that Hitler’s government tried to tackle unemployment.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Assess</a:t>
            </a:r>
            <a:r>
              <a:rPr lang="en-GB" sz="2800" dirty="0" smtClean="0">
                <a:latin typeface="Franklin Gothic Demi Cond" panose="020B0706030402020204" pitchFamily="34" charset="0"/>
              </a:rPr>
              <a:t> to what extent the Nazis ‘hid’ unemployment.</a:t>
            </a:r>
            <a:endParaRPr lang="en-GB" sz="28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" y="4233682"/>
            <a:ext cx="6941552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Starter: Return to your lesson on how the Nazis used culture. As a class we will discuss how art and music were used by Goebbels and the Ministry of Propaganda.</a:t>
            </a:r>
            <a:endParaRPr lang="en-GB" sz="3200" dirty="0">
              <a:latin typeface="Franklin Gothic Demi Cond" panose="020B07060304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196" y="1048501"/>
            <a:ext cx="4658637" cy="55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699" y="153987"/>
            <a:ext cx="7404101" cy="65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173789"/>
            <a:ext cx="5829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6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</a:t>
            </a:r>
            <a:endParaRPr lang="en-GB" sz="6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19780"/>
              </p:ext>
            </p:extLst>
          </p:nvPr>
        </p:nvGraphicFramePr>
        <p:xfrm>
          <a:off x="342900" y="1380066"/>
          <a:ext cx="11226800" cy="51206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613400">
                  <a:extLst>
                    <a:ext uri="{9D8B030D-6E8A-4147-A177-3AD203B41FA5}">
                      <a16:colId xmlns:a16="http://schemas.microsoft.com/office/drawing/2014/main" val="4017814426"/>
                    </a:ext>
                  </a:extLst>
                </a:gridCol>
                <a:gridCol w="5613400">
                  <a:extLst>
                    <a:ext uri="{9D8B030D-6E8A-4147-A177-3AD203B41FA5}">
                      <a16:colId xmlns:a16="http://schemas.microsoft.com/office/drawing/2014/main" val="93621121"/>
                    </a:ext>
                  </a:extLst>
                </a:gridCol>
              </a:tblGrid>
              <a:tr h="1007534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Evidence of Nazi economic success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Evidence of Nazi economic failure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020033"/>
                  </a:ext>
                </a:extLst>
              </a:tr>
              <a:tr h="1007534">
                <a:tc>
                  <a:txBody>
                    <a:bodyPr/>
                    <a:lstStyle/>
                    <a:p>
                      <a:endParaRPr lang="en-GB" sz="3600" dirty="0" smtClean="0"/>
                    </a:p>
                    <a:p>
                      <a:endParaRPr lang="en-GB" sz="3600" dirty="0" smtClean="0"/>
                    </a:p>
                    <a:p>
                      <a:endParaRPr lang="en-GB" sz="3600" dirty="0" smtClean="0"/>
                    </a:p>
                    <a:p>
                      <a:endParaRPr lang="en-GB" sz="3600" dirty="0" smtClean="0"/>
                    </a:p>
                    <a:p>
                      <a:endParaRPr lang="en-GB" sz="3600" dirty="0" smtClean="0"/>
                    </a:p>
                    <a:p>
                      <a:endParaRPr lang="en-GB" sz="3600" dirty="0" smtClean="0"/>
                    </a:p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53411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72200" y="496954"/>
            <a:ext cx="5672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https://www.bbc.com/bitesize/guides/zpq9p39/revision/1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9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700" y="0"/>
            <a:ext cx="552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6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Two</a:t>
            </a:r>
            <a:endParaRPr lang="en-GB" sz="6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050" y="1288379"/>
            <a:ext cx="5702300" cy="4524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Collect your copy of the unemployment figures for Nazi Germany.</a:t>
            </a:r>
          </a:p>
          <a:p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 smtClean="0"/>
              <a:t>Draw a bar graph to show this data.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Explain </a:t>
            </a:r>
            <a:r>
              <a:rPr lang="en-GB" sz="2400" dirty="0" smtClean="0"/>
              <a:t>what we can learn from this graph.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Using your own knowledge, explain why this is happening. (pp.123-125)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Explain why we cannot trust this data (p.125)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Overall – how would this have benefitted the Nazi party?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0" y="4038600"/>
            <a:ext cx="5702300" cy="25545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Franklin Gothic Demi Cond" panose="020B0706030402020204" pitchFamily="34" charset="0"/>
              </a:rPr>
              <a:t>Topical thought</a:t>
            </a:r>
          </a:p>
          <a:p>
            <a:endParaRPr lang="en-GB" sz="3200" dirty="0" smtClean="0">
              <a:latin typeface="Franklin Gothic Demi Cond" panose="020B0706030402020204" pitchFamily="34" charset="0"/>
            </a:endParaRPr>
          </a:p>
          <a:p>
            <a:r>
              <a:rPr lang="en-GB" sz="3200" dirty="0" smtClean="0"/>
              <a:t>Who would have benefitted from these policies?</a:t>
            </a:r>
          </a:p>
          <a:p>
            <a:r>
              <a:rPr lang="en-GB" sz="3200" dirty="0" smtClean="0"/>
              <a:t>Who would have suffered?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7516"/>
              </p:ext>
            </p:extLst>
          </p:nvPr>
        </p:nvGraphicFramePr>
        <p:xfrm>
          <a:off x="6286500" y="195920"/>
          <a:ext cx="5251116" cy="367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558">
                  <a:extLst>
                    <a:ext uri="{9D8B030D-6E8A-4147-A177-3AD203B41FA5}">
                      <a16:colId xmlns:a16="http://schemas.microsoft.com/office/drawing/2014/main" val="2118742773"/>
                    </a:ext>
                  </a:extLst>
                </a:gridCol>
                <a:gridCol w="2625558">
                  <a:extLst>
                    <a:ext uri="{9D8B030D-6E8A-4147-A177-3AD203B41FA5}">
                      <a16:colId xmlns:a16="http://schemas.microsoft.com/office/drawing/2014/main" val="3206348156"/>
                    </a:ext>
                  </a:extLst>
                </a:gridCol>
              </a:tblGrid>
              <a:tr h="408620">
                <a:tc>
                  <a:txBody>
                    <a:bodyPr/>
                    <a:lstStyle/>
                    <a:p>
                      <a:r>
                        <a:rPr lang="en-GB" dirty="0" smtClean="0"/>
                        <a:t>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</a:t>
                      </a:r>
                      <a:r>
                        <a:rPr lang="en-GB" baseline="0" dirty="0" smtClean="0"/>
                        <a:t> Unemployed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594880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r>
                        <a:rPr lang="en-GB" dirty="0" smtClean="0"/>
                        <a:t>1932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44%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308224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r>
                        <a:rPr lang="en-GB" dirty="0" smtClean="0"/>
                        <a:t>1933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073321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r>
                        <a:rPr lang="en-GB" dirty="0" smtClean="0"/>
                        <a:t>1934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08896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r>
                        <a:rPr lang="en-GB" dirty="0" smtClean="0"/>
                        <a:t>1935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48732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r>
                        <a:rPr lang="en-GB" dirty="0" smtClean="0"/>
                        <a:t>1936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966934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r>
                        <a:rPr lang="en-GB" dirty="0" smtClean="0"/>
                        <a:t>1937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656879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r>
                        <a:rPr lang="en-GB" dirty="0" smtClean="0"/>
                        <a:t>1938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012813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r>
                        <a:rPr lang="en-GB" dirty="0" smtClean="0"/>
                        <a:t>1939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24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0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88" y="0"/>
            <a:ext cx="10154653" cy="675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769441"/>
            <a:ext cx="5930900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Set up in 1933 – offered paid work for unemployed.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People were put to work repairing roads, planting trees and draining marshes.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After 1935 it was compulsory to serve 6 months.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Run like an army – uniforms, camps, drills and parades.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Pay was very low and working conditions poor.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422,000 were part of RAD in 1935.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1300" y="0"/>
            <a:ext cx="641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The ‘RAD’ project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2206"/>
          <a:stretch/>
        </p:blipFill>
        <p:spPr>
          <a:xfrm>
            <a:off x="6270956" y="114300"/>
            <a:ext cx="5794043" cy="331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2470" b="9541"/>
          <a:stretch/>
        </p:blipFill>
        <p:spPr>
          <a:xfrm>
            <a:off x="6221577" y="3543300"/>
            <a:ext cx="589279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901700"/>
            <a:ext cx="53086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Set up in September 1933.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Planned to build over 7,000 miles of motorways and dual carriage roads.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First stretch was laid in May 1935.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By 1938 125,000 men had built 3,500km of road.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Helped employment and also Germany.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Cheaper transport helped industry and agriculture.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1300" y="0"/>
            <a:ext cx="641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The Autobahn project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477"/>
          <a:stretch/>
        </p:blipFill>
        <p:spPr>
          <a:xfrm>
            <a:off x="5778500" y="0"/>
            <a:ext cx="6261100" cy="3428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0" y="2942410"/>
            <a:ext cx="6280134" cy="42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utobahns germany 193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7763"/>
            <a:ext cx="12382500" cy="880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1446550"/>
            <a:ext cx="58547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 1935, conscription was introduced. By 1939 there 1.36 million soldiers.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Spending on armed forced increased from 3.5 billion to 26 billion.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Massive surge in people employed in arms production (tanks, aircraft, weapons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Aircraft employment increased from 4,000 to 389,000 by 1939.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This boosted the support for the Nazis from all sections of German society.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1300" y="0"/>
            <a:ext cx="6413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How did rearmament help Germany?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532"/>
          <a:stretch/>
        </p:blipFill>
        <p:spPr>
          <a:xfrm>
            <a:off x="6286499" y="3619500"/>
            <a:ext cx="5540375" cy="313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9" y="179724"/>
            <a:ext cx="5540375" cy="328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390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Franklin Gothic Demi Cond</vt:lpstr>
      <vt:lpstr>Office Theme</vt:lpstr>
      <vt:lpstr>Did Hitler really reduce unemployment in Germany?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the Nazis really reduce unemployment in Germany?</dc:title>
  <dc:creator>User</dc:creator>
  <cp:lastModifiedBy>User</cp:lastModifiedBy>
  <cp:revision>12</cp:revision>
  <dcterms:created xsi:type="dcterms:W3CDTF">2019-04-24T10:44:42Z</dcterms:created>
  <dcterms:modified xsi:type="dcterms:W3CDTF">2019-06-26T09:00:32Z</dcterms:modified>
</cp:coreProperties>
</file>