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68" r:id="rId4"/>
    <p:sldId id="273" r:id="rId5"/>
    <p:sldId id="274" r:id="rId6"/>
    <p:sldId id="275" r:id="rId7"/>
    <p:sldId id="276" r:id="rId8"/>
    <p:sldId id="277" r:id="rId9"/>
    <p:sldId id="278" r:id="rId10"/>
    <p:sldId id="279" r:id="rId11"/>
    <p:sldId id="281" r:id="rId12"/>
    <p:sldId id="282" r:id="rId13"/>
    <p:sldId id="270" r:id="rId14"/>
    <p:sldId id="271" r:id="rId15"/>
    <p:sldId id="272" r:id="rId16"/>
    <p:sldId id="2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5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E35DF6F-EAE9-4EF6-8DE9-85FFC6681CAE}" type="datetimeFigureOut">
              <a:rPr lang="en-GB" smtClean="0"/>
              <a:t>20/06/2018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48B0D6-890A-4DC9-99C4-E145CC7F02C7}" type="slidenum">
              <a:rPr lang="en-GB" smtClean="0"/>
              <a:t>‹#›</a:t>
            </a:fld>
            <a:endParaRPr lang="en-GB"/>
          </a:p>
        </p:txBody>
      </p:sp>
    </p:spTree>
    <p:extLst>
      <p:ext uri="{BB962C8B-B14F-4D97-AF65-F5344CB8AC3E}">
        <p14:creationId xmlns:p14="http://schemas.microsoft.com/office/powerpoint/2010/main" val="2702020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35DF6F-EAE9-4EF6-8DE9-85FFC6681CAE}" type="datetimeFigureOut">
              <a:rPr lang="en-GB" smtClean="0"/>
              <a:t>20/06/2018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48B0D6-890A-4DC9-99C4-E145CC7F02C7}" type="slidenum">
              <a:rPr lang="en-GB" smtClean="0"/>
              <a:t>‹#›</a:t>
            </a:fld>
            <a:endParaRPr lang="en-GB"/>
          </a:p>
        </p:txBody>
      </p:sp>
    </p:spTree>
    <p:extLst>
      <p:ext uri="{BB962C8B-B14F-4D97-AF65-F5344CB8AC3E}">
        <p14:creationId xmlns:p14="http://schemas.microsoft.com/office/powerpoint/2010/main" val="2919053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35DF6F-EAE9-4EF6-8DE9-85FFC6681CAE}" type="datetimeFigureOut">
              <a:rPr lang="en-GB" smtClean="0"/>
              <a:t>20/06/2018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48B0D6-890A-4DC9-99C4-E145CC7F02C7}" type="slidenum">
              <a:rPr lang="en-GB" smtClean="0"/>
              <a:t>‹#›</a:t>
            </a:fld>
            <a:endParaRPr lang="en-GB"/>
          </a:p>
        </p:txBody>
      </p:sp>
    </p:spTree>
    <p:extLst>
      <p:ext uri="{BB962C8B-B14F-4D97-AF65-F5344CB8AC3E}">
        <p14:creationId xmlns:p14="http://schemas.microsoft.com/office/powerpoint/2010/main" val="1609908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35DF6F-EAE9-4EF6-8DE9-85FFC6681CAE}" type="datetimeFigureOut">
              <a:rPr lang="en-GB" smtClean="0"/>
              <a:t>20/06/2018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48B0D6-890A-4DC9-99C4-E145CC7F02C7}" type="slidenum">
              <a:rPr lang="en-GB" smtClean="0"/>
              <a:t>‹#›</a:t>
            </a:fld>
            <a:endParaRPr lang="en-GB"/>
          </a:p>
        </p:txBody>
      </p:sp>
    </p:spTree>
    <p:extLst>
      <p:ext uri="{BB962C8B-B14F-4D97-AF65-F5344CB8AC3E}">
        <p14:creationId xmlns:p14="http://schemas.microsoft.com/office/powerpoint/2010/main" val="1061416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35DF6F-EAE9-4EF6-8DE9-85FFC6681CAE}" type="datetimeFigureOut">
              <a:rPr lang="en-GB" smtClean="0"/>
              <a:t>20/06/2018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48B0D6-890A-4DC9-99C4-E145CC7F02C7}" type="slidenum">
              <a:rPr lang="en-GB" smtClean="0"/>
              <a:t>‹#›</a:t>
            </a:fld>
            <a:endParaRPr lang="en-GB"/>
          </a:p>
        </p:txBody>
      </p:sp>
    </p:spTree>
    <p:extLst>
      <p:ext uri="{BB962C8B-B14F-4D97-AF65-F5344CB8AC3E}">
        <p14:creationId xmlns:p14="http://schemas.microsoft.com/office/powerpoint/2010/main" val="1924458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E35DF6F-EAE9-4EF6-8DE9-85FFC6681CAE}" type="datetimeFigureOut">
              <a:rPr lang="en-GB" smtClean="0"/>
              <a:t>20/06/2018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48B0D6-890A-4DC9-99C4-E145CC7F02C7}" type="slidenum">
              <a:rPr lang="en-GB" smtClean="0"/>
              <a:t>‹#›</a:t>
            </a:fld>
            <a:endParaRPr lang="en-GB"/>
          </a:p>
        </p:txBody>
      </p:sp>
    </p:spTree>
    <p:extLst>
      <p:ext uri="{BB962C8B-B14F-4D97-AF65-F5344CB8AC3E}">
        <p14:creationId xmlns:p14="http://schemas.microsoft.com/office/powerpoint/2010/main" val="703259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E35DF6F-EAE9-4EF6-8DE9-85FFC6681CAE}" type="datetimeFigureOut">
              <a:rPr lang="en-GB" smtClean="0"/>
              <a:t>20/06/2018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48B0D6-890A-4DC9-99C4-E145CC7F02C7}" type="slidenum">
              <a:rPr lang="en-GB" smtClean="0"/>
              <a:t>‹#›</a:t>
            </a:fld>
            <a:endParaRPr lang="en-GB"/>
          </a:p>
        </p:txBody>
      </p:sp>
    </p:spTree>
    <p:extLst>
      <p:ext uri="{BB962C8B-B14F-4D97-AF65-F5344CB8AC3E}">
        <p14:creationId xmlns:p14="http://schemas.microsoft.com/office/powerpoint/2010/main" val="236778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E35DF6F-EAE9-4EF6-8DE9-85FFC6681CAE}" type="datetimeFigureOut">
              <a:rPr lang="en-GB" smtClean="0"/>
              <a:t>20/06/2018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48B0D6-890A-4DC9-99C4-E145CC7F02C7}" type="slidenum">
              <a:rPr lang="en-GB" smtClean="0"/>
              <a:t>‹#›</a:t>
            </a:fld>
            <a:endParaRPr lang="en-GB"/>
          </a:p>
        </p:txBody>
      </p:sp>
    </p:spTree>
    <p:extLst>
      <p:ext uri="{BB962C8B-B14F-4D97-AF65-F5344CB8AC3E}">
        <p14:creationId xmlns:p14="http://schemas.microsoft.com/office/powerpoint/2010/main" val="255652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35DF6F-EAE9-4EF6-8DE9-85FFC6681CAE}" type="datetimeFigureOut">
              <a:rPr lang="en-GB" smtClean="0"/>
              <a:t>20/06/2018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48B0D6-890A-4DC9-99C4-E145CC7F02C7}" type="slidenum">
              <a:rPr lang="en-GB" smtClean="0"/>
              <a:t>‹#›</a:t>
            </a:fld>
            <a:endParaRPr lang="en-GB"/>
          </a:p>
        </p:txBody>
      </p:sp>
    </p:spTree>
    <p:extLst>
      <p:ext uri="{BB962C8B-B14F-4D97-AF65-F5344CB8AC3E}">
        <p14:creationId xmlns:p14="http://schemas.microsoft.com/office/powerpoint/2010/main" val="2346259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35DF6F-EAE9-4EF6-8DE9-85FFC6681CAE}" type="datetimeFigureOut">
              <a:rPr lang="en-GB" smtClean="0"/>
              <a:t>20/06/2018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48B0D6-890A-4DC9-99C4-E145CC7F02C7}" type="slidenum">
              <a:rPr lang="en-GB" smtClean="0"/>
              <a:t>‹#›</a:t>
            </a:fld>
            <a:endParaRPr lang="en-GB"/>
          </a:p>
        </p:txBody>
      </p:sp>
    </p:spTree>
    <p:extLst>
      <p:ext uri="{BB962C8B-B14F-4D97-AF65-F5344CB8AC3E}">
        <p14:creationId xmlns:p14="http://schemas.microsoft.com/office/powerpoint/2010/main" val="3730511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35DF6F-EAE9-4EF6-8DE9-85FFC6681CAE}" type="datetimeFigureOut">
              <a:rPr lang="en-GB" smtClean="0"/>
              <a:t>20/06/2018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48B0D6-890A-4DC9-99C4-E145CC7F02C7}" type="slidenum">
              <a:rPr lang="en-GB" smtClean="0"/>
              <a:t>‹#›</a:t>
            </a:fld>
            <a:endParaRPr lang="en-GB"/>
          </a:p>
        </p:txBody>
      </p:sp>
    </p:spTree>
    <p:extLst>
      <p:ext uri="{BB962C8B-B14F-4D97-AF65-F5344CB8AC3E}">
        <p14:creationId xmlns:p14="http://schemas.microsoft.com/office/powerpoint/2010/main" val="2753879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35DF6F-EAE9-4EF6-8DE9-85FFC6681CAE}" type="datetimeFigureOut">
              <a:rPr lang="en-GB" smtClean="0"/>
              <a:t>20/06/2018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48B0D6-890A-4DC9-99C4-E145CC7F02C7}" type="slidenum">
              <a:rPr lang="en-GB" smtClean="0"/>
              <a:t>‹#›</a:t>
            </a:fld>
            <a:endParaRPr lang="en-GB"/>
          </a:p>
        </p:txBody>
      </p:sp>
    </p:spTree>
    <p:extLst>
      <p:ext uri="{BB962C8B-B14F-4D97-AF65-F5344CB8AC3E}">
        <p14:creationId xmlns:p14="http://schemas.microsoft.com/office/powerpoint/2010/main" val="2379247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8svE2AjQWYE" TargetMode="External"/><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gif"/><Relationship Id="rId10" Type="http://schemas.openxmlformats.org/officeDocument/2006/relationships/image" Target="../media/image15.gif"/><Relationship Id="rId4" Type="http://schemas.openxmlformats.org/officeDocument/2006/relationships/image" Target="../media/image9.pn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27311" y="126609"/>
            <a:ext cx="9144000" cy="1287462"/>
          </a:xfrm>
        </p:spPr>
        <p:txBody>
          <a:bodyPr>
            <a:normAutofit fontScale="90000"/>
          </a:bodyPr>
          <a:lstStyle/>
          <a:p>
            <a:r>
              <a:rPr lang="en-GB" sz="4400" u="sng" dirty="0" smtClean="0"/>
              <a:t>Why did ideas about medicine and disease begin to change between 1500 and 1700?</a:t>
            </a:r>
            <a:endParaRPr lang="en-GB" sz="4400" u="sng" dirty="0"/>
          </a:p>
        </p:txBody>
      </p:sp>
      <p:sp>
        <p:nvSpPr>
          <p:cNvPr id="3" name="Subtitle 2"/>
          <p:cNvSpPr>
            <a:spLocks noGrp="1"/>
          </p:cNvSpPr>
          <p:nvPr>
            <p:ph type="subTitle" idx="1"/>
          </p:nvPr>
        </p:nvSpPr>
        <p:spPr>
          <a:xfrm>
            <a:off x="610017" y="2011680"/>
            <a:ext cx="5749840" cy="977179"/>
          </a:xfrm>
          <a:solidFill>
            <a:srgbClr val="FFFF66"/>
          </a:solidFill>
        </p:spPr>
        <p:txBody>
          <a:bodyPr/>
          <a:lstStyle/>
          <a:p>
            <a:pPr algn="l"/>
            <a:r>
              <a:rPr lang="en-GB" dirty="0" smtClean="0">
                <a:solidFill>
                  <a:srgbClr val="00B050"/>
                </a:solidFill>
              </a:rPr>
              <a:t>Starter: </a:t>
            </a:r>
            <a:r>
              <a:rPr lang="en-GB" dirty="0" smtClean="0"/>
              <a:t>Explain one difference between a physician in the 1200s and 1600s. </a:t>
            </a:r>
            <a:endParaRPr lang="en-GB" dirty="0"/>
          </a:p>
        </p:txBody>
      </p:sp>
      <p:sp>
        <p:nvSpPr>
          <p:cNvPr id="4" name="TextBox 3"/>
          <p:cNvSpPr txBox="1"/>
          <p:nvPr/>
        </p:nvSpPr>
        <p:spPr>
          <a:xfrm>
            <a:off x="562250" y="3226331"/>
            <a:ext cx="5845374" cy="2308324"/>
          </a:xfrm>
          <a:prstGeom prst="rect">
            <a:avLst/>
          </a:prstGeom>
          <a:solidFill>
            <a:schemeClr val="accent1">
              <a:lumMod val="40000"/>
              <a:lumOff val="60000"/>
            </a:schemeClr>
          </a:solidFill>
        </p:spPr>
        <p:txBody>
          <a:bodyPr wrap="square" rtlCol="0">
            <a:spAutoFit/>
          </a:bodyPr>
          <a:lstStyle/>
          <a:p>
            <a:r>
              <a:rPr lang="en-GB" sz="2400" b="1" i="1" dirty="0" smtClean="0"/>
              <a:t>By the end of this lesson we will:</a:t>
            </a:r>
          </a:p>
          <a:p>
            <a:endParaRPr lang="en-GB" sz="2400" b="1" i="1" dirty="0" smtClean="0"/>
          </a:p>
          <a:p>
            <a:r>
              <a:rPr lang="en-GB" sz="2400" dirty="0" smtClean="0">
                <a:solidFill>
                  <a:srgbClr val="FF0000"/>
                </a:solidFill>
              </a:rPr>
              <a:t>Describe</a:t>
            </a:r>
            <a:r>
              <a:rPr lang="en-GB" sz="2400" dirty="0" smtClean="0"/>
              <a:t> </a:t>
            </a:r>
            <a:r>
              <a:rPr lang="en-GB" sz="2400" dirty="0"/>
              <a:t>some new ideas during this time </a:t>
            </a:r>
            <a:r>
              <a:rPr lang="en-GB" sz="2400" dirty="0" smtClean="0"/>
              <a:t>period.</a:t>
            </a:r>
            <a:endParaRPr lang="en-GB" sz="2400" dirty="0"/>
          </a:p>
          <a:p>
            <a:r>
              <a:rPr lang="en-GB" sz="2400" dirty="0" smtClean="0">
                <a:solidFill>
                  <a:srgbClr val="FF0000"/>
                </a:solidFill>
              </a:rPr>
              <a:t>Explain</a:t>
            </a:r>
            <a:r>
              <a:rPr lang="en-GB" sz="2400" dirty="0" smtClean="0"/>
              <a:t> </a:t>
            </a:r>
            <a:r>
              <a:rPr lang="en-GB" sz="2400" dirty="0"/>
              <a:t>why new ideas were beginning to form during this </a:t>
            </a:r>
            <a:r>
              <a:rPr lang="en-GB" sz="2400" dirty="0" smtClean="0"/>
              <a:t>period.</a:t>
            </a:r>
            <a:endParaRPr lang="en-GB" sz="2400" dirty="0"/>
          </a:p>
        </p:txBody>
      </p:sp>
      <p:pic>
        <p:nvPicPr>
          <p:cNvPr id="5" name="Picture 4"/>
          <p:cNvPicPr>
            <a:picLocks noChangeAspect="1"/>
          </p:cNvPicPr>
          <p:nvPr/>
        </p:nvPicPr>
        <p:blipFill>
          <a:blip r:embed="rId3"/>
          <a:stretch>
            <a:fillRect/>
          </a:stretch>
        </p:blipFill>
        <p:spPr>
          <a:xfrm>
            <a:off x="7314915" y="1600545"/>
            <a:ext cx="3712476" cy="4987093"/>
          </a:xfrm>
          <a:prstGeom prst="rect">
            <a:avLst/>
          </a:prstGeom>
        </p:spPr>
      </p:pic>
    </p:spTree>
    <p:extLst>
      <p:ext uri="{BB962C8B-B14F-4D97-AF65-F5344CB8AC3E}">
        <p14:creationId xmlns:p14="http://schemas.microsoft.com/office/powerpoint/2010/main" val="543887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12632" y="1383632"/>
            <a:ext cx="6412831" cy="2677656"/>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solidFill>
                  <a:srgbClr val="FF0000"/>
                </a:solidFill>
              </a:rPr>
              <a:t>Uses microscopes to observe ‘animalcules’ in plague scraped from human teeth.</a:t>
            </a:r>
          </a:p>
          <a:p>
            <a:pPr marL="285750" indent="-285750">
              <a:buFont typeface="Arial" panose="020B0604020202020204" pitchFamily="34" charset="0"/>
              <a:buChar char="•"/>
            </a:pPr>
            <a:endParaRPr lang="en-GB" sz="2400" dirty="0">
              <a:solidFill>
                <a:srgbClr val="FF0000"/>
              </a:solidFill>
            </a:endParaRPr>
          </a:p>
          <a:p>
            <a:pPr marL="285750" indent="-285750">
              <a:buFont typeface="Arial" panose="020B0604020202020204" pitchFamily="34" charset="0"/>
              <a:buChar char="•"/>
            </a:pPr>
            <a:r>
              <a:rPr lang="en-GB" sz="2400" dirty="0" smtClean="0">
                <a:solidFill>
                  <a:srgbClr val="FF0000"/>
                </a:solidFill>
              </a:rPr>
              <a:t>Publishes image in 1683</a:t>
            </a:r>
          </a:p>
          <a:p>
            <a:pPr marL="285750" indent="-285750">
              <a:buFont typeface="Arial" panose="020B0604020202020204" pitchFamily="34" charset="0"/>
              <a:buChar char="•"/>
            </a:pPr>
            <a:endParaRPr lang="en-GB" sz="2400" dirty="0">
              <a:solidFill>
                <a:srgbClr val="FF0000"/>
              </a:solidFill>
            </a:endParaRPr>
          </a:p>
          <a:p>
            <a:pPr marL="285750" indent="-285750">
              <a:buFont typeface="Arial" panose="020B0604020202020204" pitchFamily="34" charset="0"/>
              <a:buChar char="•"/>
            </a:pPr>
            <a:r>
              <a:rPr lang="en-GB" sz="2400" dirty="0" smtClean="0">
                <a:solidFill>
                  <a:srgbClr val="FF0000"/>
                </a:solidFill>
              </a:rPr>
              <a:t>Very important as it is the first recorded evidence of bacteria.</a:t>
            </a:r>
            <a:endParaRPr lang="en-GB" sz="2400" dirty="0">
              <a:solidFill>
                <a:srgbClr val="FF0000"/>
              </a:solidFill>
            </a:endParaRPr>
          </a:p>
        </p:txBody>
      </p:sp>
      <p:pic>
        <p:nvPicPr>
          <p:cNvPr id="3" name="Picture 2"/>
          <p:cNvPicPr>
            <a:picLocks noChangeAspect="1"/>
          </p:cNvPicPr>
          <p:nvPr/>
        </p:nvPicPr>
        <p:blipFill>
          <a:blip r:embed="rId2"/>
          <a:stretch>
            <a:fillRect/>
          </a:stretch>
        </p:blipFill>
        <p:spPr>
          <a:xfrm>
            <a:off x="557463" y="994611"/>
            <a:ext cx="3810000" cy="3810000"/>
          </a:xfrm>
          <a:prstGeom prst="rect">
            <a:avLst/>
          </a:prstGeom>
        </p:spPr>
      </p:pic>
    </p:spTree>
    <p:extLst>
      <p:ext uri="{BB962C8B-B14F-4D97-AF65-F5344CB8AC3E}">
        <p14:creationId xmlns:p14="http://schemas.microsoft.com/office/powerpoint/2010/main" val="3761532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59857" y="918020"/>
            <a:ext cx="5559188" cy="4169391"/>
          </a:xfrm>
          <a:prstGeom prst="rect">
            <a:avLst/>
          </a:prstGeom>
        </p:spPr>
      </p:pic>
      <p:sp>
        <p:nvSpPr>
          <p:cNvPr id="4" name="TextBox 3"/>
          <p:cNvSpPr txBox="1"/>
          <p:nvPr/>
        </p:nvSpPr>
        <p:spPr>
          <a:xfrm>
            <a:off x="7274257" y="5363570"/>
            <a:ext cx="4148919" cy="1077218"/>
          </a:xfrm>
          <a:prstGeom prst="rect">
            <a:avLst/>
          </a:prstGeom>
          <a:noFill/>
        </p:spPr>
        <p:txBody>
          <a:bodyPr wrap="square" rtlCol="0">
            <a:spAutoFit/>
          </a:bodyPr>
          <a:lstStyle/>
          <a:p>
            <a:r>
              <a:rPr lang="en-GB" sz="3200" dirty="0" smtClean="0"/>
              <a:t>‘The Flea’ (1665), Robert Hooke</a:t>
            </a:r>
            <a:endParaRPr lang="en-GB" sz="3200"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3710" y="172431"/>
            <a:ext cx="3671813" cy="5191139"/>
          </a:xfrm>
          <a:prstGeom prst="rect">
            <a:avLst/>
          </a:prstGeom>
        </p:spPr>
      </p:pic>
      <p:sp>
        <p:nvSpPr>
          <p:cNvPr id="6" name="TextBox 5"/>
          <p:cNvSpPr txBox="1"/>
          <p:nvPr/>
        </p:nvSpPr>
        <p:spPr>
          <a:xfrm>
            <a:off x="1394346" y="5363570"/>
            <a:ext cx="4148919" cy="1569660"/>
          </a:xfrm>
          <a:prstGeom prst="rect">
            <a:avLst/>
          </a:prstGeom>
          <a:noFill/>
        </p:spPr>
        <p:txBody>
          <a:bodyPr wrap="square" rtlCol="0">
            <a:spAutoFit/>
          </a:bodyPr>
          <a:lstStyle/>
          <a:p>
            <a:r>
              <a:rPr lang="en-GB" sz="3200" dirty="0" smtClean="0"/>
              <a:t>‘Animalcules’ or ‘Little Animals’ (1683)  Antony van Leeuwenhoek</a:t>
            </a:r>
            <a:endParaRPr lang="en-GB" sz="3200" dirty="0"/>
          </a:p>
        </p:txBody>
      </p:sp>
    </p:spTree>
    <p:extLst>
      <p:ext uri="{BB962C8B-B14F-4D97-AF65-F5344CB8AC3E}">
        <p14:creationId xmlns:p14="http://schemas.microsoft.com/office/powerpoint/2010/main" val="191265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955" y="177421"/>
            <a:ext cx="5977720" cy="1077218"/>
          </a:xfrm>
          <a:prstGeom prst="rect">
            <a:avLst/>
          </a:prstGeom>
          <a:noFill/>
        </p:spPr>
        <p:txBody>
          <a:bodyPr wrap="square" rtlCol="0">
            <a:spAutoFit/>
          </a:bodyPr>
          <a:lstStyle/>
          <a:p>
            <a:r>
              <a:rPr lang="en-GB" sz="3200" dirty="0" smtClean="0">
                <a:solidFill>
                  <a:srgbClr val="FF0000"/>
                </a:solidFill>
              </a:rPr>
              <a:t>Why </a:t>
            </a:r>
            <a:r>
              <a:rPr lang="en-GB" sz="3200" dirty="0" smtClean="0"/>
              <a:t>did things begin to change during the period?</a:t>
            </a:r>
            <a:endParaRPr lang="en-GB" sz="3200" dirty="0"/>
          </a:p>
        </p:txBody>
      </p:sp>
      <p:sp>
        <p:nvSpPr>
          <p:cNvPr id="3" name="TextBox 2"/>
          <p:cNvSpPr txBox="1"/>
          <p:nvPr/>
        </p:nvSpPr>
        <p:spPr>
          <a:xfrm>
            <a:off x="484495" y="1405720"/>
            <a:ext cx="5554639" cy="5078313"/>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GB" dirty="0" smtClean="0"/>
              <a:t>One reason is because of the development of ‘Humanism’ which spread through Europe.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This was an idea that promoted learning and said that </a:t>
            </a:r>
            <a:r>
              <a:rPr lang="en-GB" dirty="0"/>
              <a:t>humans could make up their own mind when it came to discovering truth. </a:t>
            </a: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Humanists rejected </a:t>
            </a:r>
            <a:r>
              <a:rPr lang="en-GB" dirty="0"/>
              <a:t>the idea that God caused everything but they hadn’t came up with their own ideas </a:t>
            </a:r>
            <a:r>
              <a:rPr lang="en-GB" dirty="0" smtClean="0"/>
              <a:t>yet.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These ideas began to spread and influence other people thanks to the invention of the printing press.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As new books are published, it encouraged more people to begin to experiment and investigate medicine. People began to be more critical of the Church!</a:t>
            </a: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0675" y="177421"/>
            <a:ext cx="3123631" cy="3123631"/>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477578" y="162818"/>
            <a:ext cx="2580220" cy="313823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36600" y="3534769"/>
            <a:ext cx="5721198" cy="2746175"/>
          </a:xfrm>
          <a:prstGeom prst="rect">
            <a:avLst/>
          </a:prstGeom>
        </p:spPr>
      </p:pic>
    </p:spTree>
    <p:extLst>
      <p:ext uri="{BB962C8B-B14F-4D97-AF65-F5344CB8AC3E}">
        <p14:creationId xmlns:p14="http://schemas.microsoft.com/office/powerpoint/2010/main" val="2983742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4449" y="2891105"/>
            <a:ext cx="2587811" cy="2896203"/>
          </a:xfrm>
          <a:prstGeom prst="rect">
            <a:avLst/>
          </a:prstGeom>
        </p:spPr>
      </p:pic>
      <p:sp>
        <p:nvSpPr>
          <p:cNvPr id="3" name="Rectangle 2"/>
          <p:cNvSpPr/>
          <p:nvPr/>
        </p:nvSpPr>
        <p:spPr>
          <a:xfrm>
            <a:off x="290565" y="6488668"/>
            <a:ext cx="5022337" cy="369332"/>
          </a:xfrm>
          <a:prstGeom prst="rect">
            <a:avLst/>
          </a:prstGeom>
        </p:spPr>
        <p:txBody>
          <a:bodyPr wrap="none">
            <a:spAutoFit/>
          </a:bodyPr>
          <a:lstStyle/>
          <a:p>
            <a:r>
              <a:rPr lang="en-GB" dirty="0">
                <a:hlinkClick r:id="rId3"/>
              </a:rPr>
              <a:t>https://</a:t>
            </a:r>
            <a:r>
              <a:rPr lang="en-GB" dirty="0" smtClean="0">
                <a:hlinkClick r:id="rId3"/>
              </a:rPr>
              <a:t>www.youtube.com/watch?v=8svE2AjQWYE</a:t>
            </a:r>
            <a:r>
              <a:rPr lang="en-GB" dirty="0" smtClean="0"/>
              <a:t> </a:t>
            </a:r>
            <a:endParaRPr lang="en-GB" dirty="0"/>
          </a:p>
        </p:txBody>
      </p:sp>
      <p:pic>
        <p:nvPicPr>
          <p:cNvPr id="4" name="Picture 3"/>
          <p:cNvPicPr>
            <a:picLocks noChangeAspect="1"/>
          </p:cNvPicPr>
          <p:nvPr/>
        </p:nvPicPr>
        <p:blipFill>
          <a:blip r:embed="rId4"/>
          <a:stretch>
            <a:fillRect/>
          </a:stretch>
        </p:blipFill>
        <p:spPr>
          <a:xfrm>
            <a:off x="290565" y="910106"/>
            <a:ext cx="2275588" cy="2896203"/>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56758" y="621328"/>
            <a:ext cx="3603884" cy="2702913"/>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43862" y="3970421"/>
            <a:ext cx="3916780" cy="2621631"/>
          </a:xfrm>
          <a:prstGeom prst="rect">
            <a:avLst/>
          </a:prstGeom>
        </p:spPr>
      </p:pic>
      <p:pic>
        <p:nvPicPr>
          <p:cNvPr id="7" name="Picture 6"/>
          <p:cNvPicPr>
            <a:picLocks noChangeAspect="1"/>
          </p:cNvPicPr>
          <p:nvPr/>
        </p:nvPicPr>
        <p:blipFill>
          <a:blip r:embed="rId7"/>
          <a:stretch>
            <a:fillRect/>
          </a:stretch>
        </p:blipFill>
        <p:spPr>
          <a:xfrm>
            <a:off x="5956256" y="3725027"/>
            <a:ext cx="2095500" cy="2867025"/>
          </a:xfrm>
          <a:prstGeom prst="rect">
            <a:avLst/>
          </a:prstGeom>
        </p:spPr>
      </p:pic>
      <p:sp>
        <p:nvSpPr>
          <p:cNvPr id="8" name="TextBox 7"/>
          <p:cNvSpPr txBox="1"/>
          <p:nvPr/>
        </p:nvSpPr>
        <p:spPr>
          <a:xfrm>
            <a:off x="4482260" y="1866579"/>
            <a:ext cx="2226467" cy="646331"/>
          </a:xfrm>
          <a:prstGeom prst="rect">
            <a:avLst/>
          </a:prstGeom>
          <a:noFill/>
        </p:spPr>
        <p:txBody>
          <a:bodyPr wrap="square" rtlCol="0">
            <a:spAutoFit/>
          </a:bodyPr>
          <a:lstStyle/>
          <a:p>
            <a:r>
              <a:rPr lang="en-GB" sz="3600" dirty="0" smtClean="0"/>
              <a:t>Leads to…</a:t>
            </a:r>
            <a:endParaRPr lang="en-GB" sz="3600" dirty="0"/>
          </a:p>
        </p:txBody>
      </p:sp>
      <p:sp>
        <p:nvSpPr>
          <p:cNvPr id="9" name="Right Arrow 8"/>
          <p:cNvSpPr/>
          <p:nvPr/>
        </p:nvSpPr>
        <p:spPr>
          <a:xfrm>
            <a:off x="3724511" y="82457"/>
            <a:ext cx="4319351" cy="2457968"/>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37234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441" y="120316"/>
            <a:ext cx="11911263" cy="954107"/>
          </a:xfrm>
          <a:prstGeom prst="rect">
            <a:avLst/>
          </a:prstGeom>
          <a:noFill/>
        </p:spPr>
        <p:txBody>
          <a:bodyPr wrap="square" rtlCol="0">
            <a:spAutoFit/>
          </a:bodyPr>
          <a:lstStyle/>
          <a:p>
            <a:r>
              <a:rPr lang="en-GB" sz="2800" dirty="0" smtClean="0">
                <a:solidFill>
                  <a:srgbClr val="FF0000"/>
                </a:solidFill>
              </a:rPr>
              <a:t>Checkpoint two</a:t>
            </a:r>
            <a:r>
              <a:rPr lang="en-GB" sz="2800" dirty="0" smtClean="0"/>
              <a:t>: Can you </a:t>
            </a:r>
            <a:r>
              <a:rPr lang="en-GB" sz="2800" dirty="0" smtClean="0">
                <a:solidFill>
                  <a:srgbClr val="FF0000"/>
                </a:solidFill>
              </a:rPr>
              <a:t>explain</a:t>
            </a:r>
            <a:r>
              <a:rPr lang="en-GB" sz="2800" dirty="0" smtClean="0"/>
              <a:t> why new ideas were beginning to form during this period?</a:t>
            </a:r>
            <a:endParaRPr lang="en-GB" sz="2800" dirty="0">
              <a:solidFill>
                <a:srgbClr val="FF0000"/>
              </a:solidFill>
            </a:endParaRPr>
          </a:p>
        </p:txBody>
      </p:sp>
      <p:sp>
        <p:nvSpPr>
          <p:cNvPr id="3" name="TextBox 2"/>
          <p:cNvSpPr txBox="1"/>
          <p:nvPr/>
        </p:nvSpPr>
        <p:spPr>
          <a:xfrm>
            <a:off x="517242" y="1483993"/>
            <a:ext cx="4932947" cy="4524315"/>
          </a:xfrm>
          <a:prstGeom prst="rect">
            <a:avLst/>
          </a:prstGeom>
          <a:noFill/>
        </p:spPr>
        <p:txBody>
          <a:bodyPr wrap="square" rtlCol="0">
            <a:spAutoFit/>
          </a:bodyPr>
          <a:lstStyle/>
          <a:p>
            <a:r>
              <a:rPr lang="en-GB" sz="2400" dirty="0" smtClean="0"/>
              <a:t>On half a page of your book, draw a small timeline. It should start and end with:</a:t>
            </a:r>
          </a:p>
          <a:p>
            <a:pPr marL="342900" indent="-342900">
              <a:buAutoNum type="arabicPeriod"/>
            </a:pPr>
            <a:endParaRPr lang="en-GB" sz="2400" dirty="0"/>
          </a:p>
          <a:p>
            <a:r>
              <a:rPr lang="en-GB" sz="2400" dirty="0" smtClean="0"/>
              <a:t>Gutenberg creates printing press (1439)</a:t>
            </a:r>
          </a:p>
          <a:p>
            <a:r>
              <a:rPr lang="en-GB" sz="2400" dirty="0" smtClean="0"/>
              <a:t>Royal Society published first journal (1665)</a:t>
            </a:r>
          </a:p>
          <a:p>
            <a:endParaRPr lang="en-GB" sz="2400" dirty="0"/>
          </a:p>
          <a:p>
            <a:r>
              <a:rPr lang="en-GB" sz="2400" dirty="0" smtClean="0"/>
              <a:t>In the middle, you should write a small narrative explaining how one event led to another!</a:t>
            </a:r>
            <a:endParaRPr lang="en-GB" sz="2400" dirty="0"/>
          </a:p>
        </p:txBody>
      </p:sp>
      <p:pic>
        <p:nvPicPr>
          <p:cNvPr id="4" name="Picture 3"/>
          <p:cNvPicPr>
            <a:picLocks noChangeAspect="1"/>
          </p:cNvPicPr>
          <p:nvPr/>
        </p:nvPicPr>
        <p:blipFill>
          <a:blip r:embed="rId2"/>
          <a:stretch>
            <a:fillRect/>
          </a:stretch>
        </p:blipFill>
        <p:spPr>
          <a:xfrm>
            <a:off x="6393916" y="849948"/>
            <a:ext cx="2275588" cy="2896203"/>
          </a:xfrm>
          <a:prstGeom prst="rect">
            <a:avLst/>
          </a:prstGeom>
        </p:spPr>
      </p:pic>
      <p:pic>
        <p:nvPicPr>
          <p:cNvPr id="5" name="Picture 4"/>
          <p:cNvPicPr>
            <a:picLocks noChangeAspect="1"/>
          </p:cNvPicPr>
          <p:nvPr/>
        </p:nvPicPr>
        <p:blipFill>
          <a:blip r:embed="rId3"/>
          <a:stretch>
            <a:fillRect/>
          </a:stretch>
        </p:blipFill>
        <p:spPr>
          <a:xfrm>
            <a:off x="8043862" y="3970421"/>
            <a:ext cx="3916780" cy="2621631"/>
          </a:xfrm>
          <a:prstGeom prst="rect">
            <a:avLst/>
          </a:prstGeom>
        </p:spPr>
      </p:pic>
      <p:sp>
        <p:nvSpPr>
          <p:cNvPr id="6" name="Right Arrow 5"/>
          <p:cNvSpPr/>
          <p:nvPr/>
        </p:nvSpPr>
        <p:spPr>
          <a:xfrm rot="3930645">
            <a:off x="7741504" y="2291724"/>
            <a:ext cx="2608140" cy="173281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61122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228600" y="2719137"/>
            <a:ext cx="11718758" cy="24063"/>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263316" y="1612232"/>
            <a:ext cx="0" cy="1106905"/>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1353800" y="2731168"/>
            <a:ext cx="0" cy="1106905"/>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28600" y="110841"/>
            <a:ext cx="2876255" cy="1477328"/>
          </a:xfrm>
          <a:prstGeom prst="rect">
            <a:avLst/>
          </a:prstGeom>
        </p:spPr>
        <p:txBody>
          <a:bodyPr wrap="square">
            <a:spAutoFit/>
          </a:bodyPr>
          <a:lstStyle/>
          <a:p>
            <a:r>
              <a:rPr lang="en-GB" dirty="0"/>
              <a:t>Gutenberg creates printing press (1439</a:t>
            </a:r>
            <a:r>
              <a:rPr lang="en-GB" dirty="0" smtClean="0"/>
              <a:t>)</a:t>
            </a:r>
          </a:p>
          <a:p>
            <a:r>
              <a:rPr lang="en-GB" dirty="0" smtClean="0"/>
              <a:t>It involves small wooden or metal letter blocks that can be moved to print text</a:t>
            </a:r>
            <a:endParaRPr lang="en-GB" dirty="0"/>
          </a:p>
        </p:txBody>
      </p:sp>
      <p:sp>
        <p:nvSpPr>
          <p:cNvPr id="8" name="Rectangle 7"/>
          <p:cNvSpPr/>
          <p:nvPr/>
        </p:nvSpPr>
        <p:spPr>
          <a:xfrm>
            <a:off x="1737266" y="3850105"/>
            <a:ext cx="2876255" cy="1477328"/>
          </a:xfrm>
          <a:prstGeom prst="rect">
            <a:avLst/>
          </a:prstGeom>
        </p:spPr>
        <p:txBody>
          <a:bodyPr wrap="square">
            <a:spAutoFit/>
          </a:bodyPr>
          <a:lstStyle/>
          <a:p>
            <a:r>
              <a:rPr lang="en-GB" dirty="0" smtClean="0"/>
              <a:t>Books no longer controlled by the Church, doctors and physicians who are experimenting can now printing their ideas.</a:t>
            </a:r>
            <a:endParaRPr lang="en-GB" dirty="0"/>
          </a:p>
        </p:txBody>
      </p:sp>
      <p:sp>
        <p:nvSpPr>
          <p:cNvPr id="9" name="Rectangle 8"/>
          <p:cNvSpPr/>
          <p:nvPr/>
        </p:nvSpPr>
        <p:spPr>
          <a:xfrm>
            <a:off x="4224501" y="110841"/>
            <a:ext cx="3271173" cy="1477328"/>
          </a:xfrm>
          <a:prstGeom prst="rect">
            <a:avLst/>
          </a:prstGeom>
        </p:spPr>
        <p:txBody>
          <a:bodyPr wrap="square">
            <a:spAutoFit/>
          </a:bodyPr>
          <a:lstStyle/>
          <a:p>
            <a:r>
              <a:rPr lang="en-GB" dirty="0" smtClean="0"/>
              <a:t>The world becomes more connected as books allow  new ideas to spread quickly around Europe and the world e.g. </a:t>
            </a:r>
            <a:r>
              <a:rPr lang="en-GB" dirty="0" err="1" smtClean="0"/>
              <a:t>Fracastoro</a:t>
            </a:r>
            <a:r>
              <a:rPr lang="en-GB" dirty="0" smtClean="0"/>
              <a:t>, Sydenham etc.</a:t>
            </a:r>
            <a:endParaRPr lang="en-GB" dirty="0"/>
          </a:p>
        </p:txBody>
      </p:sp>
      <p:sp>
        <p:nvSpPr>
          <p:cNvPr id="10" name="Rectangle 9"/>
          <p:cNvSpPr/>
          <p:nvPr/>
        </p:nvSpPr>
        <p:spPr>
          <a:xfrm>
            <a:off x="6087979" y="3850105"/>
            <a:ext cx="2598821" cy="1477328"/>
          </a:xfrm>
          <a:prstGeom prst="rect">
            <a:avLst/>
          </a:prstGeom>
        </p:spPr>
        <p:txBody>
          <a:bodyPr wrap="square">
            <a:spAutoFit/>
          </a:bodyPr>
          <a:lstStyle/>
          <a:p>
            <a:r>
              <a:rPr lang="en-GB" dirty="0" smtClean="0"/>
              <a:t>As doctors and scientists begin to read the work of others, they begin to look for a way to group together.</a:t>
            </a:r>
            <a:endParaRPr lang="en-GB" dirty="0"/>
          </a:p>
        </p:txBody>
      </p:sp>
      <p:sp>
        <p:nvSpPr>
          <p:cNvPr id="12" name="Rectangle 11"/>
          <p:cNvSpPr/>
          <p:nvPr/>
        </p:nvSpPr>
        <p:spPr>
          <a:xfrm>
            <a:off x="7925508" y="110841"/>
            <a:ext cx="3680248" cy="2031325"/>
          </a:xfrm>
          <a:prstGeom prst="rect">
            <a:avLst/>
          </a:prstGeom>
        </p:spPr>
        <p:txBody>
          <a:bodyPr wrap="square">
            <a:spAutoFit/>
          </a:bodyPr>
          <a:lstStyle/>
          <a:p>
            <a:r>
              <a:rPr lang="en-GB" dirty="0">
                <a:solidFill>
                  <a:srgbClr val="FF0000"/>
                </a:solidFill>
              </a:rPr>
              <a:t>The Royal Society is established – they aim to explain the world in secular terms and allow scientist to share ideas and talk to each other. They encouraged argument and debate about scientific theory. King Charles II supported this. </a:t>
            </a:r>
          </a:p>
        </p:txBody>
      </p:sp>
      <p:sp>
        <p:nvSpPr>
          <p:cNvPr id="14" name="Rectangle 13"/>
          <p:cNvSpPr/>
          <p:nvPr/>
        </p:nvSpPr>
        <p:spPr>
          <a:xfrm>
            <a:off x="9095874" y="3838073"/>
            <a:ext cx="3096126" cy="2862322"/>
          </a:xfrm>
          <a:prstGeom prst="rect">
            <a:avLst/>
          </a:prstGeom>
        </p:spPr>
        <p:txBody>
          <a:bodyPr wrap="square">
            <a:spAutoFit/>
          </a:bodyPr>
          <a:lstStyle/>
          <a:p>
            <a:r>
              <a:rPr lang="en-GB" dirty="0">
                <a:solidFill>
                  <a:srgbClr val="FF0000"/>
                </a:solidFill>
              </a:rPr>
              <a:t>The Society publishes their first scientific journal which consisted of letters, book reviews and experiments conducted by doctors and scientists. This was important as it made it easier for new ideas to spread and for young doctors and physicians to gain access to the latest ideas. </a:t>
            </a:r>
          </a:p>
        </p:txBody>
      </p:sp>
      <p:cxnSp>
        <p:nvCxnSpPr>
          <p:cNvPr id="15" name="Straight Connector 14"/>
          <p:cNvCxnSpPr/>
          <p:nvPr/>
        </p:nvCxnSpPr>
        <p:spPr>
          <a:xfrm flipV="1">
            <a:off x="2871537" y="2719137"/>
            <a:ext cx="0" cy="1106905"/>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514474" y="1624263"/>
            <a:ext cx="0" cy="1106905"/>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182853" y="2719137"/>
            <a:ext cx="0" cy="1106905"/>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921498" y="1636295"/>
            <a:ext cx="0" cy="1106905"/>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650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2572" t="22569" r="17496" b="16319"/>
          <a:stretch/>
        </p:blipFill>
        <p:spPr>
          <a:xfrm>
            <a:off x="3015672" y="1549400"/>
            <a:ext cx="5671127" cy="3251200"/>
          </a:xfrm>
          <a:prstGeom prst="rect">
            <a:avLst/>
          </a:prstGeom>
        </p:spPr>
      </p:pic>
      <p:sp>
        <p:nvSpPr>
          <p:cNvPr id="4" name="TextBox 3"/>
          <p:cNvSpPr txBox="1"/>
          <p:nvPr/>
        </p:nvSpPr>
        <p:spPr>
          <a:xfrm>
            <a:off x="628072" y="5334000"/>
            <a:ext cx="2387600" cy="1200329"/>
          </a:xfrm>
          <a:prstGeom prst="rect">
            <a:avLst/>
          </a:prstGeom>
          <a:noFill/>
        </p:spPr>
        <p:txBody>
          <a:bodyPr wrap="square" rtlCol="0">
            <a:spAutoFit/>
          </a:bodyPr>
          <a:lstStyle/>
          <a:p>
            <a:r>
              <a:rPr lang="en-GB" sz="1200" dirty="0" smtClean="0">
                <a:solidFill>
                  <a:srgbClr val="FF0000"/>
                </a:solidFill>
              </a:rPr>
              <a:t>Medicine largely influenced by Hippocrates and Galen. The Four Humours and Theory of Opposites seen as the only legitimate theory for treating disease. Church controls all medical training.</a:t>
            </a:r>
            <a:endParaRPr lang="en-GB" sz="1200" dirty="0">
              <a:solidFill>
                <a:srgbClr val="FF0000"/>
              </a:solidFill>
            </a:endParaRPr>
          </a:p>
        </p:txBody>
      </p:sp>
      <p:cxnSp>
        <p:nvCxnSpPr>
          <p:cNvPr id="6" name="Straight Arrow Connector 5"/>
          <p:cNvCxnSpPr/>
          <p:nvPr/>
        </p:nvCxnSpPr>
        <p:spPr>
          <a:xfrm flipV="1">
            <a:off x="1968500" y="4254500"/>
            <a:ext cx="2019300" cy="10795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273300" y="3441700"/>
            <a:ext cx="2374900" cy="4033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6886" y="2472204"/>
            <a:ext cx="2387600" cy="1938992"/>
          </a:xfrm>
          <a:prstGeom prst="rect">
            <a:avLst/>
          </a:prstGeom>
          <a:noFill/>
        </p:spPr>
        <p:txBody>
          <a:bodyPr wrap="square" rtlCol="0">
            <a:spAutoFit/>
          </a:bodyPr>
          <a:lstStyle/>
          <a:p>
            <a:r>
              <a:rPr lang="en-GB" sz="1200" dirty="0" smtClean="0">
                <a:solidFill>
                  <a:srgbClr val="FF0000"/>
                </a:solidFill>
              </a:rPr>
              <a:t>Printing press </a:t>
            </a:r>
            <a:r>
              <a:rPr lang="en-GB" sz="1200" dirty="0" err="1" smtClean="0">
                <a:solidFill>
                  <a:srgbClr val="FF0000"/>
                </a:solidFill>
              </a:rPr>
              <a:t>invtented</a:t>
            </a:r>
            <a:r>
              <a:rPr lang="en-GB" sz="1200" dirty="0" smtClean="0">
                <a:solidFill>
                  <a:srgbClr val="FF0000"/>
                </a:solidFill>
              </a:rPr>
              <a:t> in 1440 in Germany,  by 1500 there were hundreds across Europe. Text no longer had to be done by hand, so the Church could not control the supply of books. Helps medicine develop as new ideas could now be published and spread. Physicians could not criticise Galen and thousands could read it.</a:t>
            </a:r>
            <a:endParaRPr lang="en-GB" sz="1200" dirty="0">
              <a:solidFill>
                <a:srgbClr val="FF0000"/>
              </a:solidFill>
            </a:endParaRPr>
          </a:p>
        </p:txBody>
      </p:sp>
      <p:sp>
        <p:nvSpPr>
          <p:cNvPr id="10" name="TextBox 9"/>
          <p:cNvSpPr txBox="1"/>
          <p:nvPr/>
        </p:nvSpPr>
        <p:spPr>
          <a:xfrm>
            <a:off x="274493" y="510391"/>
            <a:ext cx="3388014" cy="1015663"/>
          </a:xfrm>
          <a:prstGeom prst="rect">
            <a:avLst/>
          </a:prstGeom>
          <a:noFill/>
        </p:spPr>
        <p:txBody>
          <a:bodyPr wrap="square" rtlCol="0">
            <a:spAutoFit/>
          </a:bodyPr>
          <a:lstStyle/>
          <a:p>
            <a:r>
              <a:rPr lang="en-GB" sz="1200" dirty="0" err="1" smtClean="0">
                <a:solidFill>
                  <a:srgbClr val="FF0000"/>
                </a:solidFill>
              </a:rPr>
              <a:t>Fracastoro</a:t>
            </a:r>
            <a:r>
              <a:rPr lang="en-GB" sz="1200" dirty="0" smtClean="0">
                <a:solidFill>
                  <a:srgbClr val="FF0000"/>
                </a:solidFill>
              </a:rPr>
              <a:t> wrote a text called On Contagion, suggesting that disease was caused by seeds that spread in the air. This was important, as it begins to challenge Four Humours and moves towards the idea of ‘germs’</a:t>
            </a:r>
            <a:endParaRPr lang="en-GB" sz="1200" dirty="0">
              <a:solidFill>
                <a:srgbClr val="FF0000"/>
              </a:solidFill>
            </a:endParaRPr>
          </a:p>
        </p:txBody>
      </p:sp>
      <p:sp>
        <p:nvSpPr>
          <p:cNvPr id="11" name="TextBox 10"/>
          <p:cNvSpPr txBox="1"/>
          <p:nvPr/>
        </p:nvSpPr>
        <p:spPr>
          <a:xfrm>
            <a:off x="3987800" y="48989"/>
            <a:ext cx="3388014" cy="1200329"/>
          </a:xfrm>
          <a:prstGeom prst="rect">
            <a:avLst/>
          </a:prstGeom>
          <a:noFill/>
        </p:spPr>
        <p:txBody>
          <a:bodyPr wrap="square" rtlCol="0">
            <a:spAutoFit/>
          </a:bodyPr>
          <a:lstStyle/>
          <a:p>
            <a:r>
              <a:rPr lang="en-GB" sz="1200" dirty="0" smtClean="0">
                <a:solidFill>
                  <a:srgbClr val="FF0000"/>
                </a:solidFill>
              </a:rPr>
              <a:t>William Harvey publishes a book which shows that the heart pumps blood around the body, rather than Galen’s idea of the liver constantly making new blood. His ideas are based on dissections and observations. This was important, as he proved Galen was wrong.</a:t>
            </a:r>
            <a:endParaRPr lang="en-GB" sz="1200" dirty="0">
              <a:solidFill>
                <a:srgbClr val="FF0000"/>
              </a:solidFill>
            </a:endParaRPr>
          </a:p>
        </p:txBody>
      </p:sp>
      <p:cxnSp>
        <p:nvCxnSpPr>
          <p:cNvPr id="12" name="Straight Arrow Connector 11"/>
          <p:cNvCxnSpPr/>
          <p:nvPr/>
        </p:nvCxnSpPr>
        <p:spPr>
          <a:xfrm>
            <a:off x="2273300" y="1382485"/>
            <a:ext cx="2870200" cy="23386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247986" y="1083128"/>
            <a:ext cx="603249" cy="22696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454484" y="1363618"/>
            <a:ext cx="1025816" cy="20511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701107" y="199030"/>
            <a:ext cx="3388014" cy="1569660"/>
          </a:xfrm>
          <a:prstGeom prst="rect">
            <a:avLst/>
          </a:prstGeom>
          <a:noFill/>
        </p:spPr>
        <p:txBody>
          <a:bodyPr wrap="square" rtlCol="0">
            <a:spAutoFit/>
          </a:bodyPr>
          <a:lstStyle/>
          <a:p>
            <a:r>
              <a:rPr lang="en-GB" sz="1200" dirty="0" smtClean="0">
                <a:solidFill>
                  <a:srgbClr val="FF0000"/>
                </a:solidFill>
              </a:rPr>
              <a:t>The Royal Society is established – they aim to explain the world in secular terms and allow scientist to share ideas and talk to each other. They encouraged argument and debate about scientific theory. King Charles II supported this. This  was important, as it allows a platform for ideas to be shared and starts to develop a critical view of medicine.</a:t>
            </a:r>
            <a:endParaRPr lang="en-GB" sz="1200" dirty="0">
              <a:solidFill>
                <a:srgbClr val="FF0000"/>
              </a:solidFill>
            </a:endParaRPr>
          </a:p>
        </p:txBody>
      </p:sp>
      <p:cxnSp>
        <p:nvCxnSpPr>
          <p:cNvPr id="19" name="Straight Arrow Connector 18"/>
          <p:cNvCxnSpPr/>
          <p:nvPr/>
        </p:nvCxnSpPr>
        <p:spPr>
          <a:xfrm flipH="1" flipV="1">
            <a:off x="7025553" y="3243518"/>
            <a:ext cx="134361" cy="22047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13200" y="5492571"/>
            <a:ext cx="5381914" cy="1200329"/>
          </a:xfrm>
          <a:prstGeom prst="rect">
            <a:avLst/>
          </a:prstGeom>
          <a:noFill/>
        </p:spPr>
        <p:txBody>
          <a:bodyPr wrap="square" rtlCol="0">
            <a:spAutoFit/>
          </a:bodyPr>
          <a:lstStyle/>
          <a:p>
            <a:r>
              <a:rPr lang="en-GB" sz="1200" dirty="0" smtClean="0">
                <a:solidFill>
                  <a:srgbClr val="FF0000"/>
                </a:solidFill>
              </a:rPr>
              <a:t>The Society publishes their first scientific journal which consisted of letters, book reviews and experiments conducted by doctors and scientists. This was important as it made it easier for new ideas to spread and for young doctors and physicians to gain access to the latest ideas. Scientists began to build on others work e.g. when Leeuwenhoek’s theory of “animalcules” was published. Robert Hooke used his own microscope to confirm their existence. </a:t>
            </a:r>
            <a:endParaRPr lang="en-GB" sz="1200" dirty="0">
              <a:solidFill>
                <a:srgbClr val="FF0000"/>
              </a:solidFill>
            </a:endParaRPr>
          </a:p>
        </p:txBody>
      </p:sp>
      <p:sp>
        <p:nvSpPr>
          <p:cNvPr id="22" name="TextBox 21"/>
          <p:cNvSpPr txBox="1"/>
          <p:nvPr/>
        </p:nvSpPr>
        <p:spPr>
          <a:xfrm>
            <a:off x="9905135" y="4384576"/>
            <a:ext cx="2188875" cy="2308324"/>
          </a:xfrm>
          <a:prstGeom prst="rect">
            <a:avLst/>
          </a:prstGeom>
          <a:noFill/>
        </p:spPr>
        <p:txBody>
          <a:bodyPr wrap="square" rtlCol="0">
            <a:spAutoFit/>
          </a:bodyPr>
          <a:lstStyle/>
          <a:p>
            <a:r>
              <a:rPr lang="en-GB" sz="1200" dirty="0" smtClean="0">
                <a:solidFill>
                  <a:srgbClr val="FF0000"/>
                </a:solidFill>
              </a:rPr>
              <a:t>Sydenham publishes </a:t>
            </a:r>
            <a:r>
              <a:rPr lang="en-GB" sz="1200" dirty="0" err="1" smtClean="0">
                <a:solidFill>
                  <a:srgbClr val="FF0000"/>
                </a:solidFill>
              </a:rPr>
              <a:t>Observationes</a:t>
            </a:r>
            <a:r>
              <a:rPr lang="en-GB" sz="1200" dirty="0" smtClean="0">
                <a:solidFill>
                  <a:srgbClr val="FF0000"/>
                </a:solidFill>
              </a:rPr>
              <a:t> </a:t>
            </a:r>
            <a:r>
              <a:rPr lang="en-GB" sz="1200" dirty="0" err="1" smtClean="0">
                <a:solidFill>
                  <a:srgbClr val="FF0000"/>
                </a:solidFill>
              </a:rPr>
              <a:t>Medicae</a:t>
            </a:r>
            <a:r>
              <a:rPr lang="en-GB" sz="1200" dirty="0" smtClean="0">
                <a:solidFill>
                  <a:srgbClr val="FF0000"/>
                </a:solidFill>
              </a:rPr>
              <a:t> which rejected the idea of the Four Humours and suggested illness was caused by external factors. Sydenham encouraged doctors to observe their patients’ symptoms, write them down and then find ways to cure each symptom. He rejected the idea that the personality of a human had anything to do with illness.  </a:t>
            </a:r>
            <a:endParaRPr lang="en-GB" sz="1200" dirty="0">
              <a:solidFill>
                <a:srgbClr val="FF0000"/>
              </a:solidFill>
            </a:endParaRPr>
          </a:p>
        </p:txBody>
      </p:sp>
      <p:cxnSp>
        <p:nvCxnSpPr>
          <p:cNvPr id="23" name="Straight Arrow Connector 22"/>
          <p:cNvCxnSpPr/>
          <p:nvPr/>
        </p:nvCxnSpPr>
        <p:spPr>
          <a:xfrm flipH="1" flipV="1">
            <a:off x="7596623" y="2970921"/>
            <a:ext cx="2137348" cy="16772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8313596" y="2607280"/>
            <a:ext cx="1135492" cy="2685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997783" y="1632093"/>
            <a:ext cx="1911349" cy="1200329"/>
          </a:xfrm>
          <a:prstGeom prst="rect">
            <a:avLst/>
          </a:prstGeom>
          <a:noFill/>
        </p:spPr>
        <p:txBody>
          <a:bodyPr wrap="square" rtlCol="0">
            <a:spAutoFit/>
          </a:bodyPr>
          <a:lstStyle/>
          <a:p>
            <a:r>
              <a:rPr lang="en-GB" sz="1200" dirty="0" smtClean="0">
                <a:solidFill>
                  <a:srgbClr val="FF0000"/>
                </a:solidFill>
              </a:rPr>
              <a:t>Antony van Leeuwenhoek developed a microscope and discovered what he calls “animalcules” – this was the first recorded observation of bacteria. </a:t>
            </a:r>
            <a:endParaRPr lang="en-GB" sz="1200" dirty="0">
              <a:solidFill>
                <a:srgbClr val="FF0000"/>
              </a:solidFill>
            </a:endParaRPr>
          </a:p>
        </p:txBody>
      </p:sp>
    </p:spTree>
    <p:extLst>
      <p:ext uri="{BB962C8B-B14F-4D97-AF65-F5344CB8AC3E}">
        <p14:creationId xmlns:p14="http://schemas.microsoft.com/office/powerpoint/2010/main" val="1820531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 y="1518442"/>
            <a:ext cx="5905500" cy="5078313"/>
          </a:xfrm>
          <a:prstGeom prst="rect">
            <a:avLst/>
          </a:prstGeom>
          <a:solidFill>
            <a:schemeClr val="accent5">
              <a:lumMod val="20000"/>
              <a:lumOff val="80000"/>
            </a:schemeClr>
          </a:solidFill>
        </p:spPr>
        <p:txBody>
          <a:bodyPr wrap="square" rtlCol="0">
            <a:spAutoFit/>
          </a:bodyPr>
          <a:lstStyle/>
          <a:p>
            <a:r>
              <a:rPr lang="en-GB" dirty="0" smtClean="0"/>
              <a:t>The Renaissance was time in which great changes in society began to take place.  The word literally means “rebirth”</a:t>
            </a:r>
          </a:p>
          <a:p>
            <a:endParaRPr lang="en-GB" dirty="0"/>
          </a:p>
          <a:p>
            <a:r>
              <a:rPr lang="en-GB" dirty="0"/>
              <a:t>The Renaissance saw the beginning of </a:t>
            </a:r>
            <a:r>
              <a:rPr lang="en-GB" b="1" dirty="0"/>
              <a:t>scientific method</a:t>
            </a:r>
            <a:r>
              <a:rPr lang="en-GB" dirty="0"/>
              <a:t> - which involved conducting an experiment, collecting observations, then coming to a conclusion. </a:t>
            </a:r>
            <a:endParaRPr lang="en-GB" dirty="0" smtClean="0"/>
          </a:p>
          <a:p>
            <a:endParaRPr lang="en-GB" dirty="0"/>
          </a:p>
          <a:p>
            <a:r>
              <a:rPr lang="en-GB" dirty="0" smtClean="0"/>
              <a:t>Artists began to study the body more carefully and some began to study/drawn anatomy.</a:t>
            </a:r>
          </a:p>
          <a:p>
            <a:endParaRPr lang="en-GB" dirty="0"/>
          </a:p>
          <a:p>
            <a:r>
              <a:rPr lang="en-GB" dirty="0" smtClean="0"/>
              <a:t>The printing press allowed new ideas to spread quickly through Europe. </a:t>
            </a:r>
          </a:p>
          <a:p>
            <a:endParaRPr lang="en-GB" dirty="0"/>
          </a:p>
          <a:p>
            <a:r>
              <a:rPr lang="en-GB" dirty="0" smtClean="0"/>
              <a:t>The </a:t>
            </a:r>
            <a:r>
              <a:rPr lang="en-GB" dirty="0"/>
              <a:t>discovery of America by Columbus meant that new foods and medicines were brought back from the </a:t>
            </a:r>
            <a:r>
              <a:rPr lang="en-GB" b="1" dirty="0"/>
              <a:t>New World</a:t>
            </a:r>
            <a:r>
              <a:rPr lang="en-GB" dirty="0" smtClean="0"/>
              <a:t>.</a:t>
            </a:r>
          </a:p>
          <a:p>
            <a:endParaRPr lang="en-GB" dirty="0"/>
          </a:p>
          <a:p>
            <a:r>
              <a:rPr lang="en-GB" dirty="0" smtClean="0"/>
              <a:t>As a result of this change in society, medical knowledge of human anatomy and disease began to improve!</a:t>
            </a: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73220" y="3763962"/>
            <a:ext cx="3486730" cy="27257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37170" y="3763962"/>
            <a:ext cx="2070100" cy="2631579"/>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289217" y="189514"/>
            <a:ext cx="2718053" cy="3574448"/>
          </a:xfrm>
          <a:prstGeom prst="rect">
            <a:avLst/>
          </a:prstGeom>
        </p:spPr>
      </p:pic>
      <p:pic>
        <p:nvPicPr>
          <p:cNvPr id="8" name="Picture 7"/>
          <p:cNvPicPr>
            <a:picLocks noChangeAspect="1"/>
          </p:cNvPicPr>
          <p:nvPr/>
        </p:nvPicPr>
        <p:blipFill>
          <a:blip r:embed="rId5"/>
          <a:stretch>
            <a:fillRect/>
          </a:stretch>
        </p:blipFill>
        <p:spPr>
          <a:xfrm>
            <a:off x="6217939" y="189514"/>
            <a:ext cx="2949338" cy="3056587"/>
          </a:xfrm>
          <a:prstGeom prst="rect">
            <a:avLst/>
          </a:prstGeom>
        </p:spPr>
      </p:pic>
      <p:sp>
        <p:nvSpPr>
          <p:cNvPr id="9" name="TextBox 8"/>
          <p:cNvSpPr txBox="1"/>
          <p:nvPr/>
        </p:nvSpPr>
        <p:spPr>
          <a:xfrm>
            <a:off x="190500" y="189514"/>
            <a:ext cx="5787219" cy="1200329"/>
          </a:xfrm>
          <a:prstGeom prst="rect">
            <a:avLst/>
          </a:prstGeom>
          <a:noFill/>
        </p:spPr>
        <p:txBody>
          <a:bodyPr wrap="square" rtlCol="0">
            <a:spAutoFit/>
          </a:bodyPr>
          <a:lstStyle/>
          <a:p>
            <a:r>
              <a:rPr lang="en-GB" sz="3600" dirty="0" smtClean="0"/>
              <a:t>What does ‘</a:t>
            </a:r>
            <a:r>
              <a:rPr lang="en-GB" sz="3600" dirty="0" smtClean="0">
                <a:solidFill>
                  <a:srgbClr val="FF0000"/>
                </a:solidFill>
              </a:rPr>
              <a:t>Renaissance</a:t>
            </a:r>
            <a:r>
              <a:rPr lang="en-GB" sz="3600" dirty="0" smtClean="0"/>
              <a:t>’ mean?</a:t>
            </a:r>
            <a:endParaRPr lang="en-GB" sz="3600" dirty="0"/>
          </a:p>
        </p:txBody>
      </p:sp>
    </p:spTree>
    <p:extLst>
      <p:ext uri="{BB962C8B-B14F-4D97-AF65-F5344CB8AC3E}">
        <p14:creationId xmlns:p14="http://schemas.microsoft.com/office/powerpoint/2010/main" val="2682343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t="-390"/>
          <a:stretch/>
        </p:blipFill>
        <p:spPr>
          <a:xfrm>
            <a:off x="-29019" y="-33993"/>
            <a:ext cx="1925053" cy="6953693"/>
          </a:xfrm>
          <a:prstGeom prst="rect">
            <a:avLst/>
          </a:prstGeom>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70365" y="13855"/>
            <a:ext cx="2292561" cy="6844146"/>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62926" y="-13855"/>
            <a:ext cx="1732548" cy="6871853"/>
          </a:xfrm>
          <a:prstGeom prst="rect">
            <a:avLst/>
          </a:prstGeom>
        </p:spPr>
      </p:pic>
      <p:pic>
        <p:nvPicPr>
          <p:cNvPr id="1026" name="Picture 2" descr="http://www.flags.net/images/largeflags/NETH0001.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00837" y="205648"/>
            <a:ext cx="1246620" cy="8353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2271" y="133445"/>
            <a:ext cx="1151226" cy="690958"/>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01361" y="205648"/>
            <a:ext cx="1151226" cy="690958"/>
          </a:xfrm>
          <a:prstGeom prst="rect">
            <a:avLst/>
          </a:prstGeom>
        </p:spPr>
      </p:pic>
      <p:pic>
        <p:nvPicPr>
          <p:cNvPr id="6" name="Picture 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895474" y="-13855"/>
            <a:ext cx="2093495" cy="6885710"/>
          </a:xfrm>
          <a:prstGeom prst="rect">
            <a:avLst/>
          </a:prstGeom>
        </p:spPr>
      </p:pic>
      <p:pic>
        <p:nvPicPr>
          <p:cNvPr id="1028" name="Picture 4" descr="https://upload.wikimedia.org/wikipedia/commons/thumb/6/65/Flag_of_Belgium.svg/196px-Flag_of_Belgium.svg.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01122" y="205648"/>
            <a:ext cx="1866900" cy="8353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thumb/4/4a/Paracelsus.jpg/220px-Paracelsus.jp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7988969" y="13854"/>
            <a:ext cx="2117557"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theflagshop.co.uk/media/catalog/product/cache/1/thumbnail/9df78eab33525d08d6e5fb8d27136e95/s/w/switzerland-flag-8x5.gif"/>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t="22421" b="22947"/>
          <a:stretch/>
        </p:blipFill>
        <p:spPr bwMode="auto">
          <a:xfrm>
            <a:off x="8042840" y="55417"/>
            <a:ext cx="2019943" cy="110352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upload.wikimedia.org/wikipedia/commons/thumb/7/72/Titian_Girolamo_Fracastoro.jpg/1200px-Titian_Girolamo_Fracastoro.jpg"/>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10082464" y="-13855"/>
            <a:ext cx="2454442" cy="68441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271216" y="133445"/>
            <a:ext cx="1928805" cy="1283532"/>
          </a:xfrm>
          <a:prstGeom prst="rect">
            <a:avLst/>
          </a:prstGeom>
        </p:spPr>
      </p:pic>
    </p:spTree>
    <p:extLst>
      <p:ext uri="{BB962C8B-B14F-4D97-AF65-F5344CB8AC3E}">
        <p14:creationId xmlns:p14="http://schemas.microsoft.com/office/powerpoint/2010/main" val="4055715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441" y="144379"/>
            <a:ext cx="10876547" cy="954107"/>
          </a:xfrm>
          <a:prstGeom prst="rect">
            <a:avLst/>
          </a:prstGeom>
          <a:noFill/>
        </p:spPr>
        <p:txBody>
          <a:bodyPr wrap="square" rtlCol="0">
            <a:spAutoFit/>
          </a:bodyPr>
          <a:lstStyle/>
          <a:p>
            <a:r>
              <a:rPr lang="en-GB" sz="2800" dirty="0" smtClean="0">
                <a:solidFill>
                  <a:srgbClr val="FF0000"/>
                </a:solidFill>
              </a:rPr>
              <a:t>Checkpoint</a:t>
            </a:r>
            <a:r>
              <a:rPr lang="en-GB" sz="2800" dirty="0" smtClean="0"/>
              <a:t> one: Can you </a:t>
            </a:r>
            <a:r>
              <a:rPr lang="en-GB" sz="2800" dirty="0" smtClean="0">
                <a:solidFill>
                  <a:srgbClr val="FF0000"/>
                </a:solidFill>
              </a:rPr>
              <a:t>describe</a:t>
            </a:r>
            <a:r>
              <a:rPr lang="en-GB" sz="2800" dirty="0" smtClean="0"/>
              <a:t> some new ideas during this time period?</a:t>
            </a:r>
            <a:endParaRPr lang="en-GB" sz="2800" dirty="0"/>
          </a:p>
        </p:txBody>
      </p:sp>
      <p:sp>
        <p:nvSpPr>
          <p:cNvPr id="3" name="TextBox 2"/>
          <p:cNvSpPr txBox="1"/>
          <p:nvPr/>
        </p:nvSpPr>
        <p:spPr>
          <a:xfrm>
            <a:off x="397040" y="1197412"/>
            <a:ext cx="10419348" cy="6555641"/>
          </a:xfrm>
          <a:prstGeom prst="rect">
            <a:avLst/>
          </a:prstGeom>
          <a:noFill/>
        </p:spPr>
        <p:txBody>
          <a:bodyPr wrap="square" rtlCol="0">
            <a:spAutoFit/>
          </a:bodyPr>
          <a:lstStyle/>
          <a:p>
            <a:r>
              <a:rPr lang="en-GB" sz="2800" dirty="0" smtClean="0"/>
              <a:t>For each of the people below, write their name and write down one new idea/technique/discovery they contributed to medicine during the Renaissance:</a:t>
            </a:r>
          </a:p>
          <a:p>
            <a:endParaRPr lang="en-GB" sz="2800" dirty="0"/>
          </a:p>
          <a:p>
            <a:pPr marL="457200" indent="-457200">
              <a:buFont typeface="Arial" panose="020B0604020202020204" pitchFamily="34" charset="0"/>
              <a:buChar char="•"/>
            </a:pPr>
            <a:r>
              <a:rPr lang="en-GB" sz="2800" dirty="0" smtClean="0"/>
              <a:t>Paracelsus</a:t>
            </a:r>
          </a:p>
          <a:p>
            <a:pPr marL="457200" indent="-457200">
              <a:buFont typeface="Arial" panose="020B0604020202020204" pitchFamily="34" charset="0"/>
              <a:buChar char="•"/>
            </a:pPr>
            <a:r>
              <a:rPr lang="en-GB" sz="2800" dirty="0" err="1" smtClean="0"/>
              <a:t>Girolamo</a:t>
            </a:r>
            <a:r>
              <a:rPr lang="en-GB" sz="2800" dirty="0" smtClean="0"/>
              <a:t> </a:t>
            </a:r>
            <a:r>
              <a:rPr lang="en-GB" sz="2800" dirty="0" err="1" smtClean="0"/>
              <a:t>Fracastoro</a:t>
            </a:r>
            <a:endParaRPr lang="en-GB" sz="2800" dirty="0" smtClean="0"/>
          </a:p>
          <a:p>
            <a:pPr marL="457200" indent="-457200">
              <a:buFont typeface="Arial" panose="020B0604020202020204" pitchFamily="34" charset="0"/>
              <a:buChar char="•"/>
            </a:pPr>
            <a:r>
              <a:rPr lang="en-GB" sz="2800" dirty="0" smtClean="0"/>
              <a:t>William Harvey</a:t>
            </a:r>
          </a:p>
          <a:p>
            <a:pPr marL="457200" indent="-457200">
              <a:buFont typeface="Arial" panose="020B0604020202020204" pitchFamily="34" charset="0"/>
              <a:buChar char="•"/>
            </a:pPr>
            <a:r>
              <a:rPr lang="en-GB" sz="2800" dirty="0" smtClean="0"/>
              <a:t>Jan Baptiste van </a:t>
            </a:r>
            <a:r>
              <a:rPr lang="en-GB" sz="2800" dirty="0" err="1" smtClean="0"/>
              <a:t>Helmont</a:t>
            </a:r>
            <a:endParaRPr lang="en-GB" sz="2800" dirty="0" smtClean="0"/>
          </a:p>
          <a:p>
            <a:pPr marL="457200" indent="-457200">
              <a:buFont typeface="Arial" panose="020B0604020202020204" pitchFamily="34" charset="0"/>
              <a:buChar char="•"/>
            </a:pPr>
            <a:r>
              <a:rPr lang="en-GB" sz="2800" dirty="0" smtClean="0"/>
              <a:t>Robert Hooke</a:t>
            </a:r>
          </a:p>
          <a:p>
            <a:pPr marL="457200" indent="-457200">
              <a:buFont typeface="Arial" panose="020B0604020202020204" pitchFamily="34" charset="0"/>
              <a:buChar char="•"/>
            </a:pPr>
            <a:r>
              <a:rPr lang="en-GB" sz="2800" dirty="0" smtClean="0"/>
              <a:t>Thomas Sydenham</a:t>
            </a:r>
          </a:p>
          <a:p>
            <a:pPr marL="457200" indent="-457200">
              <a:buFont typeface="Arial" panose="020B0604020202020204" pitchFamily="34" charset="0"/>
              <a:buChar char="•"/>
            </a:pPr>
            <a:r>
              <a:rPr lang="en-GB" sz="2800" dirty="0" smtClean="0"/>
              <a:t>Antony van Leeuwenhoek</a:t>
            </a:r>
          </a:p>
          <a:p>
            <a:endParaRPr lang="en-GB" sz="2800" dirty="0" smtClean="0">
              <a:solidFill>
                <a:srgbClr val="FF0000"/>
              </a:solidFill>
            </a:endParaRPr>
          </a:p>
          <a:p>
            <a:endParaRPr lang="en-GB" sz="2800" dirty="0" smtClean="0"/>
          </a:p>
          <a:p>
            <a:endParaRPr lang="en-GB" sz="2800" dirty="0"/>
          </a:p>
          <a:p>
            <a:endParaRPr lang="en-GB" sz="2800" dirty="0"/>
          </a:p>
        </p:txBody>
      </p:sp>
      <p:sp>
        <p:nvSpPr>
          <p:cNvPr id="4" name="TextBox 3"/>
          <p:cNvSpPr txBox="1"/>
          <p:nvPr/>
        </p:nvSpPr>
        <p:spPr>
          <a:xfrm>
            <a:off x="6646460" y="2439756"/>
            <a:ext cx="5268036" cy="4371201"/>
          </a:xfrm>
          <a:prstGeom prst="ellipse">
            <a:avLst/>
          </a:prstGeom>
          <a:solidFill>
            <a:schemeClr val="accent4">
              <a:lumMod val="40000"/>
              <a:lumOff val="60000"/>
            </a:schemeClr>
          </a:solidFill>
        </p:spPr>
        <p:txBody>
          <a:bodyPr wrap="square" rtlCol="0">
            <a:spAutoFit/>
          </a:bodyPr>
          <a:lstStyle/>
          <a:p>
            <a:r>
              <a:rPr lang="en-GB" sz="2800" b="1" u="sng" dirty="0" smtClean="0"/>
              <a:t>Stretch challenge</a:t>
            </a:r>
          </a:p>
          <a:p>
            <a:endParaRPr lang="en-GB" sz="2800" dirty="0"/>
          </a:p>
          <a:p>
            <a:r>
              <a:rPr lang="en-GB" sz="2800" dirty="0" smtClean="0">
                <a:solidFill>
                  <a:srgbClr val="FF0000"/>
                </a:solidFill>
              </a:rPr>
              <a:t>For each, write one sentence explaining how much of a change this was/why it was important.</a:t>
            </a:r>
            <a:endParaRPr lang="en-GB" sz="2800" dirty="0">
              <a:solidFill>
                <a:srgbClr val="FF0000"/>
              </a:solidFill>
            </a:endParaRPr>
          </a:p>
        </p:txBody>
      </p:sp>
    </p:spTree>
    <p:extLst>
      <p:ext uri="{BB962C8B-B14F-4D97-AF65-F5344CB8AC3E}">
        <p14:creationId xmlns:p14="http://schemas.microsoft.com/office/powerpoint/2010/main" val="2097455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9404" y="1010651"/>
            <a:ext cx="3789509" cy="4576011"/>
          </a:xfrm>
          <a:prstGeom prst="rect">
            <a:avLst/>
          </a:prstGeom>
        </p:spPr>
      </p:pic>
      <p:sp>
        <p:nvSpPr>
          <p:cNvPr id="4" name="TextBox 3"/>
          <p:cNvSpPr txBox="1"/>
          <p:nvPr/>
        </p:nvSpPr>
        <p:spPr>
          <a:xfrm>
            <a:off x="4812632" y="1383632"/>
            <a:ext cx="6412831" cy="3416320"/>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Disease was something separate from the body, which needed to be attacked.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Promoted the use of new chemical treatments, influenced by alchemy/</a:t>
            </a:r>
            <a:r>
              <a:rPr lang="en-GB" sz="2400" dirty="0" err="1" smtClean="0"/>
              <a:t>iatochemistry</a:t>
            </a:r>
            <a:r>
              <a:rPr lang="en-GB" sz="2400" dirty="0" smtClean="0"/>
              <a:t>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solidFill>
                  <a:srgbClr val="FF0000"/>
                </a:solidFill>
              </a:rPr>
              <a:t>Very different from medieval, as rejects the idea of Four Humours which said disease was caused by something inside the body.</a:t>
            </a:r>
            <a:endParaRPr lang="en-GB" sz="2400" dirty="0">
              <a:solidFill>
                <a:srgbClr val="FF0000"/>
              </a:solidFill>
            </a:endParaRPr>
          </a:p>
        </p:txBody>
      </p:sp>
    </p:spTree>
    <p:extLst>
      <p:ext uri="{BB962C8B-B14F-4D97-AF65-F5344CB8AC3E}">
        <p14:creationId xmlns:p14="http://schemas.microsoft.com/office/powerpoint/2010/main" val="3325895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12632" y="1383632"/>
            <a:ext cx="6412831" cy="2677656"/>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Writes and prints a book called ‘On Contagion’ in 1546. It suggests disease is caused by seeds in the air. </a:t>
            </a:r>
          </a:p>
          <a:p>
            <a:pPr marL="285750" indent="-285750">
              <a:buFont typeface="Arial" panose="020B0604020202020204" pitchFamily="34" charset="0"/>
              <a:buChar char="•"/>
            </a:pPr>
            <a:endParaRPr lang="en-GB" sz="2400" dirty="0">
              <a:solidFill>
                <a:srgbClr val="FF0000"/>
              </a:solidFill>
            </a:endParaRPr>
          </a:p>
          <a:p>
            <a:pPr marL="285750" indent="-285750">
              <a:buFont typeface="Arial" panose="020B0604020202020204" pitchFamily="34" charset="0"/>
              <a:buChar char="•"/>
            </a:pPr>
            <a:r>
              <a:rPr lang="en-GB" sz="2400" dirty="0" smtClean="0">
                <a:solidFill>
                  <a:srgbClr val="FF0000"/>
                </a:solidFill>
              </a:rPr>
              <a:t>Slightly different to medieval beliefs as suggesting external factors, but similar to miasmic theory.</a:t>
            </a:r>
            <a:endParaRPr lang="en-GB" sz="2400" dirty="0">
              <a:solidFill>
                <a:srgbClr val="FF0000"/>
              </a:solidFill>
            </a:endParaRPr>
          </a:p>
        </p:txBody>
      </p:sp>
      <p:pic>
        <p:nvPicPr>
          <p:cNvPr id="1026" name="Picture 2" descr="Image result for fracastor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021" y="337389"/>
            <a:ext cx="3789613" cy="4770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671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12632" y="1383632"/>
            <a:ext cx="6412831" cy="2308324"/>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Writes a prints a book in 1628 which suggests blood is circulated around the body, rather than being made in the liver</a:t>
            </a:r>
          </a:p>
          <a:p>
            <a:pPr marL="285750" indent="-285750">
              <a:buFont typeface="Arial" panose="020B0604020202020204" pitchFamily="34" charset="0"/>
              <a:buChar char="•"/>
            </a:pPr>
            <a:endParaRPr lang="en-GB" sz="2400" dirty="0">
              <a:solidFill>
                <a:srgbClr val="FF0000"/>
              </a:solidFill>
            </a:endParaRPr>
          </a:p>
          <a:p>
            <a:pPr marL="285750" indent="-285750">
              <a:buFont typeface="Arial" panose="020B0604020202020204" pitchFamily="34" charset="0"/>
              <a:buChar char="•"/>
            </a:pPr>
            <a:r>
              <a:rPr lang="en-GB" sz="2400" dirty="0" smtClean="0">
                <a:solidFill>
                  <a:srgbClr val="FF0000"/>
                </a:solidFill>
              </a:rPr>
              <a:t>Extremely important as first to prove Galen wrong. </a:t>
            </a:r>
            <a:endParaRPr lang="en-GB" sz="2400" dirty="0">
              <a:solidFill>
                <a:srgbClr val="FF0000"/>
              </a:solidFill>
            </a:endParaRPr>
          </a:p>
        </p:txBody>
      </p:sp>
      <p:pic>
        <p:nvPicPr>
          <p:cNvPr id="3" name="Picture 2"/>
          <p:cNvPicPr>
            <a:picLocks noChangeAspect="1"/>
          </p:cNvPicPr>
          <p:nvPr/>
        </p:nvPicPr>
        <p:blipFill>
          <a:blip r:embed="rId2"/>
          <a:stretch>
            <a:fillRect/>
          </a:stretch>
        </p:blipFill>
        <p:spPr>
          <a:xfrm>
            <a:off x="338136" y="710363"/>
            <a:ext cx="4231993" cy="5064795"/>
          </a:xfrm>
          <a:prstGeom prst="rect">
            <a:avLst/>
          </a:prstGeom>
        </p:spPr>
      </p:pic>
    </p:spTree>
    <p:extLst>
      <p:ext uri="{BB962C8B-B14F-4D97-AF65-F5344CB8AC3E}">
        <p14:creationId xmlns:p14="http://schemas.microsoft.com/office/powerpoint/2010/main" val="4293941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12632" y="1383632"/>
            <a:ext cx="6412831" cy="3046988"/>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solidFill>
                  <a:srgbClr val="FF0000"/>
                </a:solidFill>
              </a:rPr>
              <a:t>Developed a better understanding of the digestive system.</a:t>
            </a:r>
          </a:p>
          <a:p>
            <a:pPr marL="285750" indent="-285750">
              <a:buFont typeface="Arial" panose="020B0604020202020204" pitchFamily="34" charset="0"/>
              <a:buChar char="•"/>
            </a:pPr>
            <a:endParaRPr lang="en-GB" sz="2400" dirty="0">
              <a:solidFill>
                <a:srgbClr val="FF0000"/>
              </a:solidFill>
            </a:endParaRPr>
          </a:p>
          <a:p>
            <a:pPr marL="285750" indent="-285750">
              <a:buFont typeface="Arial" panose="020B0604020202020204" pitchFamily="34" charset="0"/>
              <a:buChar char="•"/>
            </a:pPr>
            <a:r>
              <a:rPr lang="en-GB" sz="2400" dirty="0" smtClean="0">
                <a:solidFill>
                  <a:srgbClr val="FF0000"/>
                </a:solidFill>
              </a:rPr>
              <a:t>Said disease had nothing to do with eating the wrong things.</a:t>
            </a:r>
          </a:p>
          <a:p>
            <a:pPr marL="285750" indent="-285750">
              <a:buFont typeface="Arial" panose="020B0604020202020204" pitchFamily="34" charset="0"/>
              <a:buChar char="•"/>
            </a:pPr>
            <a:endParaRPr lang="en-GB" sz="2400" dirty="0">
              <a:solidFill>
                <a:srgbClr val="FF0000"/>
              </a:solidFill>
            </a:endParaRPr>
          </a:p>
          <a:p>
            <a:pPr marL="285750" indent="-285750">
              <a:buFont typeface="Arial" panose="020B0604020202020204" pitchFamily="34" charset="0"/>
              <a:buChar char="•"/>
            </a:pPr>
            <a:r>
              <a:rPr lang="en-GB" sz="2400" dirty="0" smtClean="0">
                <a:solidFill>
                  <a:srgbClr val="FF0000"/>
                </a:solidFill>
              </a:rPr>
              <a:t>Said urine was not the best way to diagnose illness</a:t>
            </a:r>
            <a:endParaRPr lang="en-GB" sz="2400" dirty="0">
              <a:solidFill>
                <a:srgbClr val="FF0000"/>
              </a:solidFill>
            </a:endParaRPr>
          </a:p>
        </p:txBody>
      </p:sp>
      <p:pic>
        <p:nvPicPr>
          <p:cNvPr id="3" name="Picture 2"/>
          <p:cNvPicPr>
            <a:picLocks noChangeAspect="1"/>
          </p:cNvPicPr>
          <p:nvPr/>
        </p:nvPicPr>
        <p:blipFill>
          <a:blip r:embed="rId2"/>
          <a:stretch>
            <a:fillRect/>
          </a:stretch>
        </p:blipFill>
        <p:spPr>
          <a:xfrm>
            <a:off x="307808" y="593808"/>
            <a:ext cx="4119813" cy="5187219"/>
          </a:xfrm>
          <a:prstGeom prst="rect">
            <a:avLst/>
          </a:prstGeom>
        </p:spPr>
      </p:pic>
    </p:spTree>
    <p:extLst>
      <p:ext uri="{BB962C8B-B14F-4D97-AF65-F5344CB8AC3E}">
        <p14:creationId xmlns:p14="http://schemas.microsoft.com/office/powerpoint/2010/main" val="3799776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12632" y="1383632"/>
            <a:ext cx="6412831" cy="3416320"/>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solidFill>
                  <a:srgbClr val="FF0000"/>
                </a:solidFill>
              </a:rPr>
              <a:t>Publishes a book in 1665 called ‘</a:t>
            </a:r>
            <a:r>
              <a:rPr lang="en-GB" sz="2400" dirty="0" err="1" smtClean="0">
                <a:solidFill>
                  <a:srgbClr val="FF0000"/>
                </a:solidFill>
              </a:rPr>
              <a:t>Micrographia</a:t>
            </a:r>
            <a:r>
              <a:rPr lang="en-GB" sz="2400" dirty="0" smtClean="0">
                <a:solidFill>
                  <a:srgbClr val="FF0000"/>
                </a:solidFill>
              </a:rPr>
              <a:t>’ which showed detailed images underneath microscopes.</a:t>
            </a:r>
          </a:p>
          <a:p>
            <a:pPr marL="285750" indent="-285750">
              <a:buFont typeface="Arial" panose="020B0604020202020204" pitchFamily="34" charset="0"/>
              <a:buChar char="•"/>
            </a:pPr>
            <a:endParaRPr lang="en-GB" sz="2400" dirty="0">
              <a:solidFill>
                <a:srgbClr val="FF0000"/>
              </a:solidFill>
            </a:endParaRPr>
          </a:p>
          <a:p>
            <a:pPr marL="285750" indent="-285750">
              <a:buFont typeface="Arial" panose="020B0604020202020204" pitchFamily="34" charset="0"/>
              <a:buChar char="•"/>
            </a:pPr>
            <a:r>
              <a:rPr lang="en-GB" sz="2400" dirty="0" smtClean="0">
                <a:solidFill>
                  <a:srgbClr val="FF0000"/>
                </a:solidFill>
              </a:rPr>
              <a:t>He copied the image onto paper and had it </a:t>
            </a:r>
            <a:r>
              <a:rPr lang="en-GB" sz="2400" dirty="0" err="1" smtClean="0">
                <a:solidFill>
                  <a:srgbClr val="FF0000"/>
                </a:solidFill>
              </a:rPr>
              <a:t>pubished</a:t>
            </a:r>
            <a:r>
              <a:rPr lang="en-GB" sz="2400" dirty="0">
                <a:solidFill>
                  <a:srgbClr val="FF0000"/>
                </a:solidFill>
              </a:rPr>
              <a:t> </a:t>
            </a:r>
            <a:r>
              <a:rPr lang="en-GB" sz="2400" dirty="0" smtClean="0">
                <a:solidFill>
                  <a:srgbClr val="FF0000"/>
                </a:solidFill>
              </a:rPr>
              <a:t>(including drawing of a flea!)</a:t>
            </a:r>
          </a:p>
          <a:p>
            <a:pPr marL="285750" indent="-285750">
              <a:buFont typeface="Arial" panose="020B0604020202020204" pitchFamily="34" charset="0"/>
              <a:buChar char="•"/>
            </a:pPr>
            <a:endParaRPr lang="en-GB" sz="2400" dirty="0">
              <a:solidFill>
                <a:srgbClr val="FF0000"/>
              </a:solidFill>
            </a:endParaRPr>
          </a:p>
          <a:p>
            <a:pPr marL="285750" indent="-285750">
              <a:buFont typeface="Arial" panose="020B0604020202020204" pitchFamily="34" charset="0"/>
              <a:buChar char="•"/>
            </a:pPr>
            <a:r>
              <a:rPr lang="en-GB" sz="2400" dirty="0" smtClean="0">
                <a:solidFill>
                  <a:srgbClr val="FF0000"/>
                </a:solidFill>
              </a:rPr>
              <a:t>Very important, as beginning to use technology to look closer at human anatomy.</a:t>
            </a:r>
            <a:endParaRPr lang="en-GB" sz="2400" dirty="0">
              <a:solidFill>
                <a:srgbClr val="FF0000"/>
              </a:solidFill>
            </a:endParaRP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9389" y="710542"/>
            <a:ext cx="3922295" cy="4762500"/>
          </a:xfrm>
          <a:prstGeom prst="rect">
            <a:avLst/>
          </a:prstGeom>
        </p:spPr>
      </p:pic>
    </p:spTree>
    <p:extLst>
      <p:ext uri="{BB962C8B-B14F-4D97-AF65-F5344CB8AC3E}">
        <p14:creationId xmlns:p14="http://schemas.microsoft.com/office/powerpoint/2010/main" val="3680958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5002</TotalTime>
  <Words>1202</Words>
  <Application>Microsoft Office PowerPoint</Application>
  <PresentationFormat>Widescreen</PresentationFormat>
  <Paragraphs>95</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Why did ideas about medicine and disease begin to change between 1500 and 1700?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did ideas about medicine and disease begin to change between 1500 and 1700?</dc:title>
  <dc:creator>User</dc:creator>
  <cp:lastModifiedBy>User</cp:lastModifiedBy>
  <cp:revision>27</cp:revision>
  <dcterms:created xsi:type="dcterms:W3CDTF">2017-10-05T16:49:36Z</dcterms:created>
  <dcterms:modified xsi:type="dcterms:W3CDTF">2018-06-20T18:03:42Z</dcterms:modified>
</cp:coreProperties>
</file>