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68" r:id="rId6"/>
    <p:sldId id="273" r:id="rId7"/>
    <p:sldId id="272" r:id="rId8"/>
    <p:sldId id="259" r:id="rId9"/>
    <p:sldId id="257" r:id="rId10"/>
    <p:sldId id="263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975-7F95-4ACC-BF24-F7F5FC155AB9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E96-8024-4554-90F1-9DA57289D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44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975-7F95-4ACC-BF24-F7F5FC155AB9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E96-8024-4554-90F1-9DA57289D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7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975-7F95-4ACC-BF24-F7F5FC155AB9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E96-8024-4554-90F1-9DA57289D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36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975-7F95-4ACC-BF24-F7F5FC155AB9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E96-8024-4554-90F1-9DA57289D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11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975-7F95-4ACC-BF24-F7F5FC155AB9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E96-8024-4554-90F1-9DA57289D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9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975-7F95-4ACC-BF24-F7F5FC155AB9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E96-8024-4554-90F1-9DA57289D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975-7F95-4ACC-BF24-F7F5FC155AB9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E96-8024-4554-90F1-9DA57289D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975-7F95-4ACC-BF24-F7F5FC155AB9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E96-8024-4554-90F1-9DA57289D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6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975-7F95-4ACC-BF24-F7F5FC155AB9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E96-8024-4554-90F1-9DA57289D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6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975-7F95-4ACC-BF24-F7F5FC155AB9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E96-8024-4554-90F1-9DA57289D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3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5975-7F95-4ACC-BF24-F7F5FC155AB9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E96-8024-4554-90F1-9DA57289D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B5975-7F95-4ACC-BF24-F7F5FC155AB9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FE96-8024-4554-90F1-9DA57289D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4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700" y="-247985"/>
            <a:ext cx="9144000" cy="1697205"/>
          </a:xfrm>
        </p:spPr>
        <p:txBody>
          <a:bodyPr>
            <a:normAutofit/>
          </a:bodyPr>
          <a:lstStyle/>
          <a:p>
            <a:pPr algn="l"/>
            <a:r>
              <a:rPr lang="en-GB" sz="4800" u="sng" dirty="0" smtClean="0">
                <a:latin typeface="Franklin Gothic Demi Cond" panose="020B0706030402020204" pitchFamily="34" charset="0"/>
              </a:rPr>
              <a:t>What </a:t>
            </a:r>
            <a:r>
              <a:rPr lang="en-GB" sz="4800" u="sng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dangers</a:t>
            </a:r>
            <a:r>
              <a:rPr lang="en-GB" sz="4800" u="sng" dirty="0" smtClean="0">
                <a:latin typeface="Franklin Gothic Demi Cond" panose="020B0706030402020204" pitchFamily="34" charset="0"/>
              </a:rPr>
              <a:t> were there </a:t>
            </a:r>
            <a:r>
              <a:rPr lang="en-GB" sz="4800" u="sng" dirty="0" smtClean="0">
                <a:latin typeface="Franklin Gothic Demi Cond" panose="020B0706030402020204" pitchFamily="34" charset="0"/>
              </a:rPr>
              <a:t>travelling west on the Oregon Trail?</a:t>
            </a:r>
            <a:endParaRPr lang="en-GB" sz="4800" u="sng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31" y="3799342"/>
            <a:ext cx="6363367" cy="2492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Starter: True or false?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200" dirty="0" smtClean="0"/>
              <a:t>The Oregon Trail is over 2,000 miles long.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200" dirty="0" smtClean="0"/>
              <a:t>To reach the west coast before winter, migrants had to reach ‘</a:t>
            </a:r>
            <a:r>
              <a:rPr lang="en-GB" sz="2200" dirty="0" err="1" smtClean="0"/>
              <a:t>Indepedence</a:t>
            </a:r>
            <a:r>
              <a:rPr lang="en-GB" sz="2200" dirty="0" smtClean="0"/>
              <a:t> Rock’ by 4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July.</a:t>
            </a:r>
            <a:endParaRPr lang="en-GB" sz="22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2200" dirty="0" smtClean="0"/>
              <a:t>The biggest threat facing travellers was Indian attacked.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200" dirty="0" smtClean="0"/>
              <a:t>60% of all people who travelled along it, died. </a:t>
            </a:r>
            <a:endParaRPr lang="en-GB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26331" y="1654785"/>
            <a:ext cx="6363367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In this lesson, we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sz="2400" dirty="0" smtClean="0">
                <a:latin typeface="Franklin Gothic Demi Cond" panose="020B0706030402020204" pitchFamily="34" charset="0"/>
              </a:rPr>
              <a:t> the dangers facing migrants on the journey west.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sz="2400" dirty="0" smtClean="0">
                <a:latin typeface="Franklin Gothic Demi Cond" panose="020B0706030402020204" pitchFamily="34" charset="0"/>
              </a:rPr>
              <a:t> solutions developed to overcome these problems.</a:t>
            </a:r>
            <a:endParaRPr lang="en-GB" sz="2400" dirty="0">
              <a:latin typeface="Franklin Gothic Demi Cond" panose="020B07060304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986" y="4324685"/>
            <a:ext cx="5437614" cy="3058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39" b="3212"/>
          <a:stretch/>
        </p:blipFill>
        <p:spPr>
          <a:xfrm>
            <a:off x="6601986" y="1435099"/>
            <a:ext cx="5435710" cy="283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58" y="1336173"/>
            <a:ext cx="5629442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were a group of 300 migrants in 60 wagons.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set out in May 1846.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Two brothers and group of 80 decided to try a shortcut suggested by another guide.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short cut was a disaster as the route was difficult to travel through (rocky, steep slopes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party struggled to cross rivers, and travelled through large areas of desert.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By November, they reached the Sierra Nevada mountains. Snow storms trapped them for 3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Only 40 survived by eating the corpses of those who died.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058" y="0"/>
            <a:ext cx="630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Why was the Donner Party migration a failure?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1695"/>
          <a:stretch/>
        </p:blipFill>
        <p:spPr>
          <a:xfrm>
            <a:off x="5880099" y="99269"/>
            <a:ext cx="6184901" cy="3063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99" y="3362324"/>
            <a:ext cx="6201830" cy="33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2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58" y="1336173"/>
            <a:ext cx="56294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9059" y="0"/>
            <a:ext cx="5629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Why was the Mormon migration so successful?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707" y="71633"/>
            <a:ext cx="5870199" cy="2898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0307" b="48538"/>
          <a:stretch/>
        </p:blipFill>
        <p:spPr>
          <a:xfrm>
            <a:off x="6111706" y="3060700"/>
            <a:ext cx="5870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0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70000"/>
            <a:ext cx="5651500" cy="48320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Read through the primary sources given to you. Each was written by a migrant who travelled the Oregon Trail.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Using this, identify as many problems as possible facing migrants.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You must provide a quotation from the source to support it!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127000"/>
            <a:ext cx="565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4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103923"/>
            <a:ext cx="5575300" cy="499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8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524000"/>
            <a:ext cx="5448300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is 3,200km long.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Starts at the Missouri rover and ends in Oregon.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When heading to California, migrants had an extra 600km to travel after coming off the Oregon Trail.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Most migrants travelled in families – they were not professionals.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wagon was used for supplies, the sick and the elderly. Most walked 15 miles per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More than 20,000 people died on the journey west.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127000"/>
            <a:ext cx="5651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Some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background</a:t>
            </a:r>
            <a:r>
              <a:rPr lang="en-GB" sz="4000" dirty="0" smtClean="0">
                <a:latin typeface="Franklin Gothic Demi Cond" panose="020B0706030402020204" pitchFamily="34" charset="0"/>
              </a:rPr>
              <a:t> on the Oregon Trail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76200"/>
            <a:ext cx="6344356" cy="356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3695700"/>
            <a:ext cx="6353355" cy="272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0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1549400"/>
            <a:ext cx="56515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threat of winter could trap migrants in the Rocky Mountains. They would freeze to death.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Animals would run out of food as grass could be depleted.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</a:t>
            </a:r>
            <a:r>
              <a:rPr lang="en-GB" sz="2000" dirty="0" smtClean="0"/>
              <a:t>igrants could run out of food. Little to hunt.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They had a lot of supplies to carry with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Wagons could break an axel and migrants would be stranded.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Migrants could get injured by animals, firearms or slip on wet rocks.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Diseases could kill e.g. yellow fever, smallpox and cholera.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127000"/>
            <a:ext cx="5651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What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dangers</a:t>
            </a:r>
            <a:r>
              <a:rPr lang="en-GB" sz="4000" dirty="0" smtClean="0">
                <a:latin typeface="Franklin Gothic Demi Cond" panose="020B0706030402020204" pitchFamily="34" charset="0"/>
              </a:rPr>
              <a:t> were there on the journey west?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832"/>
          <a:stretch/>
        </p:blipFill>
        <p:spPr>
          <a:xfrm>
            <a:off x="6057901" y="3526633"/>
            <a:ext cx="5905500" cy="3204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63" r="2070" b="3933"/>
          <a:stretch/>
        </p:blipFill>
        <p:spPr>
          <a:xfrm>
            <a:off x="6057900" y="127001"/>
            <a:ext cx="58928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054100"/>
            <a:ext cx="5651500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Green and Orange Groups</a:t>
            </a:r>
          </a:p>
          <a:p>
            <a:endParaRPr lang="en-GB" sz="2000" dirty="0"/>
          </a:p>
          <a:p>
            <a:r>
              <a:rPr lang="en-GB" sz="2000" dirty="0" smtClean="0"/>
              <a:t>For each problem below, identify the solution:</a:t>
            </a:r>
          </a:p>
          <a:p>
            <a:endParaRPr lang="en-GB" sz="2000" dirty="0" smtClean="0"/>
          </a:p>
          <a:p>
            <a:r>
              <a:rPr lang="en-GB" sz="2000" dirty="0" smtClean="0"/>
              <a:t>Freezing to death in winter.</a:t>
            </a:r>
          </a:p>
          <a:p>
            <a:r>
              <a:rPr lang="en-GB" sz="2000" dirty="0" smtClean="0"/>
              <a:t>Running out of food.</a:t>
            </a:r>
          </a:p>
          <a:p>
            <a:r>
              <a:rPr lang="en-GB" sz="2000" dirty="0" smtClean="0"/>
              <a:t>Lots of heavy supplies to carry.</a:t>
            </a:r>
          </a:p>
          <a:p>
            <a:r>
              <a:rPr lang="en-GB" sz="2000" dirty="0" smtClean="0"/>
              <a:t>Wagons breaking down.</a:t>
            </a:r>
          </a:p>
          <a:p>
            <a:r>
              <a:rPr lang="en-GB" sz="2000" dirty="0" smtClean="0"/>
              <a:t>Injuries</a:t>
            </a:r>
          </a:p>
          <a:p>
            <a:r>
              <a:rPr lang="en-GB" sz="2000" dirty="0" smtClean="0"/>
              <a:t>Diseases (e.g. cholera)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127000"/>
            <a:ext cx="565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Two</a:t>
            </a:r>
            <a:endParaRPr lang="en-GB" sz="4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4443413"/>
            <a:ext cx="56515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Blue groups:</a:t>
            </a:r>
          </a:p>
          <a:p>
            <a:endParaRPr lang="en-GB" sz="2000" b="1" u="sng" dirty="0" smtClean="0"/>
          </a:p>
          <a:p>
            <a:r>
              <a:rPr lang="en-GB" sz="2000" dirty="0" smtClean="0"/>
              <a:t>Match up the heads to the tails on the sheet provided. It will show the problems and solutions facing migrants.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423" y="1371600"/>
            <a:ext cx="5519302" cy="36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4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783474"/>
              </p:ext>
            </p:extLst>
          </p:nvPr>
        </p:nvGraphicFramePr>
        <p:xfrm>
          <a:off x="152400" y="123612"/>
          <a:ext cx="11925300" cy="663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347">
                  <a:extLst>
                    <a:ext uri="{9D8B030D-6E8A-4147-A177-3AD203B41FA5}">
                      <a16:colId xmlns:a16="http://schemas.microsoft.com/office/drawing/2014/main" val="1410789291"/>
                    </a:ext>
                  </a:extLst>
                </a:gridCol>
                <a:gridCol w="6545953">
                  <a:extLst>
                    <a:ext uri="{9D8B030D-6E8A-4147-A177-3AD203B41FA5}">
                      <a16:colId xmlns:a16="http://schemas.microsoft.com/office/drawing/2014/main" val="292863261"/>
                    </a:ext>
                  </a:extLst>
                </a:gridCol>
              </a:tblGrid>
              <a:tr h="38523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Problems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Solution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694734"/>
                  </a:ext>
                </a:extLst>
              </a:tr>
              <a:tr h="700617">
                <a:tc>
                  <a:txBody>
                    <a:bodyPr/>
                    <a:lstStyle/>
                    <a:p>
                      <a:r>
                        <a:rPr lang="en-GB" dirty="0" smtClean="0"/>
                        <a:t>The</a:t>
                      </a:r>
                      <a:r>
                        <a:rPr lang="en-GB" baseline="0" dirty="0" smtClean="0"/>
                        <a:t> threat of winter could trap migrants in the mountains. They would then freeze to death.</a:t>
                      </a:r>
                    </a:p>
                    <a:p>
                      <a:endParaRPr lang="en-GB" baseline="0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They would leave</a:t>
                      </a:r>
                      <a:r>
                        <a:rPr lang="en-GB" baseline="0" dirty="0" smtClean="0"/>
                        <a:t> in April, that way the fresh grass would have grown allowing food for their cattle and horses.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576284"/>
                  </a:ext>
                </a:extLst>
              </a:tr>
              <a:tr h="700617">
                <a:tc>
                  <a:txBody>
                    <a:bodyPr/>
                    <a:lstStyle/>
                    <a:p>
                      <a:r>
                        <a:rPr lang="en-GB" dirty="0" smtClean="0"/>
                        <a:t>Animals pulling the wagons</a:t>
                      </a:r>
                      <a:r>
                        <a:rPr lang="en-GB" baseline="0" dirty="0" smtClean="0"/>
                        <a:t> could run out of food and die due to grass being depleted.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They had to stick to the trail</a:t>
                      </a:r>
                      <a:r>
                        <a:rPr lang="en-GB" baseline="0" dirty="0" smtClean="0"/>
                        <a:t> at all times and slow down during difficult terrain. They often brought with them a carpenter who could repair any damage.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582657"/>
                  </a:ext>
                </a:extLst>
              </a:tr>
              <a:tr h="700617">
                <a:tc>
                  <a:txBody>
                    <a:bodyPr/>
                    <a:lstStyle/>
                    <a:p>
                      <a:r>
                        <a:rPr lang="en-GB" dirty="0" smtClean="0"/>
                        <a:t>Migrants had to carry a lot of supplies and belongings</a:t>
                      </a:r>
                      <a:r>
                        <a:rPr lang="en-GB" baseline="0" dirty="0" smtClean="0"/>
                        <a:t> with them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Migrants had to bring food with them to survive</a:t>
                      </a:r>
                      <a:r>
                        <a:rPr lang="en-GB" baseline="0" dirty="0" smtClean="0"/>
                        <a:t> on. The most common was salted pork which stayed fresh for months. Also dehydrated vegetables in ‘brick’ format could be rationed.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543916"/>
                  </a:ext>
                </a:extLst>
              </a:tr>
              <a:tr h="700617">
                <a:tc>
                  <a:txBody>
                    <a:bodyPr/>
                    <a:lstStyle/>
                    <a:p>
                      <a:r>
                        <a:rPr lang="en-GB" dirty="0" smtClean="0"/>
                        <a:t>Food</a:t>
                      </a:r>
                      <a:r>
                        <a:rPr lang="en-GB" baseline="0" dirty="0" smtClean="0"/>
                        <a:t> was very scarce on the journey. People could starve.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Very little people could do</a:t>
                      </a:r>
                      <a:r>
                        <a:rPr lang="en-GB" baseline="0" dirty="0" smtClean="0"/>
                        <a:t> stop this. Someone with medical skills may be able to make the feel comfortable but medicine was very basic. 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209779"/>
                  </a:ext>
                </a:extLst>
              </a:tr>
              <a:tr h="700617">
                <a:tc>
                  <a:txBody>
                    <a:bodyPr/>
                    <a:lstStyle/>
                    <a:p>
                      <a:r>
                        <a:rPr lang="en-GB" dirty="0" smtClean="0"/>
                        <a:t>Wagons could break</a:t>
                      </a:r>
                      <a:r>
                        <a:rPr lang="en-GB" baseline="0" dirty="0" smtClean="0"/>
                        <a:t> down and migrants would be stranded.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Wagons were used to carry belongings. They could be used in ‘trains’ sometimes up to 20 to carry lots of items.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297493"/>
                  </a:ext>
                </a:extLst>
              </a:tr>
              <a:tr h="700617">
                <a:tc>
                  <a:txBody>
                    <a:bodyPr/>
                    <a:lstStyle/>
                    <a:p>
                      <a:r>
                        <a:rPr lang="en-GB" dirty="0" smtClean="0"/>
                        <a:t>Injuries were</a:t>
                      </a:r>
                      <a:r>
                        <a:rPr lang="en-GB" baseline="0" dirty="0" smtClean="0"/>
                        <a:t> common e.g. animal attacks, firearms or slipping on wet rocks.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Migrants would</a:t>
                      </a:r>
                      <a:r>
                        <a:rPr lang="en-GB" baseline="0" dirty="0" smtClean="0"/>
                        <a:t> set off early in the year, to make sure they made the journey before winter. The aim was to reach Independence Rock by 4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baseline="0" dirty="0" smtClean="0"/>
                        <a:t> July.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68575"/>
                  </a:ext>
                </a:extLst>
              </a:tr>
              <a:tr h="700617">
                <a:tc>
                  <a:txBody>
                    <a:bodyPr/>
                    <a:lstStyle/>
                    <a:p>
                      <a:r>
                        <a:rPr lang="en-GB" dirty="0" smtClean="0"/>
                        <a:t>Diseases could kill migrants e.g. yellow fever, smallpox and cholera.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People would come along with medical skills</a:t>
                      </a:r>
                      <a:r>
                        <a:rPr lang="en-GB" baseline="0" dirty="0" smtClean="0"/>
                        <a:t> to perform basic first aid.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808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86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271219"/>
              </p:ext>
            </p:extLst>
          </p:nvPr>
        </p:nvGraphicFramePr>
        <p:xfrm>
          <a:off x="165100" y="211666"/>
          <a:ext cx="11684000" cy="6144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0500">
                  <a:extLst>
                    <a:ext uri="{9D8B030D-6E8A-4147-A177-3AD203B41FA5}">
                      <a16:colId xmlns:a16="http://schemas.microsoft.com/office/drawing/2014/main" val="1410789291"/>
                    </a:ext>
                  </a:extLst>
                </a:gridCol>
                <a:gridCol w="6413500">
                  <a:extLst>
                    <a:ext uri="{9D8B030D-6E8A-4147-A177-3AD203B41FA5}">
                      <a16:colId xmlns:a16="http://schemas.microsoft.com/office/drawing/2014/main" val="292863261"/>
                    </a:ext>
                  </a:extLst>
                </a:gridCol>
              </a:tblGrid>
              <a:tr h="38523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Problems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Solution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694734"/>
                  </a:ext>
                </a:extLst>
              </a:tr>
              <a:tr h="700617">
                <a:tc>
                  <a:txBody>
                    <a:bodyPr/>
                    <a:lstStyle/>
                    <a:p>
                      <a:r>
                        <a:rPr lang="en-GB" dirty="0" smtClean="0"/>
                        <a:t>The</a:t>
                      </a:r>
                      <a:r>
                        <a:rPr lang="en-GB" baseline="0" dirty="0" smtClean="0"/>
                        <a:t> threat of winter could trap migrants in the mountains. They would then freeze to death.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Migrants would</a:t>
                      </a:r>
                      <a:r>
                        <a:rPr lang="en-GB" baseline="0" dirty="0" smtClean="0"/>
                        <a:t> set off early in the year, to make sure they made the journey before winter. The aim was to reach Independence Rock by 4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baseline="0" dirty="0" smtClean="0"/>
                        <a:t> July.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576284"/>
                  </a:ext>
                </a:extLst>
              </a:tr>
              <a:tr h="700617">
                <a:tc>
                  <a:txBody>
                    <a:bodyPr/>
                    <a:lstStyle/>
                    <a:p>
                      <a:r>
                        <a:rPr lang="en-GB" dirty="0" smtClean="0"/>
                        <a:t>Animals pulling the wagons</a:t>
                      </a:r>
                      <a:r>
                        <a:rPr lang="en-GB" baseline="0" dirty="0" smtClean="0"/>
                        <a:t> could run out of food and die due to grass being depleted.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They would leave</a:t>
                      </a:r>
                      <a:r>
                        <a:rPr lang="en-GB" baseline="0" dirty="0" smtClean="0"/>
                        <a:t> in April, that way the fresh grass would have grown allowing food for their cattle and horses.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582657"/>
                  </a:ext>
                </a:extLst>
              </a:tr>
              <a:tr h="700617">
                <a:tc>
                  <a:txBody>
                    <a:bodyPr/>
                    <a:lstStyle/>
                    <a:p>
                      <a:r>
                        <a:rPr lang="en-GB" dirty="0" smtClean="0"/>
                        <a:t>Migrants had to carry a lot of supplies and belongings</a:t>
                      </a:r>
                      <a:r>
                        <a:rPr lang="en-GB" baseline="0" dirty="0" smtClean="0"/>
                        <a:t> with them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Wagons were used to carry belongings. They could be used in ‘trains’ sometimes up to 20 to carry lots of items.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543916"/>
                  </a:ext>
                </a:extLst>
              </a:tr>
              <a:tr h="700617">
                <a:tc>
                  <a:txBody>
                    <a:bodyPr/>
                    <a:lstStyle/>
                    <a:p>
                      <a:r>
                        <a:rPr lang="en-GB" dirty="0" smtClean="0"/>
                        <a:t>Food</a:t>
                      </a:r>
                      <a:r>
                        <a:rPr lang="en-GB" baseline="0" dirty="0" smtClean="0"/>
                        <a:t> was very scarce on the journey. People could starve.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Migrants had to bring food with them to survive</a:t>
                      </a:r>
                      <a:r>
                        <a:rPr lang="en-GB" baseline="0" dirty="0" smtClean="0"/>
                        <a:t> on. The most common was salted pork which stayed fresh for months. Also dehydrated vegetables in ‘brick’ format could be rationed.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209779"/>
                  </a:ext>
                </a:extLst>
              </a:tr>
              <a:tr h="700617">
                <a:tc>
                  <a:txBody>
                    <a:bodyPr/>
                    <a:lstStyle/>
                    <a:p>
                      <a:r>
                        <a:rPr lang="en-GB" dirty="0" smtClean="0"/>
                        <a:t>Wagons could break</a:t>
                      </a:r>
                      <a:r>
                        <a:rPr lang="en-GB" baseline="0" dirty="0" smtClean="0"/>
                        <a:t> down and migrants would be stranded.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They had to stick to the trail</a:t>
                      </a:r>
                      <a:r>
                        <a:rPr lang="en-GB" baseline="0" dirty="0" smtClean="0"/>
                        <a:t> at all times and slow down during difficult terrain. They often brought with them a carpenter who could repair any damage.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297493"/>
                  </a:ext>
                </a:extLst>
              </a:tr>
              <a:tr h="700617">
                <a:tc>
                  <a:txBody>
                    <a:bodyPr/>
                    <a:lstStyle/>
                    <a:p>
                      <a:r>
                        <a:rPr lang="en-GB" dirty="0" smtClean="0"/>
                        <a:t>Injuries were</a:t>
                      </a:r>
                      <a:r>
                        <a:rPr lang="en-GB" baseline="0" dirty="0" smtClean="0"/>
                        <a:t> common e.g. animal attacks, firearms or slipping on wet rocks.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People would come along with medical skills.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68575"/>
                  </a:ext>
                </a:extLst>
              </a:tr>
              <a:tr h="700617">
                <a:tc>
                  <a:txBody>
                    <a:bodyPr/>
                    <a:lstStyle/>
                    <a:p>
                      <a:r>
                        <a:rPr lang="en-GB" dirty="0" smtClean="0"/>
                        <a:t>Diseases could kill migrants e.g. yellow fever, smallpox and cholera.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Very little people could do</a:t>
                      </a:r>
                      <a:r>
                        <a:rPr lang="en-GB" baseline="0" dirty="0" smtClean="0"/>
                        <a:t> stop this. Someone with medical skills may be able to make the feel comfortable but medicine was very basic.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808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96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99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1061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Franklin Gothic Demi Cond</vt:lpstr>
      <vt:lpstr>Office Theme</vt:lpstr>
      <vt:lpstr>What dangers were there travelling west on the Oregon Trail?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dangers were there on the journey west?</dc:title>
  <dc:creator>User</dc:creator>
  <cp:lastModifiedBy>User</cp:lastModifiedBy>
  <cp:revision>12</cp:revision>
  <dcterms:created xsi:type="dcterms:W3CDTF">2017-03-27T09:16:23Z</dcterms:created>
  <dcterms:modified xsi:type="dcterms:W3CDTF">2018-12-11T18:53:06Z</dcterms:modified>
</cp:coreProperties>
</file>