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757DFA-E6AF-4B5B-BB4C-70B7C437F6BF}"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116800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757DFA-E6AF-4B5B-BB4C-70B7C437F6BF}"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425621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757DFA-E6AF-4B5B-BB4C-70B7C437F6BF}"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331778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757DFA-E6AF-4B5B-BB4C-70B7C437F6BF}"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157690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757DFA-E6AF-4B5B-BB4C-70B7C437F6BF}"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368083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757DFA-E6AF-4B5B-BB4C-70B7C437F6BF}"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416501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757DFA-E6AF-4B5B-BB4C-70B7C437F6BF}" type="datetimeFigureOut">
              <a:rPr lang="en-GB" smtClean="0"/>
              <a:t>14/05/2018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268922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757DFA-E6AF-4B5B-BB4C-70B7C437F6BF}" type="datetimeFigureOut">
              <a:rPr lang="en-GB" smtClean="0"/>
              <a:t>14/05/2018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114207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57DFA-E6AF-4B5B-BB4C-70B7C437F6BF}" type="datetimeFigureOut">
              <a:rPr lang="en-GB" smtClean="0"/>
              <a:t>14/05/2018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152577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757DFA-E6AF-4B5B-BB4C-70B7C437F6BF}"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12353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757DFA-E6AF-4B5B-BB4C-70B7C437F6BF}"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6667B-C446-4151-B98D-9DF8C3EC9765}" type="slidenum">
              <a:rPr lang="en-GB" smtClean="0"/>
              <a:t>‹#›</a:t>
            </a:fld>
            <a:endParaRPr lang="en-GB"/>
          </a:p>
        </p:txBody>
      </p:sp>
    </p:spTree>
    <p:extLst>
      <p:ext uri="{BB962C8B-B14F-4D97-AF65-F5344CB8AC3E}">
        <p14:creationId xmlns:p14="http://schemas.microsoft.com/office/powerpoint/2010/main" val="408252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7DFA-E6AF-4B5B-BB4C-70B7C437F6BF}" type="datetimeFigureOut">
              <a:rPr lang="en-GB" smtClean="0"/>
              <a:t>14/05/2018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6667B-C446-4151-B98D-9DF8C3EC9765}" type="slidenum">
              <a:rPr lang="en-GB" smtClean="0"/>
              <a:t>‹#›</a:t>
            </a:fld>
            <a:endParaRPr lang="en-GB"/>
          </a:p>
        </p:txBody>
      </p:sp>
    </p:spTree>
    <p:extLst>
      <p:ext uri="{BB962C8B-B14F-4D97-AF65-F5344CB8AC3E}">
        <p14:creationId xmlns:p14="http://schemas.microsoft.com/office/powerpoint/2010/main" val="297729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17" Type="http://schemas.microsoft.com/office/2007/relationships/hdphoto" Target="../media/hdphoto4.wdp"/><Relationship Id="rId2" Type="http://schemas.openxmlformats.org/officeDocument/2006/relationships/image" Target="../media/image1.jp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youtube.com/watch?v=JONQpHJu34I"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9446" y="126967"/>
            <a:ext cx="9144000" cy="1164129"/>
          </a:xfrm>
        </p:spPr>
        <p:txBody>
          <a:bodyPr>
            <a:noAutofit/>
          </a:bodyPr>
          <a:lstStyle/>
          <a:p>
            <a:pPr algn="l"/>
            <a:r>
              <a:rPr lang="en-GB" sz="4000" u="sng" dirty="0" smtClean="0"/>
              <a:t>How much did treatments change between the Medieval and Renaissance periods?</a:t>
            </a:r>
            <a:endParaRPr lang="en-GB" sz="4000" u="sng" dirty="0"/>
          </a:p>
        </p:txBody>
      </p:sp>
      <p:pic>
        <p:nvPicPr>
          <p:cNvPr id="4" name="Picture 3"/>
          <p:cNvPicPr>
            <a:picLocks noChangeAspect="1"/>
          </p:cNvPicPr>
          <p:nvPr/>
        </p:nvPicPr>
        <p:blipFill>
          <a:blip r:embed="rId3"/>
          <a:stretch>
            <a:fillRect/>
          </a:stretch>
        </p:blipFill>
        <p:spPr>
          <a:xfrm>
            <a:off x="1535739" y="4145227"/>
            <a:ext cx="778527" cy="1131368"/>
          </a:xfrm>
          <a:prstGeom prst="rect">
            <a:avLst/>
          </a:prstGeom>
        </p:spPr>
      </p:pic>
      <p:pic>
        <p:nvPicPr>
          <p:cNvPr id="1026" name="Picture 2" descr="http://www.emoji.co.uk/files/apple-emojis/objects-ios/662-skull-and-crossbon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146" y="4210671"/>
            <a:ext cx="1041816" cy="1041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2trtkcohkrm90.cloudfront.net/images/emoji/apple/ios-10/256/coff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1087" y="4250938"/>
            <a:ext cx="1037311" cy="10373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2trtkcohkrm90.cloudfront.net/images/emoji/apple/ios-10/256/man-light-skin-to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2800" y="4295804"/>
            <a:ext cx="1076175" cy="1076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2trtkcohkrm90.cloudfront.net/images/emoji/apple/ios-10/256/old-man-light-skin-to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9553" y="4321208"/>
            <a:ext cx="1008979" cy="10089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5318847" y="4321208"/>
            <a:ext cx="1050771" cy="1050771"/>
          </a:xfrm>
          <a:prstGeom prst="rect">
            <a:avLst/>
          </a:prstGeom>
        </p:spPr>
      </p:pic>
      <p:pic>
        <p:nvPicPr>
          <p:cNvPr id="6" name="Picture 5"/>
          <p:cNvPicPr>
            <a:picLocks noChangeAspect="1"/>
          </p:cNvPicPr>
          <p:nvPr/>
        </p:nvPicPr>
        <p:blipFill>
          <a:blip r:embed="rId9"/>
          <a:stretch>
            <a:fillRect/>
          </a:stretch>
        </p:blipFill>
        <p:spPr>
          <a:xfrm>
            <a:off x="7512989" y="4288313"/>
            <a:ext cx="1083666" cy="1083666"/>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backgroundRemoval t="10000" b="90833" l="0" r="100000"/>
                    </a14:imgEffect>
                  </a14:imgLayer>
                </a14:imgProps>
              </a:ext>
            </a:extLst>
          </a:blip>
          <a:stretch>
            <a:fillRect/>
          </a:stretch>
        </p:blipFill>
        <p:spPr>
          <a:xfrm>
            <a:off x="8681112" y="4145227"/>
            <a:ext cx="1265701" cy="1265701"/>
          </a:xfrm>
          <a:prstGeom prst="rect">
            <a:avLst/>
          </a:prstGeom>
        </p:spPr>
      </p:pic>
      <p:pic>
        <p:nvPicPr>
          <p:cNvPr id="13" name="Picture 12"/>
          <p:cNvPicPr>
            <a:picLocks noChangeAspect="1"/>
          </p:cNvPicPr>
          <p:nvPr/>
        </p:nvPicPr>
        <p:blipFill>
          <a:blip r:embed="rId3"/>
          <a:stretch>
            <a:fillRect/>
          </a:stretch>
        </p:blipFill>
        <p:spPr>
          <a:xfrm>
            <a:off x="1535739" y="5410928"/>
            <a:ext cx="778527" cy="1131368"/>
          </a:xfrm>
          <a:prstGeom prst="rect">
            <a:avLst/>
          </a:prstGeom>
        </p:spPr>
      </p:pic>
      <p:pic>
        <p:nvPicPr>
          <p:cNvPr id="8" name="Picture 7"/>
          <p:cNvPicPr>
            <a:picLocks noChangeAspect="1"/>
          </p:cNvPicPr>
          <p:nvPr/>
        </p:nvPicPr>
        <p:blipFill>
          <a:blip r:embed="rId12">
            <a:extLst>
              <a:ext uri="{BEBA8EAE-BF5A-486C-A8C5-ECC9F3942E4B}">
                <a14:imgProps xmlns:a14="http://schemas.microsoft.com/office/drawing/2010/main">
                  <a14:imgLayer r:embed="rId13">
                    <a14:imgEffect>
                      <a14:backgroundRemoval t="0" b="100000" l="0" r="90000"/>
                    </a14:imgEffect>
                  </a14:imgLayer>
                </a14:imgProps>
              </a:ext>
            </a:extLst>
          </a:blip>
          <a:stretch>
            <a:fillRect/>
          </a:stretch>
        </p:blipFill>
        <p:spPr>
          <a:xfrm>
            <a:off x="2344764" y="5485973"/>
            <a:ext cx="1056323" cy="1056323"/>
          </a:xfrm>
          <a:prstGeom prst="rect">
            <a:avLst/>
          </a:prstGeom>
        </p:spPr>
      </p:pic>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50000" y1="77500" x2="50000" y2="77500"/>
                        <a14:foregroundMark x1="43750" y1="77500" x2="35625" y2="80000"/>
                        <a14:foregroundMark x1="40625" y1="75000" x2="35000" y2="80000"/>
                        <a14:foregroundMark x1="61250" y1="67500" x2="38750" y2="75625"/>
                        <a14:foregroundMark x1="29375" y1="83125" x2="29375" y2="85625"/>
                        <a14:foregroundMark x1="85625" y1="77500" x2="93125" y2="90000"/>
                        <a14:foregroundMark x1="27500" y1="49375" x2="27500" y2="44375"/>
                      </a14:backgroundRemoval>
                    </a14:imgEffect>
                  </a14:imgLayer>
                </a14:imgProps>
              </a:ext>
            </a:extLst>
          </a:blip>
          <a:stretch>
            <a:fillRect/>
          </a:stretch>
        </p:blipFill>
        <p:spPr>
          <a:xfrm>
            <a:off x="3317740" y="5485973"/>
            <a:ext cx="1035060" cy="1035060"/>
          </a:xfrm>
          <a:prstGeom prst="rect">
            <a:avLst/>
          </a:prstGeom>
        </p:spPr>
      </p:pic>
      <p:pic>
        <p:nvPicPr>
          <p:cNvPr id="10" name="Picture 9"/>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foregroundMark x1="19375" y1="6250" x2="19375" y2="6250"/>
                      </a14:backgroundRemoval>
                    </a14:imgEffect>
                  </a14:imgLayer>
                </a14:imgProps>
              </a:ext>
            </a:extLst>
          </a:blip>
          <a:stretch>
            <a:fillRect/>
          </a:stretch>
        </p:blipFill>
        <p:spPr>
          <a:xfrm>
            <a:off x="4542435" y="5485973"/>
            <a:ext cx="1091933" cy="1091933"/>
          </a:xfrm>
          <a:prstGeom prst="rect">
            <a:avLst/>
          </a:prstGeom>
        </p:spPr>
      </p:pic>
      <p:pic>
        <p:nvPicPr>
          <p:cNvPr id="11" name="Picture 10"/>
          <p:cNvPicPr>
            <a:picLocks noChangeAspect="1"/>
          </p:cNvPicPr>
          <p:nvPr/>
        </p:nvPicPr>
        <p:blipFill>
          <a:blip r:embed="rId18">
            <a:extLst>
              <a:ext uri="{BEBA8EAE-BF5A-486C-A8C5-ECC9F3942E4B}">
                <a14:imgProps xmlns:a14="http://schemas.microsoft.com/office/drawing/2010/main">
                  <a14:imgLayer r:embed="rId19">
                    <a14:imgEffect>
                      <a14:backgroundRemoval t="0" b="100000" l="5000" r="90000"/>
                    </a14:imgEffect>
                  </a14:imgLayer>
                </a14:imgProps>
              </a:ext>
            </a:extLst>
          </a:blip>
          <a:stretch>
            <a:fillRect/>
          </a:stretch>
        </p:blipFill>
        <p:spPr>
          <a:xfrm>
            <a:off x="5629256" y="5410928"/>
            <a:ext cx="1125360" cy="1125360"/>
          </a:xfrm>
          <a:prstGeom prst="rect">
            <a:avLst/>
          </a:prstGeom>
        </p:spPr>
      </p:pic>
      <p:pic>
        <p:nvPicPr>
          <p:cNvPr id="18" name="Picture 17"/>
          <p:cNvPicPr>
            <a:picLocks noChangeAspect="1"/>
          </p:cNvPicPr>
          <p:nvPr/>
        </p:nvPicPr>
        <p:blipFill>
          <a:blip r:embed="rId18">
            <a:extLst>
              <a:ext uri="{BEBA8EAE-BF5A-486C-A8C5-ECC9F3942E4B}">
                <a14:imgProps xmlns:a14="http://schemas.microsoft.com/office/drawing/2010/main">
                  <a14:imgLayer r:embed="rId19">
                    <a14:imgEffect>
                      <a14:backgroundRemoval t="0" b="100000" l="5000" r="90000"/>
                    </a14:imgEffect>
                  </a14:imgLayer>
                </a14:imgProps>
              </a:ext>
            </a:extLst>
          </a:blip>
          <a:stretch>
            <a:fillRect/>
          </a:stretch>
        </p:blipFill>
        <p:spPr>
          <a:xfrm>
            <a:off x="6580969" y="5410928"/>
            <a:ext cx="1125360" cy="1125360"/>
          </a:xfrm>
          <a:prstGeom prst="rect">
            <a:avLst/>
          </a:prstGeom>
        </p:spPr>
      </p:pic>
      <p:pic>
        <p:nvPicPr>
          <p:cNvPr id="19" name="Picture 18"/>
          <p:cNvPicPr>
            <a:picLocks noChangeAspect="1"/>
          </p:cNvPicPr>
          <p:nvPr/>
        </p:nvPicPr>
        <p:blipFill>
          <a:blip r:embed="rId18">
            <a:extLst>
              <a:ext uri="{BEBA8EAE-BF5A-486C-A8C5-ECC9F3942E4B}">
                <a14:imgProps xmlns:a14="http://schemas.microsoft.com/office/drawing/2010/main">
                  <a14:imgLayer r:embed="rId19">
                    <a14:imgEffect>
                      <a14:backgroundRemoval t="0" b="100000" l="5000" r="90000"/>
                    </a14:imgEffect>
                  </a14:imgLayer>
                </a14:imgProps>
              </a:ext>
            </a:extLst>
          </a:blip>
          <a:stretch>
            <a:fillRect/>
          </a:stretch>
        </p:blipFill>
        <p:spPr>
          <a:xfrm>
            <a:off x="7495185" y="5395673"/>
            <a:ext cx="1125360" cy="1125360"/>
          </a:xfrm>
          <a:prstGeom prst="rect">
            <a:avLst/>
          </a:prstGeom>
        </p:spPr>
      </p:pic>
      <p:pic>
        <p:nvPicPr>
          <p:cNvPr id="20" name="Picture 19"/>
          <p:cNvPicPr>
            <a:picLocks noChangeAspect="1"/>
          </p:cNvPicPr>
          <p:nvPr/>
        </p:nvPicPr>
        <p:blipFill>
          <a:blip r:embed="rId18">
            <a:extLst>
              <a:ext uri="{BEBA8EAE-BF5A-486C-A8C5-ECC9F3942E4B}">
                <a14:imgProps xmlns:a14="http://schemas.microsoft.com/office/drawing/2010/main">
                  <a14:imgLayer r:embed="rId19">
                    <a14:imgEffect>
                      <a14:backgroundRemoval t="0" b="100000" l="5000" r="90000"/>
                    </a14:imgEffect>
                  </a14:imgLayer>
                </a14:imgProps>
              </a:ext>
            </a:extLst>
          </a:blip>
          <a:stretch>
            <a:fillRect/>
          </a:stretch>
        </p:blipFill>
        <p:spPr>
          <a:xfrm>
            <a:off x="8446898" y="5395673"/>
            <a:ext cx="1125360" cy="1125360"/>
          </a:xfrm>
          <a:prstGeom prst="rect">
            <a:avLst/>
          </a:prstGeom>
        </p:spPr>
      </p:pic>
      <p:sp>
        <p:nvSpPr>
          <p:cNvPr id="14" name="TextBox 13"/>
          <p:cNvSpPr txBox="1"/>
          <p:nvPr/>
        </p:nvSpPr>
        <p:spPr>
          <a:xfrm>
            <a:off x="613898" y="1643954"/>
            <a:ext cx="5520202" cy="1815882"/>
          </a:xfrm>
          <a:prstGeom prst="rect">
            <a:avLst/>
          </a:prstGeom>
          <a:solidFill>
            <a:srgbClr val="FFFF99"/>
          </a:solidFill>
        </p:spPr>
        <p:txBody>
          <a:bodyPr wrap="square" rtlCol="0">
            <a:spAutoFit/>
          </a:bodyPr>
          <a:lstStyle/>
          <a:p>
            <a:r>
              <a:rPr lang="en-GB" sz="2800" dirty="0" smtClean="0">
                <a:solidFill>
                  <a:srgbClr val="00B050"/>
                </a:solidFill>
              </a:rPr>
              <a:t>Starter: </a:t>
            </a:r>
            <a:r>
              <a:rPr lang="en-GB" sz="2800" dirty="0" smtClean="0"/>
              <a:t>Try to identify the two key events shown in emoji form below</a:t>
            </a:r>
            <a:r>
              <a:rPr lang="en-GB" sz="2800" dirty="0" smtClean="0"/>
              <a:t>.</a:t>
            </a:r>
          </a:p>
          <a:p>
            <a:r>
              <a:rPr lang="en-GB" sz="2800" dirty="0" smtClean="0">
                <a:solidFill>
                  <a:srgbClr val="FF0000"/>
                </a:solidFill>
              </a:rPr>
              <a:t>Challenge: </a:t>
            </a:r>
            <a:r>
              <a:rPr lang="en-GB" sz="2800" dirty="0" smtClean="0"/>
              <a:t>Can you write a fact about them?</a:t>
            </a:r>
            <a:r>
              <a:rPr lang="en-GB" sz="2800" dirty="0" smtClean="0"/>
              <a:t> </a:t>
            </a:r>
            <a:endParaRPr lang="en-GB" sz="2800" dirty="0"/>
          </a:p>
        </p:txBody>
      </p:sp>
      <p:sp>
        <p:nvSpPr>
          <p:cNvPr id="15" name="TextBox 14"/>
          <p:cNvSpPr txBox="1"/>
          <p:nvPr/>
        </p:nvSpPr>
        <p:spPr>
          <a:xfrm>
            <a:off x="806721" y="4057652"/>
            <a:ext cx="1028700" cy="923330"/>
          </a:xfrm>
          <a:prstGeom prst="rect">
            <a:avLst/>
          </a:prstGeom>
          <a:noFill/>
        </p:spPr>
        <p:txBody>
          <a:bodyPr wrap="square" rtlCol="0">
            <a:spAutoFit/>
          </a:bodyPr>
          <a:lstStyle/>
          <a:p>
            <a:r>
              <a:rPr lang="en-GB" sz="5400" dirty="0" smtClean="0">
                <a:solidFill>
                  <a:srgbClr val="FF0000"/>
                </a:solidFill>
              </a:rPr>
              <a:t>1.</a:t>
            </a:r>
            <a:endParaRPr lang="en-GB" sz="5400" dirty="0">
              <a:solidFill>
                <a:srgbClr val="FF0000"/>
              </a:solidFill>
            </a:endParaRPr>
          </a:p>
        </p:txBody>
      </p:sp>
      <p:sp>
        <p:nvSpPr>
          <p:cNvPr id="23" name="TextBox 22"/>
          <p:cNvSpPr txBox="1"/>
          <p:nvPr/>
        </p:nvSpPr>
        <p:spPr>
          <a:xfrm>
            <a:off x="813132" y="5213106"/>
            <a:ext cx="1028700" cy="923330"/>
          </a:xfrm>
          <a:prstGeom prst="rect">
            <a:avLst/>
          </a:prstGeom>
          <a:noFill/>
        </p:spPr>
        <p:txBody>
          <a:bodyPr wrap="square" rtlCol="0">
            <a:spAutoFit/>
          </a:bodyPr>
          <a:lstStyle/>
          <a:p>
            <a:r>
              <a:rPr lang="en-GB" sz="5400" dirty="0">
                <a:solidFill>
                  <a:srgbClr val="FF0000"/>
                </a:solidFill>
              </a:rPr>
              <a:t>2</a:t>
            </a:r>
            <a:r>
              <a:rPr lang="en-GB" sz="5400" dirty="0" smtClean="0">
                <a:solidFill>
                  <a:srgbClr val="FF0000"/>
                </a:solidFill>
              </a:rPr>
              <a:t>.</a:t>
            </a:r>
            <a:endParaRPr lang="en-GB" sz="5400" dirty="0">
              <a:solidFill>
                <a:srgbClr val="FF0000"/>
              </a:solidFill>
            </a:endParaRPr>
          </a:p>
        </p:txBody>
      </p:sp>
      <p:sp>
        <p:nvSpPr>
          <p:cNvPr id="22" name="TextBox 21"/>
          <p:cNvSpPr txBox="1"/>
          <p:nvPr/>
        </p:nvSpPr>
        <p:spPr>
          <a:xfrm>
            <a:off x="6369618" y="1662542"/>
            <a:ext cx="5520202" cy="2000548"/>
          </a:xfrm>
          <a:prstGeom prst="rect">
            <a:avLst/>
          </a:prstGeom>
          <a:solidFill>
            <a:schemeClr val="accent1">
              <a:lumMod val="20000"/>
              <a:lumOff val="80000"/>
            </a:schemeClr>
          </a:solidFill>
        </p:spPr>
        <p:txBody>
          <a:bodyPr wrap="square" rtlCol="0">
            <a:spAutoFit/>
          </a:bodyPr>
          <a:lstStyle/>
          <a:p>
            <a:r>
              <a:rPr lang="en-GB" sz="2400" b="1" i="1" dirty="0" smtClean="0"/>
              <a:t>In this lesson, we will:</a:t>
            </a:r>
          </a:p>
          <a:p>
            <a:pPr marL="457200" indent="-457200">
              <a:buFont typeface="Arial" panose="020B0604020202020204" pitchFamily="34" charset="0"/>
              <a:buChar char="•"/>
            </a:pPr>
            <a:r>
              <a:rPr lang="en-GB" sz="2400" dirty="0" smtClean="0"/>
              <a:t>Identify key features of treatment in the 13</a:t>
            </a:r>
            <a:r>
              <a:rPr lang="en-GB" sz="2400" baseline="30000" dirty="0" smtClean="0"/>
              <a:t>th</a:t>
            </a:r>
            <a:r>
              <a:rPr lang="en-GB" sz="2400" dirty="0" smtClean="0"/>
              <a:t> and 16</a:t>
            </a:r>
            <a:r>
              <a:rPr lang="en-GB" sz="2400" baseline="30000" dirty="0" smtClean="0"/>
              <a:t>th</a:t>
            </a:r>
            <a:r>
              <a:rPr lang="en-GB" sz="2400" dirty="0" smtClean="0"/>
              <a:t> centuries</a:t>
            </a:r>
          </a:p>
          <a:p>
            <a:pPr marL="457200" indent="-457200">
              <a:buFont typeface="Arial" panose="020B0604020202020204" pitchFamily="34" charset="0"/>
              <a:buChar char="•"/>
            </a:pPr>
            <a:r>
              <a:rPr lang="en-GB" sz="2400" dirty="0" smtClean="0"/>
              <a:t>Compare both centuries and explain changes and continuity</a:t>
            </a:r>
            <a:r>
              <a:rPr lang="en-GB" sz="2800" dirty="0" smtClean="0"/>
              <a:t>.</a:t>
            </a:r>
            <a:endParaRPr lang="en-GB" sz="2800" dirty="0"/>
          </a:p>
        </p:txBody>
      </p:sp>
    </p:spTree>
    <p:extLst>
      <p:ext uri="{BB962C8B-B14F-4D97-AF65-F5344CB8AC3E}">
        <p14:creationId xmlns:p14="http://schemas.microsoft.com/office/powerpoint/2010/main" val="3025049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949" y="1023976"/>
            <a:ext cx="6027821" cy="5632311"/>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en-GB" sz="2000" dirty="0" smtClean="0"/>
              <a:t>Between the Medieval and Renaissance periods ( 1250 – 1700), many strange medical treatments were used to combat illness and disease.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Over the space of this 500 year period, many things stayed the same e.g. the reliance on humoral treatments.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However, some things began to change – new herbs and treatments were introduced. </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New surgeons were making new discoveries about the human body (e.g. Andreas Vesalius and William Harvey), however this had no impact on the way diseases were treated,</a:t>
            </a: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Overall, it can be argued that this 500 year period saw little change and things stayed the same.</a:t>
            </a:r>
            <a:endParaRPr lang="en-GB" sz="2000" dirty="0"/>
          </a:p>
        </p:txBody>
      </p:sp>
      <p:sp>
        <p:nvSpPr>
          <p:cNvPr id="3" name="TextBox 2"/>
          <p:cNvSpPr txBox="1"/>
          <p:nvPr/>
        </p:nvSpPr>
        <p:spPr>
          <a:xfrm>
            <a:off x="228600" y="224589"/>
            <a:ext cx="8562474" cy="646331"/>
          </a:xfrm>
          <a:prstGeom prst="rect">
            <a:avLst/>
          </a:prstGeom>
          <a:noFill/>
        </p:spPr>
        <p:txBody>
          <a:bodyPr wrap="square" rtlCol="0">
            <a:spAutoFit/>
          </a:bodyPr>
          <a:lstStyle/>
          <a:p>
            <a:r>
              <a:rPr lang="en-GB" sz="3600" dirty="0" smtClean="0">
                <a:solidFill>
                  <a:srgbClr val="FF0000"/>
                </a:solidFill>
              </a:rPr>
              <a:t>Change</a:t>
            </a:r>
            <a:r>
              <a:rPr lang="en-GB" sz="3600" dirty="0" smtClean="0"/>
              <a:t> between 1250 and 1500</a:t>
            </a:r>
            <a:endParaRPr lang="en-GB" sz="3600" dirty="0"/>
          </a:p>
        </p:txBody>
      </p:sp>
      <p:pic>
        <p:nvPicPr>
          <p:cNvPr id="4" name="Picture 3"/>
          <p:cNvPicPr>
            <a:picLocks noChangeAspect="1"/>
          </p:cNvPicPr>
          <p:nvPr/>
        </p:nvPicPr>
        <p:blipFill>
          <a:blip r:embed="rId2"/>
          <a:stretch>
            <a:fillRect/>
          </a:stretch>
        </p:blipFill>
        <p:spPr>
          <a:xfrm>
            <a:off x="6579019" y="194895"/>
            <a:ext cx="3060281" cy="3968664"/>
          </a:xfrm>
          <a:prstGeom prst="rect">
            <a:avLst/>
          </a:prstGeom>
        </p:spPr>
      </p:pic>
      <p:pic>
        <p:nvPicPr>
          <p:cNvPr id="5" name="Picture 4"/>
          <p:cNvPicPr>
            <a:picLocks noChangeAspect="1"/>
          </p:cNvPicPr>
          <p:nvPr/>
        </p:nvPicPr>
        <p:blipFill rotWithShape="1">
          <a:blip r:embed="rId3"/>
          <a:srcRect l="836" r="54318"/>
          <a:stretch/>
        </p:blipFill>
        <p:spPr>
          <a:xfrm>
            <a:off x="9781549" y="224589"/>
            <a:ext cx="2314657" cy="3938970"/>
          </a:xfrm>
          <a:prstGeom prst="rect">
            <a:avLst/>
          </a:prstGeom>
        </p:spPr>
      </p:pic>
      <p:sp>
        <p:nvSpPr>
          <p:cNvPr id="6" name="AutoShape 2" descr="Image result for renaissance medicin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6579019" y="4318529"/>
            <a:ext cx="5300108" cy="2337758"/>
          </a:xfrm>
          <a:prstGeom prst="rect">
            <a:avLst/>
          </a:prstGeom>
        </p:spPr>
      </p:pic>
    </p:spTree>
    <p:extLst>
      <p:ext uri="{BB962C8B-B14F-4D97-AF65-F5344CB8AC3E}">
        <p14:creationId xmlns:p14="http://schemas.microsoft.com/office/powerpoint/2010/main" val="465775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228600"/>
            <a:ext cx="6146800" cy="584775"/>
          </a:xfrm>
          <a:prstGeom prst="rect">
            <a:avLst/>
          </a:prstGeom>
          <a:noFill/>
        </p:spPr>
        <p:txBody>
          <a:bodyPr wrap="square" rtlCol="0">
            <a:spAutoFit/>
          </a:bodyPr>
          <a:lstStyle/>
          <a:p>
            <a:r>
              <a:rPr lang="en-GB" sz="3200" dirty="0" smtClean="0"/>
              <a:t>T</a:t>
            </a:r>
            <a:r>
              <a:rPr lang="en-GB" sz="3200" dirty="0" smtClean="0"/>
              <a:t>reatments during </a:t>
            </a:r>
            <a:r>
              <a:rPr lang="en-GB" sz="3200" dirty="0" smtClean="0">
                <a:solidFill>
                  <a:srgbClr val="FF0000"/>
                </a:solidFill>
              </a:rPr>
              <a:t>Medieval</a:t>
            </a:r>
            <a:r>
              <a:rPr lang="en-GB" sz="3200" dirty="0" smtClean="0"/>
              <a:t> period</a:t>
            </a:r>
            <a:endParaRPr lang="en-GB" sz="3200" dirty="0" smtClean="0"/>
          </a:p>
        </p:txBody>
      </p:sp>
      <p:sp>
        <p:nvSpPr>
          <p:cNvPr id="3" name="TextBox 2"/>
          <p:cNvSpPr txBox="1"/>
          <p:nvPr/>
        </p:nvSpPr>
        <p:spPr>
          <a:xfrm>
            <a:off x="190500" y="999093"/>
            <a:ext cx="3911600" cy="2554545"/>
          </a:xfrm>
          <a:prstGeom prst="rect">
            <a:avLst/>
          </a:prstGeom>
          <a:solidFill>
            <a:schemeClr val="accent3">
              <a:lumMod val="40000"/>
              <a:lumOff val="60000"/>
            </a:schemeClr>
          </a:solidFill>
        </p:spPr>
        <p:txBody>
          <a:bodyPr wrap="square" rtlCol="0">
            <a:spAutoFit/>
          </a:bodyPr>
          <a:lstStyle/>
          <a:p>
            <a:r>
              <a:rPr lang="en-GB" sz="1600" i="1" dirty="0" smtClean="0"/>
              <a:t>Bloodletting </a:t>
            </a:r>
            <a:r>
              <a:rPr lang="en-GB" sz="1600" dirty="0" smtClean="0"/>
              <a:t>(aka phlebotomy), was the most common way of treating an imbalance of blood. The idea was it would drain the badness from your body. It was so common that physicians hardly performed it -  it would be performed by a lesser trained </a:t>
            </a:r>
            <a:r>
              <a:rPr lang="en-GB" sz="1600" b="1" dirty="0" smtClean="0"/>
              <a:t>barber surgeon</a:t>
            </a:r>
            <a:r>
              <a:rPr lang="en-GB" sz="1600" dirty="0" smtClean="0"/>
              <a:t>.  Three ways included cutting a vein, leeches and cupping. Some people died from this procedure as they lost too much blood. Average = 1 pint. </a:t>
            </a:r>
          </a:p>
        </p:txBody>
      </p:sp>
      <p:sp>
        <p:nvSpPr>
          <p:cNvPr id="6" name="TextBox 5"/>
          <p:cNvSpPr txBox="1"/>
          <p:nvPr/>
        </p:nvSpPr>
        <p:spPr>
          <a:xfrm>
            <a:off x="4305299" y="4415393"/>
            <a:ext cx="4064000" cy="2308324"/>
          </a:xfrm>
          <a:prstGeom prst="rect">
            <a:avLst/>
          </a:prstGeom>
          <a:solidFill>
            <a:schemeClr val="accent2">
              <a:lumMod val="40000"/>
              <a:lumOff val="60000"/>
            </a:schemeClr>
          </a:solidFill>
        </p:spPr>
        <p:txBody>
          <a:bodyPr wrap="square" rtlCol="0">
            <a:spAutoFit/>
          </a:bodyPr>
          <a:lstStyle/>
          <a:p>
            <a:r>
              <a:rPr lang="en-GB" sz="1600" b="1" dirty="0" smtClean="0"/>
              <a:t>Purging</a:t>
            </a:r>
            <a:r>
              <a:rPr lang="en-GB" sz="1600" dirty="0" smtClean="0"/>
              <a:t> aimed to remove any leftover food from the stomach by making them sick using an </a:t>
            </a:r>
            <a:r>
              <a:rPr lang="en-GB" sz="1600" b="1" dirty="0" smtClean="0"/>
              <a:t>emetic,</a:t>
            </a:r>
            <a:r>
              <a:rPr lang="en-GB" sz="1600" dirty="0" smtClean="0"/>
              <a:t> or by encouraging a bowl movement with </a:t>
            </a:r>
            <a:r>
              <a:rPr lang="en-GB" sz="1600" b="1" dirty="0" smtClean="0"/>
              <a:t>a purgative </a:t>
            </a:r>
            <a:r>
              <a:rPr lang="en-GB" sz="1600" dirty="0" smtClean="0"/>
              <a:t>(laxative). Parsley, aniseed or even some poisons were used to encourage vomiting. Mallow leaves and linseed was used to encourage a bowl movement. Sometimes they would be administered using an enema (</a:t>
            </a:r>
            <a:r>
              <a:rPr lang="en-GB" sz="1600" b="1" dirty="0" smtClean="0"/>
              <a:t>clyster</a:t>
            </a:r>
            <a:r>
              <a:rPr lang="en-GB" sz="1600" dirty="0" smtClean="0"/>
              <a:t>).</a:t>
            </a:r>
          </a:p>
        </p:txBody>
      </p:sp>
      <p:pic>
        <p:nvPicPr>
          <p:cNvPr id="7" name="Picture 6"/>
          <p:cNvPicPr>
            <a:picLocks noChangeAspect="1"/>
          </p:cNvPicPr>
          <p:nvPr/>
        </p:nvPicPr>
        <p:blipFill>
          <a:blip r:embed="rId2"/>
          <a:stretch>
            <a:fillRect/>
          </a:stretch>
        </p:blipFill>
        <p:spPr>
          <a:xfrm>
            <a:off x="4496007" y="1181100"/>
            <a:ext cx="3682585" cy="3135312"/>
          </a:xfrm>
          <a:prstGeom prst="rect">
            <a:avLst/>
          </a:prstGeom>
        </p:spPr>
      </p:pic>
      <p:pic>
        <p:nvPicPr>
          <p:cNvPr id="8" name="Picture 7"/>
          <p:cNvPicPr>
            <a:picLocks noChangeAspect="1"/>
          </p:cNvPicPr>
          <p:nvPr/>
        </p:nvPicPr>
        <p:blipFill rotWithShape="1">
          <a:blip r:embed="rId3"/>
          <a:srcRect r="12624"/>
          <a:stretch/>
        </p:blipFill>
        <p:spPr>
          <a:xfrm>
            <a:off x="190500" y="3639107"/>
            <a:ext cx="3911600" cy="2512462"/>
          </a:xfrm>
          <a:prstGeom prst="rect">
            <a:avLst/>
          </a:prstGeom>
        </p:spPr>
      </p:pic>
      <p:sp>
        <p:nvSpPr>
          <p:cNvPr id="9" name="TextBox 8"/>
          <p:cNvSpPr txBox="1"/>
          <p:nvPr/>
        </p:nvSpPr>
        <p:spPr>
          <a:xfrm>
            <a:off x="8458200" y="228600"/>
            <a:ext cx="3517901" cy="1815882"/>
          </a:xfrm>
          <a:prstGeom prst="rect">
            <a:avLst/>
          </a:prstGeom>
          <a:solidFill>
            <a:schemeClr val="accent6">
              <a:lumMod val="60000"/>
              <a:lumOff val="40000"/>
            </a:schemeClr>
          </a:solidFill>
        </p:spPr>
        <p:txBody>
          <a:bodyPr wrap="square" rtlCol="0">
            <a:spAutoFit/>
          </a:bodyPr>
          <a:lstStyle/>
          <a:p>
            <a:r>
              <a:rPr lang="en-GB" sz="1600" dirty="0" smtClean="0"/>
              <a:t>Various remedies were used to drink, sniff or bathe in. E.g. aloe </a:t>
            </a:r>
            <a:r>
              <a:rPr lang="en-GB" sz="1600" dirty="0" err="1" smtClean="0"/>
              <a:t>vera</a:t>
            </a:r>
            <a:r>
              <a:rPr lang="en-GB" sz="1600" dirty="0" smtClean="0"/>
              <a:t> to help digestion. Others include mint, camomile, rose oil etc. </a:t>
            </a:r>
            <a:r>
              <a:rPr lang="en-GB" sz="1600" dirty="0" err="1" smtClean="0"/>
              <a:t>Theriaca</a:t>
            </a:r>
            <a:r>
              <a:rPr lang="en-GB" sz="1600" dirty="0" smtClean="0"/>
              <a:t> was very common – it was a spice mixture that had 70 ingredients including pepper, saffron and even opium.</a:t>
            </a:r>
          </a:p>
        </p:txBody>
      </p:sp>
      <p:pic>
        <p:nvPicPr>
          <p:cNvPr id="10" name="Picture 9"/>
          <p:cNvPicPr>
            <a:picLocks noChangeAspect="1"/>
          </p:cNvPicPr>
          <p:nvPr/>
        </p:nvPicPr>
        <p:blipFill rotWithShape="1">
          <a:blip r:embed="rId4"/>
          <a:srcRect l="7541" t="6408" r="7611" b="4202"/>
          <a:stretch/>
        </p:blipFill>
        <p:spPr>
          <a:xfrm>
            <a:off x="8413750" y="2127807"/>
            <a:ext cx="3606800" cy="3022600"/>
          </a:xfrm>
          <a:prstGeom prst="rect">
            <a:avLst/>
          </a:prstGeom>
        </p:spPr>
      </p:pic>
      <p:sp>
        <p:nvSpPr>
          <p:cNvPr id="11" name="Rectangle 10"/>
          <p:cNvSpPr/>
          <p:nvPr/>
        </p:nvSpPr>
        <p:spPr>
          <a:xfrm>
            <a:off x="190500" y="6151569"/>
            <a:ext cx="3911600" cy="646331"/>
          </a:xfrm>
          <a:prstGeom prst="rect">
            <a:avLst/>
          </a:prstGeom>
        </p:spPr>
        <p:txBody>
          <a:bodyPr wrap="square">
            <a:spAutoFit/>
          </a:bodyPr>
          <a:lstStyle/>
          <a:p>
            <a:r>
              <a:rPr lang="en-GB" dirty="0" smtClean="0">
                <a:hlinkClick r:id="rId5"/>
              </a:rPr>
              <a:t>https://www.youtube.com/watch?v=JONQpHJu34I</a:t>
            </a:r>
            <a:r>
              <a:rPr lang="en-GB" dirty="0" smtClean="0"/>
              <a:t> </a:t>
            </a:r>
            <a:endParaRPr lang="en-GB" dirty="0"/>
          </a:p>
        </p:txBody>
      </p:sp>
    </p:spTree>
    <p:extLst>
      <p:ext uri="{BB962C8B-B14F-4D97-AF65-F5344CB8AC3E}">
        <p14:creationId xmlns:p14="http://schemas.microsoft.com/office/powerpoint/2010/main" val="326580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101600"/>
            <a:ext cx="5664200" cy="646331"/>
          </a:xfrm>
          <a:prstGeom prst="rect">
            <a:avLst/>
          </a:prstGeom>
          <a:noFill/>
        </p:spPr>
        <p:txBody>
          <a:bodyPr wrap="square" rtlCol="0">
            <a:spAutoFit/>
          </a:bodyPr>
          <a:lstStyle/>
          <a:p>
            <a:r>
              <a:rPr lang="en-GB" sz="3600" dirty="0" smtClean="0"/>
              <a:t>Learning Tasks</a:t>
            </a:r>
            <a:endParaRPr lang="en-GB" sz="3600" dirty="0"/>
          </a:p>
        </p:txBody>
      </p:sp>
      <p:sp>
        <p:nvSpPr>
          <p:cNvPr id="4" name="TextBox 3"/>
          <p:cNvSpPr txBox="1"/>
          <p:nvPr/>
        </p:nvSpPr>
        <p:spPr>
          <a:xfrm>
            <a:off x="393700" y="990600"/>
            <a:ext cx="11239500" cy="2246769"/>
          </a:xfrm>
          <a:prstGeom prst="rect">
            <a:avLst/>
          </a:prstGeom>
          <a:noFill/>
          <a:ln>
            <a:solidFill>
              <a:srgbClr val="FF0000"/>
            </a:solidFill>
          </a:ln>
        </p:spPr>
        <p:txBody>
          <a:bodyPr wrap="square" rtlCol="0">
            <a:spAutoFit/>
          </a:bodyPr>
          <a:lstStyle/>
          <a:p>
            <a:pPr marL="342900" indent="-342900">
              <a:buFont typeface="+mj-lt"/>
              <a:buAutoNum type="arabicPeriod"/>
            </a:pPr>
            <a:r>
              <a:rPr lang="en-GB" sz="2800" dirty="0" smtClean="0"/>
              <a:t>Read through the </a:t>
            </a:r>
            <a:r>
              <a:rPr lang="en-GB" sz="2800" dirty="0" err="1" smtClean="0"/>
              <a:t>infosheet</a:t>
            </a:r>
            <a:r>
              <a:rPr lang="en-GB" sz="2800" dirty="0" smtClean="0"/>
              <a:t> your teacher has given you. </a:t>
            </a:r>
          </a:p>
          <a:p>
            <a:pPr marL="342900" indent="-342900">
              <a:buFont typeface="+mj-lt"/>
              <a:buAutoNum type="arabicPeriod"/>
            </a:pPr>
            <a:r>
              <a:rPr lang="en-GB" sz="2800" dirty="0" smtClean="0"/>
              <a:t>Draw a table to show similarities and changes of the Medieval and Renaissance period.</a:t>
            </a:r>
          </a:p>
          <a:p>
            <a:pPr marL="342900" indent="-342900">
              <a:buFont typeface="+mj-lt"/>
              <a:buAutoNum type="arabicPeriod"/>
            </a:pPr>
            <a:r>
              <a:rPr lang="en-GB" sz="2800" dirty="0" smtClean="0"/>
              <a:t>Now, take the subheading “Paper 1, Question 3”</a:t>
            </a:r>
          </a:p>
          <a:p>
            <a:pPr marL="342900" indent="-342900">
              <a:buFont typeface="+mj-lt"/>
              <a:buAutoNum type="arabicPeriod"/>
            </a:pPr>
            <a:r>
              <a:rPr lang="en-GB" sz="2800" dirty="0" smtClean="0"/>
              <a:t>Using the information in your table, answer the two GCSE questions</a:t>
            </a:r>
            <a:endParaRPr lang="en-GB" sz="2800" dirty="0"/>
          </a:p>
        </p:txBody>
      </p:sp>
      <p:sp>
        <p:nvSpPr>
          <p:cNvPr id="6" name="TextBox 5"/>
          <p:cNvSpPr txBox="1"/>
          <p:nvPr/>
        </p:nvSpPr>
        <p:spPr>
          <a:xfrm>
            <a:off x="6616700" y="3492500"/>
            <a:ext cx="5137150" cy="3046988"/>
          </a:xfrm>
          <a:prstGeom prst="rect">
            <a:avLst/>
          </a:prstGeom>
          <a:noFill/>
        </p:spPr>
        <p:txBody>
          <a:bodyPr wrap="square" rtlCol="0">
            <a:spAutoFit/>
          </a:bodyPr>
          <a:lstStyle/>
          <a:p>
            <a:r>
              <a:rPr lang="en-GB" sz="2400" b="1" dirty="0" smtClean="0"/>
              <a:t>b) Explain </a:t>
            </a:r>
            <a:r>
              <a:rPr lang="en-GB" sz="2400" b="1" dirty="0"/>
              <a:t>one way in which medical treatments were different in the 13</a:t>
            </a:r>
            <a:r>
              <a:rPr lang="en-GB" sz="2400" b="1" baseline="30000" dirty="0"/>
              <a:t>th</a:t>
            </a:r>
            <a:r>
              <a:rPr lang="en-GB" sz="2400" b="1" dirty="0"/>
              <a:t> and 16</a:t>
            </a:r>
            <a:r>
              <a:rPr lang="en-GB" sz="2400" b="1" baseline="30000" dirty="0"/>
              <a:t>th</a:t>
            </a:r>
            <a:r>
              <a:rPr lang="en-GB" sz="2400" b="1" dirty="0"/>
              <a:t> centuries [4 </a:t>
            </a:r>
            <a:r>
              <a:rPr lang="en-GB" sz="2400" b="1" dirty="0" smtClean="0"/>
              <a:t>marks]</a:t>
            </a:r>
          </a:p>
          <a:p>
            <a:endParaRPr lang="en-GB" sz="2400" dirty="0"/>
          </a:p>
          <a:p>
            <a:r>
              <a:rPr lang="en-GB" sz="2400" dirty="0" smtClean="0">
                <a:solidFill>
                  <a:srgbClr val="0070C0"/>
                </a:solidFill>
              </a:rPr>
              <a:t>“One way that medical treatments were different was ______________. In the 13</a:t>
            </a:r>
            <a:r>
              <a:rPr lang="en-GB" sz="2400" baseline="30000" dirty="0" smtClean="0">
                <a:solidFill>
                  <a:srgbClr val="0070C0"/>
                </a:solidFill>
              </a:rPr>
              <a:t>th</a:t>
            </a:r>
            <a:r>
              <a:rPr lang="en-GB" sz="2400" dirty="0" smtClean="0">
                <a:solidFill>
                  <a:srgbClr val="0070C0"/>
                </a:solidFill>
              </a:rPr>
              <a:t> century they ….., whereas in the 16 century they….”</a:t>
            </a:r>
            <a:endParaRPr lang="en-GB" sz="2400" dirty="0">
              <a:solidFill>
                <a:srgbClr val="0070C0"/>
              </a:solidFill>
            </a:endParaRPr>
          </a:p>
        </p:txBody>
      </p:sp>
      <p:sp>
        <p:nvSpPr>
          <p:cNvPr id="7" name="TextBox 6"/>
          <p:cNvSpPr txBox="1"/>
          <p:nvPr/>
        </p:nvSpPr>
        <p:spPr>
          <a:xfrm>
            <a:off x="450850" y="3492500"/>
            <a:ext cx="5245100" cy="3046988"/>
          </a:xfrm>
          <a:prstGeom prst="rect">
            <a:avLst/>
          </a:prstGeom>
          <a:noFill/>
        </p:spPr>
        <p:txBody>
          <a:bodyPr wrap="square" rtlCol="0">
            <a:spAutoFit/>
          </a:bodyPr>
          <a:lstStyle/>
          <a:p>
            <a:r>
              <a:rPr lang="en-GB" sz="2400" b="1" dirty="0" smtClean="0"/>
              <a:t>a) Explain </a:t>
            </a:r>
            <a:r>
              <a:rPr lang="en-GB" sz="2400" b="1" dirty="0"/>
              <a:t>one way in which medical treatments were </a:t>
            </a:r>
            <a:r>
              <a:rPr lang="en-GB" sz="2400" b="1" dirty="0" smtClean="0"/>
              <a:t>similar </a:t>
            </a:r>
            <a:r>
              <a:rPr lang="en-GB" sz="2400" b="1" dirty="0"/>
              <a:t>in the 13</a:t>
            </a:r>
            <a:r>
              <a:rPr lang="en-GB" sz="2400" b="1" baseline="30000" dirty="0"/>
              <a:t>th</a:t>
            </a:r>
            <a:r>
              <a:rPr lang="en-GB" sz="2400" b="1" dirty="0"/>
              <a:t> and 16</a:t>
            </a:r>
            <a:r>
              <a:rPr lang="en-GB" sz="2400" b="1" baseline="30000" dirty="0"/>
              <a:t>th</a:t>
            </a:r>
            <a:r>
              <a:rPr lang="en-GB" sz="2400" b="1" dirty="0"/>
              <a:t> centuries [4 </a:t>
            </a:r>
            <a:r>
              <a:rPr lang="en-GB" sz="2400" b="1" dirty="0" smtClean="0"/>
              <a:t>marks]</a:t>
            </a:r>
          </a:p>
          <a:p>
            <a:endParaRPr lang="en-GB" sz="2400" dirty="0"/>
          </a:p>
          <a:p>
            <a:r>
              <a:rPr lang="en-GB" sz="2400" dirty="0" smtClean="0">
                <a:solidFill>
                  <a:srgbClr val="0070C0"/>
                </a:solidFill>
              </a:rPr>
              <a:t>“One way that medical treatments were the same was ______________. In the 13</a:t>
            </a:r>
            <a:r>
              <a:rPr lang="en-GB" sz="2400" baseline="30000" dirty="0" smtClean="0">
                <a:solidFill>
                  <a:srgbClr val="0070C0"/>
                </a:solidFill>
              </a:rPr>
              <a:t>th</a:t>
            </a:r>
            <a:r>
              <a:rPr lang="en-GB" sz="2400" dirty="0" smtClean="0">
                <a:solidFill>
                  <a:srgbClr val="0070C0"/>
                </a:solidFill>
              </a:rPr>
              <a:t> century they ….., and in the 16 century they….”</a:t>
            </a:r>
            <a:endParaRPr lang="en-GB" sz="2400" dirty="0">
              <a:solidFill>
                <a:srgbClr val="0070C0"/>
              </a:solidFill>
            </a:endParaRPr>
          </a:p>
        </p:txBody>
      </p:sp>
    </p:spTree>
    <p:extLst>
      <p:ext uri="{BB962C8B-B14F-4D97-AF65-F5344CB8AC3E}">
        <p14:creationId xmlns:p14="http://schemas.microsoft.com/office/powerpoint/2010/main" val="421732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7075516"/>
              </p:ext>
            </p:extLst>
          </p:nvPr>
        </p:nvGraphicFramePr>
        <p:xfrm>
          <a:off x="165100" y="491066"/>
          <a:ext cx="11811000" cy="5669280"/>
        </p:xfrm>
        <a:graphic>
          <a:graphicData uri="http://schemas.openxmlformats.org/drawingml/2006/table">
            <a:tbl>
              <a:tblPr firstRow="1" bandRow="1">
                <a:tableStyleId>{16D9F66E-5EB9-4882-86FB-DCBF35E3C3E4}</a:tableStyleId>
              </a:tblPr>
              <a:tblGrid>
                <a:gridCol w="5905500">
                  <a:extLst>
                    <a:ext uri="{9D8B030D-6E8A-4147-A177-3AD203B41FA5}">
                      <a16:colId xmlns:a16="http://schemas.microsoft.com/office/drawing/2014/main" val="1566789746"/>
                    </a:ext>
                  </a:extLst>
                </a:gridCol>
                <a:gridCol w="5905500">
                  <a:extLst>
                    <a:ext uri="{9D8B030D-6E8A-4147-A177-3AD203B41FA5}">
                      <a16:colId xmlns:a16="http://schemas.microsoft.com/office/drawing/2014/main" val="3605023294"/>
                    </a:ext>
                  </a:extLst>
                </a:gridCol>
              </a:tblGrid>
              <a:tr h="370840">
                <a:tc>
                  <a:txBody>
                    <a:bodyPr/>
                    <a:lstStyle/>
                    <a:p>
                      <a:r>
                        <a:rPr lang="en-GB" sz="2400" dirty="0" smtClean="0"/>
                        <a:t>Things that stayed the</a:t>
                      </a:r>
                      <a:r>
                        <a:rPr lang="en-GB" sz="2400" baseline="0" dirty="0" smtClean="0"/>
                        <a:t> same (continuity)</a:t>
                      </a:r>
                      <a:endParaRPr lang="en-GB" sz="2400" dirty="0"/>
                    </a:p>
                  </a:txBody>
                  <a:tcPr/>
                </a:tc>
                <a:tc>
                  <a:txBody>
                    <a:bodyPr/>
                    <a:lstStyle/>
                    <a:p>
                      <a:r>
                        <a:rPr lang="en-GB" sz="2400" dirty="0" smtClean="0"/>
                        <a:t>Things that changed (change)</a:t>
                      </a:r>
                      <a:endParaRPr lang="en-GB" sz="2400" dirty="0"/>
                    </a:p>
                  </a:txBody>
                  <a:tcPr/>
                </a:tc>
                <a:extLst>
                  <a:ext uri="{0D108BD9-81ED-4DB2-BD59-A6C34878D82A}">
                    <a16:rowId xmlns:a16="http://schemas.microsoft.com/office/drawing/2014/main" val="595163301"/>
                  </a:ext>
                </a:extLst>
              </a:tr>
              <a:tr h="370840">
                <a:tc>
                  <a:txBody>
                    <a:bodyPr/>
                    <a:lstStyle/>
                    <a:p>
                      <a:pPr marL="342900" indent="-342900">
                        <a:buFont typeface="Arial" panose="020B0604020202020204" pitchFamily="34" charset="0"/>
                        <a:buChar char="•"/>
                      </a:pPr>
                      <a:r>
                        <a:rPr lang="en-GB" sz="2400" dirty="0" smtClean="0"/>
                        <a:t>Humoral treatment</a:t>
                      </a:r>
                      <a:r>
                        <a:rPr lang="en-GB" sz="2400" baseline="0" dirty="0" smtClean="0"/>
                        <a:t> used in both e.g. bleeding, purging (antimony used in 16</a:t>
                      </a:r>
                      <a:r>
                        <a:rPr lang="en-GB" sz="2400" baseline="30000" dirty="0" smtClean="0"/>
                        <a:t>th</a:t>
                      </a:r>
                      <a:r>
                        <a:rPr lang="en-GB" sz="2400" baseline="0" dirty="0" smtClean="0"/>
                        <a:t> Century for this) Colours of Renaissance still linked to humours. </a:t>
                      </a:r>
                    </a:p>
                    <a:p>
                      <a:pPr marL="342900" indent="-342900">
                        <a:buFont typeface="Arial" panose="020B0604020202020204" pitchFamily="34" charset="0"/>
                        <a:buChar char="•"/>
                      </a:pPr>
                      <a:r>
                        <a:rPr lang="en-GB" sz="2400" baseline="0" dirty="0" smtClean="0"/>
                        <a:t/>
                      </a:r>
                      <a:br>
                        <a:rPr lang="en-GB" sz="2400" baseline="0" dirty="0" smtClean="0"/>
                      </a:br>
                      <a:r>
                        <a:rPr lang="en-GB" sz="2400" baseline="0" dirty="0" smtClean="0"/>
                        <a:t>Herbal treatments used in both centuries (</a:t>
                      </a:r>
                      <a:r>
                        <a:rPr lang="en-GB" sz="2400" baseline="0" dirty="0" err="1" smtClean="0"/>
                        <a:t>theriaca</a:t>
                      </a:r>
                      <a:r>
                        <a:rPr lang="en-GB" sz="2400" baseline="0" dirty="0" smtClean="0"/>
                        <a:t> used in medieval,  ipecac and cinchona used in renaissance) </a:t>
                      </a:r>
                    </a:p>
                    <a:p>
                      <a:endParaRPr lang="en-GB" sz="2400" baseline="0" dirty="0" smtClean="0"/>
                    </a:p>
                    <a:p>
                      <a:endParaRPr lang="en-GB" sz="2400" baseline="0" dirty="0" smtClean="0"/>
                    </a:p>
                  </a:txBody>
                  <a:tcPr/>
                </a:tc>
                <a:tc>
                  <a:txBody>
                    <a:bodyPr/>
                    <a:lstStyle/>
                    <a:p>
                      <a:pPr marL="342900" indent="-342900">
                        <a:buFont typeface="Arial" panose="020B0604020202020204" pitchFamily="34" charset="0"/>
                        <a:buChar char="•"/>
                      </a:pPr>
                      <a:r>
                        <a:rPr lang="en-GB" sz="2400" dirty="0" smtClean="0"/>
                        <a:t>Introduction of iatrochemistry</a:t>
                      </a:r>
                      <a:r>
                        <a:rPr lang="en-GB" sz="2400" baseline="0" dirty="0" smtClean="0"/>
                        <a:t> due to growth in alchemy e.g. mercury being used to treat syphilis. </a:t>
                      </a:r>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r>
                        <a:rPr lang="en-GB" sz="2400" baseline="0" dirty="0" smtClean="0"/>
                        <a:t>Transference began to be used – inanimate objects like vegetables were thought to have the ability to drain the disease from the body.</a:t>
                      </a:r>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r>
                        <a:rPr lang="en-GB" sz="2400" baseline="0" dirty="0" smtClean="0"/>
                        <a:t>Colour linked to humours e.g. red wine used to treat ‘red diseases’. </a:t>
                      </a:r>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r>
                        <a:rPr lang="en-GB" sz="2400" baseline="0" dirty="0" smtClean="0"/>
                        <a:t>Plants and herbs from New World being used e.g. coffee, tobacco, cinnamon etc.</a:t>
                      </a:r>
                      <a:endParaRPr lang="en-GB" sz="2400" dirty="0"/>
                    </a:p>
                  </a:txBody>
                  <a:tcPr/>
                </a:tc>
                <a:extLst>
                  <a:ext uri="{0D108BD9-81ED-4DB2-BD59-A6C34878D82A}">
                    <a16:rowId xmlns:a16="http://schemas.microsoft.com/office/drawing/2014/main" val="3964819380"/>
                  </a:ext>
                </a:extLst>
              </a:tr>
            </a:tbl>
          </a:graphicData>
        </a:graphic>
      </p:graphicFrame>
    </p:spTree>
    <p:extLst>
      <p:ext uri="{BB962C8B-B14F-4D97-AF65-F5344CB8AC3E}">
        <p14:creationId xmlns:p14="http://schemas.microsoft.com/office/powerpoint/2010/main" val="296884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642</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How much did treatments change between the Medieval and Renaissance periods?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was disease treated during the Medieval Period?</dc:title>
  <dc:creator>User</dc:creator>
  <cp:lastModifiedBy>User</cp:lastModifiedBy>
  <cp:revision>17</cp:revision>
  <dcterms:created xsi:type="dcterms:W3CDTF">2017-09-16T13:21:40Z</dcterms:created>
  <dcterms:modified xsi:type="dcterms:W3CDTF">2018-05-15T09:37:33Z</dcterms:modified>
</cp:coreProperties>
</file>