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94" r:id="rId3"/>
    <p:sldId id="289" r:id="rId4"/>
    <p:sldId id="290" r:id="rId5"/>
    <p:sldId id="293" r:id="rId6"/>
    <p:sldId id="291" r:id="rId7"/>
    <p:sldId id="292" r:id="rId8"/>
    <p:sldId id="268" r:id="rId9"/>
    <p:sldId id="279" r:id="rId10"/>
    <p:sldId id="280" r:id="rId11"/>
    <p:sldId id="281" r:id="rId12"/>
    <p:sldId id="282" r:id="rId13"/>
    <p:sldId id="284" r:id="rId14"/>
    <p:sldId id="285" r:id="rId15"/>
    <p:sldId id="286" r:id="rId16"/>
    <p:sldId id="275" r:id="rId17"/>
    <p:sldId id="277" r:id="rId18"/>
    <p:sldId id="270" r:id="rId19"/>
    <p:sldId id="287" r:id="rId20"/>
    <p:sldId id="288" r:id="rId21"/>
    <p:sldId id="296"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varScale="1">
        <p:scale>
          <a:sx n="71" d="100"/>
          <a:sy n="71" d="100"/>
        </p:scale>
        <p:origin x="75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Norman</a:t>
            </a:r>
            <a:r>
              <a:rPr lang="en-US" baseline="0" dirty="0" smtClean="0"/>
              <a:t> L</a:t>
            </a:r>
            <a:r>
              <a:rPr lang="en-US" dirty="0" smtClean="0"/>
              <a:t>and </a:t>
            </a:r>
            <a:r>
              <a:rPr lang="en-US" dirty="0"/>
              <a:t>Ownership</a:t>
            </a:r>
          </a:p>
        </c:rich>
      </c:tx>
      <c:overlay val="0"/>
    </c:title>
    <c:autoTitleDeleted val="0"/>
    <c:plotArea>
      <c:layout/>
      <c:pieChart>
        <c:varyColors val="1"/>
        <c:ser>
          <c:idx val="0"/>
          <c:order val="0"/>
          <c:tx>
            <c:strRef>
              <c:f>Sheet1!$B$1</c:f>
              <c:strCache>
                <c:ptCount val="1"/>
                <c:pt idx="0">
                  <c:v>Land Ownership</c:v>
                </c:pt>
              </c:strCache>
            </c:strRef>
          </c:tx>
          <c:cat>
            <c:strRef>
              <c:f>Sheet1!$A$2:$A$5</c:f>
              <c:strCache>
                <c:ptCount val="4"/>
                <c:pt idx="0">
                  <c:v>Crown (20%)</c:v>
                </c:pt>
                <c:pt idx="1">
                  <c:v>Church (25%)</c:v>
                </c:pt>
                <c:pt idx="2">
                  <c:v>Normans (50%)</c:v>
                </c:pt>
                <c:pt idx="3">
                  <c:v>Anglo-Saxons (5%)</c:v>
                </c:pt>
              </c:strCache>
            </c:strRef>
          </c:cat>
          <c:val>
            <c:numRef>
              <c:f>Sheet1!$B$2:$B$5</c:f>
              <c:numCache>
                <c:formatCode>General</c:formatCode>
                <c:ptCount val="4"/>
                <c:pt idx="0">
                  <c:v>20</c:v>
                </c:pt>
                <c:pt idx="1">
                  <c:v>25</c:v>
                </c:pt>
                <c:pt idx="2">
                  <c:v>50</c:v>
                </c:pt>
                <c:pt idx="3">
                  <c:v>5</c:v>
                </c:pt>
              </c:numCache>
            </c:numRef>
          </c:val>
          <c:extLst>
            <c:ext xmlns:c16="http://schemas.microsoft.com/office/drawing/2014/chart" uri="{C3380CC4-5D6E-409C-BE32-E72D297353CC}">
              <c16:uniqueId val="{00000000-6A85-43C5-89F0-195A3474F812}"/>
            </c:ext>
          </c:extLst>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D61C07-FE22-47B0-8E71-FAF0D66ECC76}" type="datetimeFigureOut">
              <a:rPr lang="en-GB" smtClean="0"/>
              <a:t>16/10/2018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F83840-0AF6-4D4C-8E8A-ADE8EAF6C4D7}" type="slidenum">
              <a:rPr lang="en-GB" smtClean="0"/>
              <a:t>‹#›</a:t>
            </a:fld>
            <a:endParaRPr lang="en-GB"/>
          </a:p>
        </p:txBody>
      </p:sp>
    </p:spTree>
    <p:extLst>
      <p:ext uri="{BB962C8B-B14F-4D97-AF65-F5344CB8AC3E}">
        <p14:creationId xmlns:p14="http://schemas.microsoft.com/office/powerpoint/2010/main" val="10768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5C1D7D-BB3A-4345-9365-CE5F7A17B5B1}"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1887630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C1D7D-BB3A-4345-9365-CE5F7A17B5B1}"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2030348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C1D7D-BB3A-4345-9365-CE5F7A17B5B1}"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1407983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5C1D7D-BB3A-4345-9365-CE5F7A17B5B1}"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188122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5C1D7D-BB3A-4345-9365-CE5F7A17B5B1}" type="datetimeFigureOut">
              <a:rPr lang="en-GB" smtClean="0"/>
              <a:t>16/10/2018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158216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5C1D7D-BB3A-4345-9365-CE5F7A17B5B1}" type="datetimeFigureOut">
              <a:rPr lang="en-GB" smtClean="0"/>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107588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5C1D7D-BB3A-4345-9365-CE5F7A17B5B1}" type="datetimeFigureOut">
              <a:rPr lang="en-GB" smtClean="0"/>
              <a:t>16/10/2018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312917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5C1D7D-BB3A-4345-9365-CE5F7A17B5B1}" type="datetimeFigureOut">
              <a:rPr lang="en-GB" smtClean="0"/>
              <a:t>16/10/2018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2703923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C1D7D-BB3A-4345-9365-CE5F7A17B5B1}" type="datetimeFigureOut">
              <a:rPr lang="en-GB" smtClean="0"/>
              <a:t>16/10/2018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1721871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C1D7D-BB3A-4345-9365-CE5F7A17B5B1}" type="datetimeFigureOut">
              <a:rPr lang="en-GB" smtClean="0"/>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3371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5C1D7D-BB3A-4345-9365-CE5F7A17B5B1}" type="datetimeFigureOut">
              <a:rPr lang="en-GB" smtClean="0"/>
              <a:t>16/10/2018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6F7B5-9399-4B64-841F-70A81471266B}" type="slidenum">
              <a:rPr lang="en-GB" smtClean="0"/>
              <a:t>‹#›</a:t>
            </a:fld>
            <a:endParaRPr lang="en-GB"/>
          </a:p>
        </p:txBody>
      </p:sp>
    </p:spTree>
    <p:extLst>
      <p:ext uri="{BB962C8B-B14F-4D97-AF65-F5344CB8AC3E}">
        <p14:creationId xmlns:p14="http://schemas.microsoft.com/office/powerpoint/2010/main" val="530543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C1D7D-BB3A-4345-9365-CE5F7A17B5B1}" type="datetimeFigureOut">
              <a:rPr lang="en-GB" smtClean="0"/>
              <a:t>16/10/2018</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6F7B5-9399-4B64-841F-70A81471266B}" type="slidenum">
              <a:rPr lang="en-GB" smtClean="0"/>
              <a:t>‹#›</a:t>
            </a:fld>
            <a:endParaRPr lang="en-GB"/>
          </a:p>
        </p:txBody>
      </p:sp>
    </p:spTree>
    <p:extLst>
      <p:ext uri="{BB962C8B-B14F-4D97-AF65-F5344CB8AC3E}">
        <p14:creationId xmlns:p14="http://schemas.microsoft.com/office/powerpoint/2010/main" val="1913514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51584" y="-252916"/>
            <a:ext cx="10078888" cy="1881716"/>
          </a:xfrm>
        </p:spPr>
        <p:txBody>
          <a:bodyPr>
            <a:normAutofit/>
          </a:bodyPr>
          <a:lstStyle/>
          <a:p>
            <a:pPr algn="l"/>
            <a:r>
              <a:rPr lang="en-GB" sz="3200" u="sng" dirty="0" smtClean="0"/>
              <a:t>How did William control his kingdom between 1066 and 1070?</a:t>
            </a:r>
            <a:endParaRPr lang="en-GB" sz="3200" u="sng" dirty="0"/>
          </a:p>
        </p:txBody>
      </p:sp>
      <p:sp>
        <p:nvSpPr>
          <p:cNvPr id="3" name="TextBox 2"/>
          <p:cNvSpPr txBox="1"/>
          <p:nvPr/>
        </p:nvSpPr>
        <p:spPr>
          <a:xfrm>
            <a:off x="34861" y="3573016"/>
            <a:ext cx="7357283" cy="2246769"/>
          </a:xfrm>
          <a:prstGeom prst="rect">
            <a:avLst/>
          </a:prstGeom>
          <a:solidFill>
            <a:srgbClr val="FFFF66"/>
          </a:solidFill>
        </p:spPr>
        <p:txBody>
          <a:bodyPr wrap="square" rtlCol="0">
            <a:spAutoFit/>
          </a:bodyPr>
          <a:lstStyle/>
          <a:p>
            <a:r>
              <a:rPr lang="en-GB" sz="2800" dirty="0" smtClean="0">
                <a:solidFill>
                  <a:srgbClr val="FF0000"/>
                </a:solidFill>
              </a:rPr>
              <a:t>Starter task: </a:t>
            </a:r>
            <a:r>
              <a:rPr lang="en-GB" sz="2800" dirty="0" smtClean="0"/>
              <a:t>Each group will be given a source. Around it, scribble down what you think it is. How would it help William control England?</a:t>
            </a:r>
          </a:p>
          <a:p>
            <a:endParaRPr lang="en-GB" sz="2800" dirty="0"/>
          </a:p>
          <a:p>
            <a:r>
              <a:rPr lang="en-GB" sz="2800" dirty="0" smtClean="0"/>
              <a:t>Write it around the picture! You have 10 minutes.</a:t>
            </a:r>
          </a:p>
        </p:txBody>
      </p:sp>
      <p:sp>
        <p:nvSpPr>
          <p:cNvPr id="4" name="TextBox 3"/>
          <p:cNvSpPr txBox="1"/>
          <p:nvPr/>
        </p:nvSpPr>
        <p:spPr>
          <a:xfrm>
            <a:off x="34861" y="1628800"/>
            <a:ext cx="7176120" cy="1815882"/>
          </a:xfrm>
          <a:prstGeom prst="rect">
            <a:avLst/>
          </a:prstGeom>
          <a:solidFill>
            <a:schemeClr val="accent5">
              <a:lumMod val="20000"/>
              <a:lumOff val="80000"/>
            </a:schemeClr>
          </a:solidFill>
        </p:spPr>
        <p:txBody>
          <a:bodyPr wrap="square" rtlCol="0">
            <a:spAutoFit/>
          </a:bodyPr>
          <a:lstStyle/>
          <a:p>
            <a:r>
              <a:rPr lang="en-GB" sz="2800" i="1" dirty="0" smtClean="0"/>
              <a:t>In this lesson, we will:</a:t>
            </a:r>
            <a:endParaRPr lang="en-GB" sz="2800" i="1" dirty="0">
              <a:latin typeface="Franklin Gothic Demi Cond" panose="020B0706030402020204" pitchFamily="34" charset="0"/>
            </a:endParaRPr>
          </a:p>
          <a:p>
            <a:pPr marL="457200" indent="-457200">
              <a:buFont typeface="Arial" panose="020B0604020202020204" pitchFamily="34" charset="0"/>
              <a:buChar char="•"/>
            </a:pPr>
            <a:r>
              <a:rPr lang="en-GB" sz="2800" dirty="0" smtClean="0">
                <a:solidFill>
                  <a:srgbClr val="FF0000"/>
                </a:solidFill>
                <a:latin typeface="Franklin Gothic Demi Cond" panose="020B0706030402020204" pitchFamily="34" charset="0"/>
              </a:rPr>
              <a:t>Explain </a:t>
            </a:r>
            <a:r>
              <a:rPr lang="en-GB" sz="2800" dirty="0" smtClean="0">
                <a:latin typeface="Franklin Gothic Demi Cond" panose="020B0706030402020204" pitchFamily="34" charset="0"/>
              </a:rPr>
              <a:t>policies introduced by King William to govern England.</a:t>
            </a:r>
          </a:p>
          <a:p>
            <a:pPr marL="457200" indent="-457200">
              <a:buFont typeface="Arial" panose="020B0604020202020204" pitchFamily="34" charset="0"/>
              <a:buChar char="•"/>
            </a:pPr>
            <a:r>
              <a:rPr lang="en-GB" sz="2800" dirty="0" smtClean="0">
                <a:solidFill>
                  <a:srgbClr val="FF0000"/>
                </a:solidFill>
                <a:latin typeface="Franklin Gothic Demi Cond" panose="020B0706030402020204" pitchFamily="34" charset="0"/>
              </a:rPr>
              <a:t>Assess </a:t>
            </a:r>
            <a:r>
              <a:rPr lang="en-GB" sz="2800" dirty="0" smtClean="0">
                <a:latin typeface="Franklin Gothic Demi Cond" panose="020B0706030402020204" pitchFamily="34" charset="0"/>
              </a:rPr>
              <a:t>the impact of these policies</a:t>
            </a:r>
            <a:endParaRPr lang="en-GB" sz="2800" dirty="0">
              <a:latin typeface="Franklin Gothic Demi Cond" panose="020B0706030402020204"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87852" y="1151643"/>
            <a:ext cx="3279704" cy="4842746"/>
          </a:xfrm>
          <a:prstGeom prst="rect">
            <a:avLst/>
          </a:prstGeom>
        </p:spPr>
      </p:pic>
    </p:spTree>
    <p:extLst>
      <p:ext uri="{BB962C8B-B14F-4D97-AF65-F5344CB8AC3E}">
        <p14:creationId xmlns:p14="http://schemas.microsoft.com/office/powerpoint/2010/main" val="243516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visitcornwall.com/sites/default/files/product_image/Launceston%20Castle%20%5Bc%5D%20EHPL%20Skysc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8002"/>
            <a:ext cx="903649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27940" y="204744"/>
            <a:ext cx="5829994" cy="646331"/>
          </a:xfrm>
          <a:prstGeom prst="rect">
            <a:avLst/>
          </a:prstGeom>
        </p:spPr>
        <p:txBody>
          <a:bodyPr wrap="none">
            <a:spAutoFit/>
          </a:bodyPr>
          <a:lstStyle/>
          <a:p>
            <a:r>
              <a:rPr lang="en-GB" sz="3600" b="1" dirty="0"/>
              <a:t>Launceston Castle</a:t>
            </a:r>
            <a:r>
              <a:rPr lang="en-GB" sz="3600" dirty="0"/>
              <a:t> </a:t>
            </a:r>
            <a:r>
              <a:rPr lang="en-GB" sz="3600" dirty="0">
                <a:latin typeface="Aharoni" panose="02010803020104030203" pitchFamily="2" charset="-79"/>
                <a:cs typeface="Aharoni" panose="02010803020104030203" pitchFamily="2" charset="-79"/>
              </a:rPr>
              <a:t>,Cornwall</a:t>
            </a:r>
          </a:p>
        </p:txBody>
      </p:sp>
    </p:spTree>
    <p:extLst>
      <p:ext uri="{BB962C8B-B14F-4D97-AF65-F5344CB8AC3E}">
        <p14:creationId xmlns:p14="http://schemas.microsoft.com/office/powerpoint/2010/main" val="3398512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ronestagr.am/wp-content/uploads/2014/12/Castle-1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15481" y="0"/>
            <a:ext cx="9496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718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thumbs.dreamstime.com/z/trematon-castle-2756175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0" y="-1"/>
            <a:ext cx="9468544" cy="74141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03512" y="188640"/>
            <a:ext cx="5825634" cy="646331"/>
          </a:xfrm>
          <a:prstGeom prst="rect">
            <a:avLst/>
          </a:prstGeom>
        </p:spPr>
        <p:txBody>
          <a:bodyPr wrap="none">
            <a:spAutoFit/>
          </a:bodyPr>
          <a:lstStyle/>
          <a:p>
            <a:r>
              <a:rPr lang="en-GB" sz="3600" dirty="0" err="1">
                <a:latin typeface="Aharoni" panose="02010803020104030203" pitchFamily="2" charset="-79"/>
                <a:cs typeface="Aharoni" panose="02010803020104030203" pitchFamily="2" charset="-79"/>
              </a:rPr>
              <a:t>Trematon</a:t>
            </a:r>
            <a:r>
              <a:rPr lang="en-GB" sz="3600" dirty="0">
                <a:latin typeface="Aharoni" panose="02010803020104030203" pitchFamily="2" charset="-79"/>
                <a:cs typeface="Aharoni" panose="02010803020104030203" pitchFamily="2" charset="-79"/>
              </a:rPr>
              <a:t> castle, Cornwall</a:t>
            </a:r>
          </a:p>
        </p:txBody>
      </p:sp>
    </p:spTree>
    <p:extLst>
      <p:ext uri="{BB962C8B-B14F-4D97-AF65-F5344CB8AC3E}">
        <p14:creationId xmlns:p14="http://schemas.microsoft.com/office/powerpoint/2010/main" val="2508776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i.dailymail.co.uk/i/pix/2014/04/11/article-2602341-1D06134F00000578-774_964x63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9438" y="1"/>
            <a:ext cx="9182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7758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2/2c/Tower_of_London_viewed_from_the_River_Thame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87488" y="260648"/>
            <a:ext cx="9179352" cy="61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87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0"/>
            <a:ext cx="5904656" cy="1200329"/>
          </a:xfrm>
          <a:prstGeom prst="rect">
            <a:avLst/>
          </a:prstGeom>
          <a:noFill/>
        </p:spPr>
        <p:txBody>
          <a:bodyPr wrap="square" rtlCol="0">
            <a:spAutoFit/>
          </a:bodyPr>
          <a:lstStyle/>
          <a:p>
            <a:r>
              <a:rPr lang="en-GB" sz="3600" dirty="0" smtClean="0">
                <a:latin typeface="Franklin Gothic Demi Cond" panose="020B0706030402020204" pitchFamily="34" charset="0"/>
              </a:rPr>
              <a:t>How did William </a:t>
            </a:r>
            <a:r>
              <a:rPr lang="en-GB" sz="3600" dirty="0" smtClean="0">
                <a:solidFill>
                  <a:srgbClr val="FF0000"/>
                </a:solidFill>
                <a:latin typeface="Franklin Gothic Demi Cond" panose="020B0706030402020204" pitchFamily="34" charset="0"/>
              </a:rPr>
              <a:t>stop</a:t>
            </a:r>
            <a:r>
              <a:rPr lang="en-GB" sz="3600" dirty="0" smtClean="0">
                <a:latin typeface="Franklin Gothic Demi Cond" panose="020B0706030402020204" pitchFamily="34" charset="0"/>
              </a:rPr>
              <a:t> people from challenging him?</a:t>
            </a:r>
            <a:endParaRPr lang="en-GB" sz="3600" dirty="0">
              <a:latin typeface="Franklin Gothic Demi Cond" panose="020B0706030402020204" pitchFamily="34" charset="0"/>
            </a:endParaRPr>
          </a:p>
        </p:txBody>
      </p:sp>
      <p:sp>
        <p:nvSpPr>
          <p:cNvPr id="3" name="TextBox 2"/>
          <p:cNvSpPr txBox="1"/>
          <p:nvPr/>
        </p:nvSpPr>
        <p:spPr>
          <a:xfrm>
            <a:off x="226205" y="1178208"/>
            <a:ext cx="6789422" cy="5632311"/>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000" dirty="0" smtClean="0"/>
              <a:t>Earldoms were largely reduced (the first were Northumbria and Mercia). </a:t>
            </a:r>
            <a:r>
              <a:rPr lang="en-GB" sz="2000" dirty="0"/>
              <a:t>This prevented any family from gaining so much territory that they could challenge the king (like the </a:t>
            </a:r>
            <a:r>
              <a:rPr lang="en-GB" sz="2000" dirty="0" err="1"/>
              <a:t>Godwins</a:t>
            </a:r>
            <a:r>
              <a:rPr lang="en-GB" sz="2000" dirty="0"/>
              <a:t> had done</a:t>
            </a:r>
            <a:r>
              <a:rPr lang="en-GB" sz="2000" dirty="0" smtClean="0"/>
              <a:t>)</a:t>
            </a: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Most of the Anglo-Saxon nobility were slowly replaced by Normans whom William could trust.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Most land was taken from Anglo-Saxons and granted to Norman lords (by 1087, only 2 Saxons held land)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Introduced </a:t>
            </a:r>
            <a:r>
              <a:rPr lang="en-GB" sz="2000" dirty="0"/>
              <a:t>the idea of ‘forfeit’ – which meant that if anyone acted against William he would take their land from them. </a:t>
            </a:r>
          </a:p>
          <a:p>
            <a:pPr marL="171450" indent="-171450">
              <a:buFont typeface="Arial" panose="020B0604020202020204" pitchFamily="34" charset="0"/>
              <a:buChar char="•"/>
            </a:pPr>
            <a:endParaRPr lang="en-GB" sz="2000" dirty="0" smtClean="0"/>
          </a:p>
          <a:p>
            <a:pPr marL="171450" indent="-171450">
              <a:buFont typeface="Arial" panose="020B0604020202020204" pitchFamily="34" charset="0"/>
              <a:buChar char="•"/>
            </a:pPr>
            <a:r>
              <a:rPr lang="en-GB" sz="2000" dirty="0" smtClean="0"/>
              <a:t>If </a:t>
            </a:r>
            <a:r>
              <a:rPr lang="en-GB" sz="2000" dirty="0"/>
              <a:t>an Anglo-Saxon wanted to get their land back from William, they had to pay him money. When a Norman died, the land went back to the king. Their heir would have to pay a tax to William to inherit the land. </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59207" y="2852936"/>
            <a:ext cx="4834190" cy="3400913"/>
          </a:xfrm>
          <a:prstGeom prst="rect">
            <a:avLst/>
          </a:prstGeo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t="-919"/>
          <a:stretch/>
        </p:blipFill>
        <p:spPr>
          <a:xfrm>
            <a:off x="7176120" y="260648"/>
            <a:ext cx="4818511" cy="2252772"/>
          </a:xfrm>
          <a:prstGeom prst="rect">
            <a:avLst/>
          </a:prstGeom>
        </p:spPr>
      </p:pic>
    </p:spTree>
    <p:extLst>
      <p:ext uri="{BB962C8B-B14F-4D97-AF65-F5344CB8AC3E}">
        <p14:creationId xmlns:p14="http://schemas.microsoft.com/office/powerpoint/2010/main" val="90179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68736498"/>
              </p:ext>
            </p:extLst>
          </p:nvPr>
        </p:nvGraphicFramePr>
        <p:xfrm>
          <a:off x="1524000" y="9003"/>
          <a:ext cx="9144000" cy="68489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182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045" t="4776" b="7861"/>
          <a:stretch/>
        </p:blipFill>
        <p:spPr>
          <a:xfrm rot="5400000">
            <a:off x="5263624" y="963595"/>
            <a:ext cx="7058675" cy="467384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042" t="8641" b="4951"/>
          <a:stretch/>
        </p:blipFill>
        <p:spPr>
          <a:xfrm rot="5400000">
            <a:off x="-1045007" y="1042937"/>
            <a:ext cx="6887799" cy="4801925"/>
          </a:xfrm>
          <a:prstGeom prst="rect">
            <a:avLst/>
          </a:prstGeom>
        </p:spPr>
      </p:pic>
    </p:spTree>
    <p:extLst>
      <p:ext uri="{BB962C8B-B14F-4D97-AF65-F5344CB8AC3E}">
        <p14:creationId xmlns:p14="http://schemas.microsoft.com/office/powerpoint/2010/main" val="1379071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720" y="1747087"/>
            <a:ext cx="6840760" cy="5016758"/>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000" dirty="0"/>
              <a:t>Relied heavily on royal ceremonies to show that he was the legal king.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At his coronation he was anointed with sacred oil which meant he was appointing by God.  </a:t>
            </a:r>
            <a:endParaRPr lang="en-GB" sz="2000" dirty="0" smtClean="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Decided he would be seen with his crown jewels three times a year at a meeting with his Witan.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He would meet Christmas, New Years Day and Easter at Winchester, Westminster and Gloucester</a:t>
            </a:r>
            <a:r>
              <a:rPr lang="en-GB" sz="2000" dirty="0" smtClean="0"/>
              <a: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All coins were minted with William’s image on it.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smtClean="0"/>
              <a:t>The Royal Seal attached to all official writs (documents) had William’s seal.</a:t>
            </a:r>
            <a:endParaRPr lang="en-GB" sz="2000" dirty="0"/>
          </a:p>
        </p:txBody>
      </p:sp>
      <p:sp>
        <p:nvSpPr>
          <p:cNvPr id="5" name="TextBox 4"/>
          <p:cNvSpPr txBox="1"/>
          <p:nvPr/>
        </p:nvSpPr>
        <p:spPr>
          <a:xfrm>
            <a:off x="191344" y="0"/>
            <a:ext cx="6264696" cy="1754326"/>
          </a:xfrm>
          <a:prstGeom prst="rect">
            <a:avLst/>
          </a:prstGeom>
          <a:noFill/>
        </p:spPr>
        <p:txBody>
          <a:bodyPr wrap="square" rtlCol="0">
            <a:spAutoFit/>
          </a:bodyPr>
          <a:lstStyle/>
          <a:p>
            <a:r>
              <a:rPr lang="en-GB" sz="3600" dirty="0" smtClean="0">
                <a:latin typeface="Franklin Gothic Demi Cond" panose="020B0706030402020204" pitchFamily="34" charset="0"/>
              </a:rPr>
              <a:t>How did William convince his subjects to see him as a </a:t>
            </a:r>
            <a:r>
              <a:rPr lang="en-GB" sz="3600" dirty="0" smtClean="0">
                <a:solidFill>
                  <a:srgbClr val="FF0000"/>
                </a:solidFill>
                <a:latin typeface="Franklin Gothic Demi Cond" panose="020B0706030402020204" pitchFamily="34" charset="0"/>
              </a:rPr>
              <a:t>legitimate </a:t>
            </a:r>
            <a:r>
              <a:rPr lang="en-GB" sz="3600" dirty="0" smtClean="0">
                <a:latin typeface="Franklin Gothic Demi Cond" panose="020B0706030402020204" pitchFamily="34" charset="0"/>
              </a:rPr>
              <a:t>king?</a:t>
            </a:r>
            <a:endParaRPr lang="en-GB" sz="3600" dirty="0">
              <a:latin typeface="Franklin Gothic Demi Cond" panose="020B0706030402020204" pitchFamily="34" charset="0"/>
            </a:endParaRP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r="11038"/>
          <a:stretch/>
        </p:blipFill>
        <p:spPr>
          <a:xfrm>
            <a:off x="7176120" y="116632"/>
            <a:ext cx="4824536" cy="6396096"/>
          </a:xfrm>
          <a:prstGeom prst="rect">
            <a:avLst/>
          </a:prstGeom>
        </p:spPr>
      </p:pic>
    </p:spTree>
    <p:extLst>
      <p:ext uri="{BB962C8B-B14F-4D97-AF65-F5344CB8AC3E}">
        <p14:creationId xmlns:p14="http://schemas.microsoft.com/office/powerpoint/2010/main" val="26295729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097" y="476672"/>
            <a:ext cx="6281936" cy="4711452"/>
          </a:xfrm>
          <a:prstGeom prst="rect">
            <a:avLst/>
          </a:prstGeom>
        </p:spPr>
      </p:pic>
      <p:pic>
        <p:nvPicPr>
          <p:cNvPr id="3" name="Picture 2"/>
          <p:cNvPicPr>
            <a:picLocks noChangeAspect="1"/>
          </p:cNvPicPr>
          <p:nvPr/>
        </p:nvPicPr>
        <p:blipFill>
          <a:blip r:embed="rId3"/>
          <a:stretch>
            <a:fillRect/>
          </a:stretch>
        </p:blipFill>
        <p:spPr>
          <a:xfrm>
            <a:off x="6643701" y="476672"/>
            <a:ext cx="4605279" cy="4710422"/>
          </a:xfrm>
          <a:prstGeom prst="rect">
            <a:avLst/>
          </a:prstGeom>
        </p:spPr>
      </p:pic>
      <p:sp>
        <p:nvSpPr>
          <p:cNvPr id="4" name="TextBox 3"/>
          <p:cNvSpPr txBox="1"/>
          <p:nvPr/>
        </p:nvSpPr>
        <p:spPr>
          <a:xfrm>
            <a:off x="3259325" y="5805264"/>
            <a:ext cx="6768752" cy="646331"/>
          </a:xfrm>
          <a:prstGeom prst="rect">
            <a:avLst/>
          </a:prstGeom>
          <a:noFill/>
        </p:spPr>
        <p:txBody>
          <a:bodyPr wrap="square" rtlCol="0">
            <a:spAutoFit/>
          </a:bodyPr>
          <a:lstStyle/>
          <a:p>
            <a:r>
              <a:rPr lang="en-GB" sz="3600" dirty="0" smtClean="0"/>
              <a:t>Royal Seal of King William I, c.1070</a:t>
            </a:r>
            <a:endParaRPr lang="en-GB" sz="3600" dirty="0"/>
          </a:p>
        </p:txBody>
      </p:sp>
    </p:spTree>
    <p:extLst>
      <p:ext uri="{BB962C8B-B14F-4D97-AF65-F5344CB8AC3E}">
        <p14:creationId xmlns:p14="http://schemas.microsoft.com/office/powerpoint/2010/main" val="363730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336" y="188640"/>
            <a:ext cx="5760640" cy="707886"/>
          </a:xfrm>
          <a:prstGeom prst="rect">
            <a:avLst/>
          </a:prstGeom>
          <a:noFill/>
        </p:spPr>
        <p:txBody>
          <a:bodyPr wrap="square" rtlCol="0">
            <a:spAutoFit/>
          </a:bodyPr>
          <a:lstStyle/>
          <a:p>
            <a:r>
              <a:rPr lang="en-GB" sz="4000" dirty="0" smtClean="0">
                <a:latin typeface="Franklin Gothic Demi Cond" panose="020B0706030402020204" pitchFamily="34" charset="0"/>
              </a:rPr>
              <a:t>Learning Task </a:t>
            </a:r>
            <a:r>
              <a:rPr lang="en-GB" sz="4000" dirty="0" smtClean="0">
                <a:solidFill>
                  <a:srgbClr val="FF0000"/>
                </a:solidFill>
                <a:latin typeface="Franklin Gothic Demi Cond" panose="020B0706030402020204" pitchFamily="34" charset="0"/>
              </a:rPr>
              <a:t>One</a:t>
            </a:r>
            <a:endParaRPr lang="en-GB" sz="4000" dirty="0">
              <a:solidFill>
                <a:srgbClr val="FF0000"/>
              </a:solidFill>
              <a:latin typeface="Franklin Gothic Demi Cond" panose="020B0706030402020204" pitchFamily="34" charset="0"/>
            </a:endParaRPr>
          </a:p>
        </p:txBody>
      </p:sp>
      <p:sp>
        <p:nvSpPr>
          <p:cNvPr id="4" name="TextBox 3"/>
          <p:cNvSpPr txBox="1"/>
          <p:nvPr/>
        </p:nvSpPr>
        <p:spPr>
          <a:xfrm>
            <a:off x="335360" y="1268760"/>
            <a:ext cx="5544616" cy="4401205"/>
          </a:xfrm>
          <a:prstGeom prst="rect">
            <a:avLst/>
          </a:prstGeom>
          <a:noFill/>
          <a:ln>
            <a:solidFill>
              <a:srgbClr val="FF0000"/>
            </a:solidFill>
          </a:ln>
        </p:spPr>
        <p:txBody>
          <a:bodyPr wrap="square" rtlCol="0">
            <a:spAutoFit/>
          </a:bodyPr>
          <a:lstStyle/>
          <a:p>
            <a:r>
              <a:rPr lang="en-GB" sz="2800" dirty="0" smtClean="0"/>
              <a:t>Your teacher will now put you into new groups.</a:t>
            </a:r>
          </a:p>
          <a:p>
            <a:endParaRPr lang="en-GB" sz="2800" dirty="0"/>
          </a:p>
          <a:p>
            <a:r>
              <a:rPr lang="en-GB" sz="2800" dirty="0" smtClean="0"/>
              <a:t>Taking it turns, tell the people of your group about the source you looked at.</a:t>
            </a:r>
          </a:p>
          <a:p>
            <a:endParaRPr lang="en-GB" sz="2800" dirty="0"/>
          </a:p>
          <a:p>
            <a:r>
              <a:rPr lang="en-GB" sz="2800" dirty="0" smtClean="0"/>
              <a:t>Everyone should bullet point in the ‘What we’ve inferred without the teacher’ column of your worksheet!</a:t>
            </a:r>
            <a:endParaRPr lang="en-GB" sz="2800" dirty="0"/>
          </a:p>
        </p:txBody>
      </p:sp>
      <p:pic>
        <p:nvPicPr>
          <p:cNvPr id="5" name="Picture 4"/>
          <p:cNvPicPr>
            <a:picLocks noChangeAspect="1"/>
          </p:cNvPicPr>
          <p:nvPr/>
        </p:nvPicPr>
        <p:blipFill rotWithShape="1">
          <a:blip r:embed="rId2"/>
          <a:srcRect l="36718" t="25391" r="38378" b="24406"/>
          <a:stretch/>
        </p:blipFill>
        <p:spPr>
          <a:xfrm>
            <a:off x="6384032" y="332656"/>
            <a:ext cx="5328592" cy="6039069"/>
          </a:xfrm>
          <a:prstGeom prst="rect">
            <a:avLst/>
          </a:prstGeom>
        </p:spPr>
      </p:pic>
    </p:spTree>
    <p:extLst>
      <p:ext uri="{BB962C8B-B14F-4D97-AF65-F5344CB8AC3E}">
        <p14:creationId xmlns:p14="http://schemas.microsoft.com/office/powerpoint/2010/main" val="2094443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3512" y="764704"/>
            <a:ext cx="8970397" cy="4752528"/>
          </a:xfrm>
          <a:prstGeom prst="rect">
            <a:avLst/>
          </a:prstGeom>
        </p:spPr>
      </p:pic>
      <p:sp>
        <p:nvSpPr>
          <p:cNvPr id="3" name="TextBox 2"/>
          <p:cNvSpPr txBox="1"/>
          <p:nvPr/>
        </p:nvSpPr>
        <p:spPr>
          <a:xfrm>
            <a:off x="3647728" y="5877272"/>
            <a:ext cx="5400600" cy="646331"/>
          </a:xfrm>
          <a:prstGeom prst="rect">
            <a:avLst/>
          </a:prstGeom>
          <a:noFill/>
        </p:spPr>
        <p:txBody>
          <a:bodyPr wrap="square" rtlCol="0">
            <a:spAutoFit/>
          </a:bodyPr>
          <a:lstStyle/>
          <a:p>
            <a:r>
              <a:rPr lang="en-GB" sz="3600" dirty="0" smtClean="0"/>
              <a:t>English silver penny, c.1070</a:t>
            </a:r>
            <a:endParaRPr lang="en-GB" sz="3600" dirty="0"/>
          </a:p>
        </p:txBody>
      </p:sp>
    </p:spTree>
    <p:extLst>
      <p:ext uri="{BB962C8B-B14F-4D97-AF65-F5344CB8AC3E}">
        <p14:creationId xmlns:p14="http://schemas.microsoft.com/office/powerpoint/2010/main" val="3667733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9336" y="188640"/>
            <a:ext cx="5760640" cy="707886"/>
          </a:xfrm>
          <a:prstGeom prst="rect">
            <a:avLst/>
          </a:prstGeom>
          <a:noFill/>
        </p:spPr>
        <p:txBody>
          <a:bodyPr wrap="square" rtlCol="0">
            <a:spAutoFit/>
          </a:bodyPr>
          <a:lstStyle/>
          <a:p>
            <a:r>
              <a:rPr lang="en-GB" sz="4000" dirty="0" smtClean="0">
                <a:latin typeface="Franklin Gothic Demi Cond" panose="020B0706030402020204" pitchFamily="34" charset="0"/>
              </a:rPr>
              <a:t>Learning Task </a:t>
            </a:r>
            <a:r>
              <a:rPr lang="en-GB" sz="4000" dirty="0" smtClean="0">
                <a:solidFill>
                  <a:srgbClr val="FF0000"/>
                </a:solidFill>
                <a:latin typeface="Franklin Gothic Demi Cond" panose="020B0706030402020204" pitchFamily="34" charset="0"/>
              </a:rPr>
              <a:t>Two</a:t>
            </a:r>
            <a:endParaRPr lang="en-GB" sz="4000" dirty="0">
              <a:solidFill>
                <a:srgbClr val="FF0000"/>
              </a:solidFill>
              <a:latin typeface="Franklin Gothic Demi Cond" panose="020B0706030402020204" pitchFamily="34" charset="0"/>
            </a:endParaRPr>
          </a:p>
        </p:txBody>
      </p:sp>
      <p:sp>
        <p:nvSpPr>
          <p:cNvPr id="4" name="TextBox 3"/>
          <p:cNvSpPr txBox="1"/>
          <p:nvPr/>
        </p:nvSpPr>
        <p:spPr>
          <a:xfrm>
            <a:off x="335360" y="1268760"/>
            <a:ext cx="5544616" cy="2246769"/>
          </a:xfrm>
          <a:prstGeom prst="rect">
            <a:avLst/>
          </a:prstGeom>
          <a:noFill/>
          <a:ln>
            <a:solidFill>
              <a:srgbClr val="FF0000"/>
            </a:solidFill>
          </a:ln>
        </p:spPr>
        <p:txBody>
          <a:bodyPr wrap="square" rtlCol="0">
            <a:spAutoFit/>
          </a:bodyPr>
          <a:lstStyle/>
          <a:p>
            <a:r>
              <a:rPr lang="en-GB" sz="2800" dirty="0" smtClean="0"/>
              <a:t>Now using the information your teacher has went through with you, as well as the BBC video, complete the second column of your worksheet!</a:t>
            </a:r>
            <a:endParaRPr lang="en-GB" sz="2800" dirty="0"/>
          </a:p>
        </p:txBody>
      </p:sp>
      <p:pic>
        <p:nvPicPr>
          <p:cNvPr id="5" name="Picture 4"/>
          <p:cNvPicPr>
            <a:picLocks noChangeAspect="1"/>
          </p:cNvPicPr>
          <p:nvPr/>
        </p:nvPicPr>
        <p:blipFill rotWithShape="1">
          <a:blip r:embed="rId2"/>
          <a:srcRect l="36718" t="25391" r="38378" b="24406"/>
          <a:stretch/>
        </p:blipFill>
        <p:spPr>
          <a:xfrm>
            <a:off x="6384032" y="332656"/>
            <a:ext cx="5328592" cy="6039069"/>
          </a:xfrm>
          <a:prstGeom prst="rect">
            <a:avLst/>
          </a:prstGeom>
        </p:spPr>
      </p:pic>
    </p:spTree>
    <p:extLst>
      <p:ext uri="{BB962C8B-B14F-4D97-AF65-F5344CB8AC3E}">
        <p14:creationId xmlns:p14="http://schemas.microsoft.com/office/powerpoint/2010/main" val="485360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l7.alamy.com/zooms/152696d6dc7d4156a6e98a3f419b5b97/great-seal-of-william-the-conqueror-1027-to-1087-aka-william-i-of-bkmtwh.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5185" l="0" r="100000"/>
                    </a14:imgEffect>
                  </a14:imgLayer>
                </a14:imgProps>
              </a:ext>
              <a:ext uri="{28A0092B-C50C-407E-A947-70E740481C1C}">
                <a14:useLocalDpi xmlns:a14="http://schemas.microsoft.com/office/drawing/2010/main" val="0"/>
              </a:ext>
            </a:extLst>
          </a:blip>
          <a:srcRect b="4207"/>
          <a:stretch/>
        </p:blipFill>
        <p:spPr bwMode="auto">
          <a:xfrm>
            <a:off x="5308200" y="2455141"/>
            <a:ext cx="1297090" cy="14844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03512" y="0"/>
            <a:ext cx="2304256" cy="369332"/>
          </a:xfrm>
          <a:prstGeom prst="rect">
            <a:avLst/>
          </a:prstGeom>
          <a:noFill/>
        </p:spPr>
        <p:txBody>
          <a:bodyPr wrap="square" rtlCol="0">
            <a:spAutoFit/>
          </a:bodyPr>
          <a:lstStyle/>
          <a:p>
            <a:r>
              <a:rPr lang="en-GB" b="1" u="sng" dirty="0"/>
              <a:t>Rebellion</a:t>
            </a:r>
          </a:p>
        </p:txBody>
      </p:sp>
      <p:pic>
        <p:nvPicPr>
          <p:cNvPr id="6" name="Picture 2" descr="https://s-media-cache-ak0.pinimg.com/originals/5e/4a/0a/5e4a0adaaf11c47b148ea59af6c887d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3363" y="751756"/>
            <a:ext cx="1645114" cy="12306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2841" y="369332"/>
            <a:ext cx="3096344" cy="2970044"/>
          </a:xfrm>
          <a:prstGeom prst="rect">
            <a:avLst/>
          </a:prstGeom>
          <a:noFill/>
        </p:spPr>
        <p:txBody>
          <a:bodyPr wrap="square" rtlCol="0">
            <a:spAutoFit/>
          </a:bodyPr>
          <a:lstStyle/>
          <a:p>
            <a:r>
              <a:rPr lang="en-GB" sz="1100" dirty="0"/>
              <a:t>William brought the idea of castles from Normandy. Over 500 of them were built under his reign. The first move he made in England when he landed in 1066 was build a castle at Pevensey. Motte &amp; bailey castles were designed in England to ensure William could establish control. </a:t>
            </a:r>
          </a:p>
          <a:p>
            <a:endParaRPr lang="en-GB" sz="1100" dirty="0"/>
          </a:p>
          <a:p>
            <a:r>
              <a:rPr lang="en-GB" sz="1100" i="1" dirty="0">
                <a:solidFill>
                  <a:srgbClr val="FF0000"/>
                </a:solidFill>
              </a:rPr>
              <a:t>Helped him keep control as they were built in strategic locations to maximise control (near rivers, near major towns or near the Welsh border. As they were filled with soldiers, it allowed him to intimidate the locals. If a rebellion happened, an army could be raised quickly. They helped crush rebellions in areas like Exeter, Warwick, Nottingham and York. They were also a symbol of Norman rule – they reminded the peasants that the Normans were here to stay.</a:t>
            </a:r>
          </a:p>
        </p:txBody>
      </p:sp>
      <p:cxnSp>
        <p:nvCxnSpPr>
          <p:cNvPr id="8" name="Straight Arrow Connector 7"/>
          <p:cNvCxnSpPr/>
          <p:nvPr/>
        </p:nvCxnSpPr>
        <p:spPr>
          <a:xfrm flipH="1" flipV="1">
            <a:off x="4769186" y="1982398"/>
            <a:ext cx="822759" cy="7265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500119" y="1982398"/>
            <a:ext cx="644186" cy="7456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4769" y="113055"/>
            <a:ext cx="2916608" cy="369332"/>
          </a:xfrm>
          <a:prstGeom prst="rect">
            <a:avLst/>
          </a:prstGeom>
          <a:noFill/>
        </p:spPr>
        <p:txBody>
          <a:bodyPr wrap="square" rtlCol="0">
            <a:spAutoFit/>
          </a:bodyPr>
          <a:lstStyle/>
          <a:p>
            <a:r>
              <a:rPr lang="en-GB" b="1" u="sng" dirty="0"/>
              <a:t>Challenges from nobles</a:t>
            </a:r>
          </a:p>
        </p:txBody>
      </p:sp>
      <p:sp>
        <p:nvSpPr>
          <p:cNvPr id="13" name="TextBox 12"/>
          <p:cNvSpPr txBox="1"/>
          <p:nvPr/>
        </p:nvSpPr>
        <p:spPr>
          <a:xfrm>
            <a:off x="7032104" y="497377"/>
            <a:ext cx="3454636" cy="3477875"/>
          </a:xfrm>
          <a:prstGeom prst="rect">
            <a:avLst/>
          </a:prstGeom>
          <a:noFill/>
        </p:spPr>
        <p:txBody>
          <a:bodyPr wrap="square" rtlCol="0">
            <a:spAutoFit/>
          </a:bodyPr>
          <a:lstStyle/>
          <a:p>
            <a:pPr marL="171450" indent="-171450">
              <a:buFont typeface="Arial" panose="020B0604020202020204" pitchFamily="34" charset="0"/>
              <a:buChar char="•"/>
            </a:pPr>
            <a:r>
              <a:rPr lang="en-GB" sz="1100" dirty="0"/>
              <a:t>William replaced most of the Saxon nobility with Normans. By 1087 only 2 Anglo-Saxons still held land (Less than 5% of the land was held by Anglo-Saxons). </a:t>
            </a:r>
          </a:p>
          <a:p>
            <a:pPr marL="171450" indent="-171450">
              <a:buFont typeface="Arial" panose="020B0604020202020204" pitchFamily="34" charset="0"/>
              <a:buChar char="•"/>
            </a:pPr>
            <a:r>
              <a:rPr lang="en-GB" sz="1100" dirty="0"/>
              <a:t>He destroyed the earldoms – separating them into smaller areas of land and creating lots of new earldoms. This prevented any family from gaining so much territory that they could challenge the king (like the </a:t>
            </a:r>
            <a:r>
              <a:rPr lang="en-GB" sz="1100" dirty="0" err="1"/>
              <a:t>Godwins</a:t>
            </a:r>
            <a:r>
              <a:rPr lang="en-GB" sz="1100" dirty="0"/>
              <a:t> had done)</a:t>
            </a:r>
          </a:p>
          <a:p>
            <a:pPr marL="171450" indent="-171450">
              <a:buFont typeface="Arial" panose="020B0604020202020204" pitchFamily="34" charset="0"/>
              <a:buChar char="•"/>
            </a:pPr>
            <a:r>
              <a:rPr lang="en-GB" sz="1100" dirty="0"/>
              <a:t>Introduced the idea of ‘forfeit’ – which meant that if anyone acted against William he would take their land from them. </a:t>
            </a:r>
          </a:p>
          <a:p>
            <a:pPr marL="171450" indent="-171450">
              <a:buFont typeface="Arial" panose="020B0604020202020204" pitchFamily="34" charset="0"/>
              <a:buChar char="•"/>
            </a:pPr>
            <a:r>
              <a:rPr lang="en-GB" sz="1100" dirty="0"/>
              <a:t>If an Anglo-Saxon wanted to get their land back from William, they had to pay him money. When a Norman died, the land went back to the king. Their heir would have to pay a tax to William to inherit the land. </a:t>
            </a:r>
          </a:p>
          <a:p>
            <a:r>
              <a:rPr lang="en-GB" sz="1100" i="1" dirty="0">
                <a:solidFill>
                  <a:srgbClr val="FF0000"/>
                </a:solidFill>
              </a:rPr>
              <a:t>This helped him secure England as with less Saxons in power, it reduced the chances of rebellions against him. This was further reduced by </a:t>
            </a:r>
            <a:r>
              <a:rPr lang="en-GB" sz="1100" i="1" dirty="0" err="1">
                <a:solidFill>
                  <a:srgbClr val="FF0000"/>
                </a:solidFill>
              </a:rPr>
              <a:t>prevening</a:t>
            </a:r>
            <a:r>
              <a:rPr lang="en-GB" sz="1100" i="1" dirty="0">
                <a:solidFill>
                  <a:srgbClr val="FF0000"/>
                </a:solidFill>
              </a:rPr>
              <a:t> any Norman family from gaining too much land (divide and conquer). The crown gained more money from taxes to inherit land.</a:t>
            </a:r>
          </a:p>
        </p:txBody>
      </p:sp>
      <p:sp>
        <p:nvSpPr>
          <p:cNvPr id="10" name="TextBox 9"/>
          <p:cNvSpPr txBox="1"/>
          <p:nvPr/>
        </p:nvSpPr>
        <p:spPr>
          <a:xfrm>
            <a:off x="1814433" y="4118790"/>
            <a:ext cx="8496944" cy="2739211"/>
          </a:xfrm>
          <a:prstGeom prst="rect">
            <a:avLst/>
          </a:prstGeom>
          <a:noFill/>
        </p:spPr>
        <p:txBody>
          <a:bodyPr wrap="square" rtlCol="0">
            <a:spAutoFit/>
          </a:bodyPr>
          <a:lstStyle/>
          <a:p>
            <a:r>
              <a:rPr lang="en-GB" b="1" u="sng" dirty="0"/>
              <a:t>People not accepting him as king</a:t>
            </a:r>
          </a:p>
          <a:p>
            <a:endParaRPr lang="en-GB" sz="1100" b="1" u="sng" dirty="0"/>
          </a:p>
          <a:p>
            <a:pPr marL="171450" indent="-171450">
              <a:buFont typeface="Arial" panose="020B0604020202020204" pitchFamily="34" charset="0"/>
              <a:buChar char="•"/>
            </a:pPr>
            <a:r>
              <a:rPr lang="en-GB" sz="1100" dirty="0"/>
              <a:t>Maintained his reputation as a fearsome warrior by consistently showing military strength e.g. how he deal with rebellions by Harrying the north. </a:t>
            </a:r>
          </a:p>
          <a:p>
            <a:pPr marL="171450" indent="-171450">
              <a:buFont typeface="Arial" panose="020B0604020202020204" pitchFamily="34" charset="0"/>
              <a:buChar char="•"/>
            </a:pPr>
            <a:r>
              <a:rPr lang="en-GB" sz="1100" dirty="0"/>
              <a:t>He got support from the Church, so it looked as if God was on his side and wanted him to be king.</a:t>
            </a:r>
          </a:p>
          <a:p>
            <a:pPr marL="171450" indent="-171450">
              <a:buFont typeface="Arial" panose="020B0604020202020204" pitchFamily="34" charset="0"/>
              <a:buChar char="•"/>
            </a:pPr>
            <a:r>
              <a:rPr lang="en-GB" sz="1100" dirty="0"/>
              <a:t>He would be seen wearing his crown three times a year and three key locations Winchester, Westminster and Gloucester. He also wore it in the ruins of York on Christmas Day 1069 as a symbolic show of his power.</a:t>
            </a:r>
          </a:p>
          <a:p>
            <a:pPr marL="171450" indent="-171450">
              <a:buFont typeface="Arial" panose="020B0604020202020204" pitchFamily="34" charset="0"/>
              <a:buChar char="•"/>
            </a:pPr>
            <a:r>
              <a:rPr lang="en-GB" sz="1100" dirty="0"/>
              <a:t>All coins had his face on them, as did his royal seal which were attached to all documents.</a:t>
            </a:r>
          </a:p>
          <a:p>
            <a:pPr marL="171450" indent="-171450">
              <a:buFont typeface="Arial" panose="020B0604020202020204" pitchFamily="34" charset="0"/>
              <a:buChar char="•"/>
            </a:pPr>
            <a:r>
              <a:rPr lang="en-GB" sz="1100" dirty="0"/>
              <a:t>He often travelled across his kingdom, meeting powerful families so the people could see him and his authority.</a:t>
            </a:r>
          </a:p>
          <a:p>
            <a:pPr marL="171450" indent="-171450">
              <a:buFont typeface="Arial" panose="020B0604020202020204" pitchFamily="34" charset="0"/>
              <a:buChar char="•"/>
            </a:pPr>
            <a:r>
              <a:rPr lang="en-GB" sz="1100" dirty="0"/>
              <a:t>He constantly took land and granted land which showed everyone how powerful he was.</a:t>
            </a:r>
          </a:p>
          <a:p>
            <a:pPr marL="171450" indent="-171450">
              <a:buFont typeface="Arial" panose="020B0604020202020204" pitchFamily="34" charset="0"/>
              <a:buChar char="•"/>
            </a:pPr>
            <a:r>
              <a:rPr lang="en-GB" sz="1100" dirty="0"/>
              <a:t>He made everyone who held land taken an oath to him.</a:t>
            </a:r>
          </a:p>
          <a:p>
            <a:r>
              <a:rPr lang="en-GB" sz="1100" i="1" dirty="0">
                <a:solidFill>
                  <a:srgbClr val="FF0000"/>
                </a:solidFill>
              </a:rPr>
              <a:t>This helped him secure England as his show of military strength scared many of the Saxon peasants into submission. With the Church on his side, he could excommunicate anyone who acted against him. By travelling around the kingdom wearing his crown, and having his face on all seals, he was projecting an image that he was the rightful king so many would support him. (In fact many Saxons actually fought for William during rebellions). </a:t>
            </a:r>
          </a:p>
          <a:p>
            <a:endParaRPr lang="en-GB" sz="1100" dirty="0"/>
          </a:p>
        </p:txBody>
      </p:sp>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2013" b="83927" l="37756" r="93614"/>
                    </a14:imgEffect>
                  </a14:imgLayer>
                </a14:imgProps>
              </a:ext>
              <a:ext uri="{28A0092B-C50C-407E-A947-70E740481C1C}">
                <a14:useLocalDpi xmlns:a14="http://schemas.microsoft.com/office/drawing/2010/main" val="0"/>
              </a:ext>
            </a:extLst>
          </a:blip>
          <a:srcRect l="36487" t="3342" r="-580" b="9295"/>
          <a:stretch/>
        </p:blipFill>
        <p:spPr>
          <a:xfrm rot="5400000">
            <a:off x="5927766" y="98813"/>
            <a:ext cx="1277399" cy="1305885"/>
          </a:xfrm>
          <a:prstGeom prst="rect">
            <a:avLst/>
          </a:prstGeom>
        </p:spPr>
      </p:pic>
      <p:pic>
        <p:nvPicPr>
          <p:cNvPr id="3" name="Picture 2"/>
          <p:cNvPicPr>
            <a:picLocks noChangeAspect="1"/>
          </p:cNvPicPr>
          <p:nvPr/>
        </p:nvPicPr>
        <p:blipFill>
          <a:blip r:embed="rId7" cstate="print">
            <a:extLst>
              <a:ext uri="{BEBA8EAE-BF5A-486C-A8C5-ECC9F3942E4B}">
                <a14:imgProps xmlns:a14="http://schemas.microsoft.com/office/drawing/2010/main">
                  <a14:imgLayer r:embed="rId8">
                    <a14:imgEffect>
                      <a14:backgroundRemoval t="7714" b="90000" l="2742" r="98124">
                        <a14:foregroundMark x1="43001" y1="85143" x2="68110" y2="82714"/>
                      </a14:backgroundRemoval>
                    </a14:imgEffect>
                  </a14:imgLayer>
                </a14:imgProps>
              </a:ext>
              <a:ext uri="{28A0092B-C50C-407E-A947-70E740481C1C}">
                <a14:useLocalDpi xmlns:a14="http://schemas.microsoft.com/office/drawing/2010/main" val="0"/>
              </a:ext>
            </a:extLst>
          </a:blip>
          <a:stretch>
            <a:fillRect/>
          </a:stretch>
        </p:blipFill>
        <p:spPr>
          <a:xfrm>
            <a:off x="1803516" y="3630236"/>
            <a:ext cx="1224937" cy="618655"/>
          </a:xfrm>
          <a:prstGeom prst="rect">
            <a:avLst/>
          </a:prstGeom>
        </p:spPr>
      </p:pic>
      <p:cxnSp>
        <p:nvCxnSpPr>
          <p:cNvPr id="14" name="Straight Arrow Connector 13"/>
          <p:cNvCxnSpPr/>
          <p:nvPr/>
        </p:nvCxnSpPr>
        <p:spPr>
          <a:xfrm flipH="1">
            <a:off x="5072452" y="3874513"/>
            <a:ext cx="680283" cy="5536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05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9576" y="1628800"/>
            <a:ext cx="6677105" cy="3672408"/>
          </a:xfrm>
          <a:prstGeom prst="rect">
            <a:avLst/>
          </a:prstGeom>
        </p:spPr>
      </p:pic>
    </p:spTree>
    <p:extLst>
      <p:ext uri="{BB962C8B-B14F-4D97-AF65-F5344CB8AC3E}">
        <p14:creationId xmlns:p14="http://schemas.microsoft.com/office/powerpoint/2010/main" val="136354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1584" y="1412776"/>
            <a:ext cx="7181832" cy="4188891"/>
          </a:xfrm>
          <a:prstGeom prst="rect">
            <a:avLst/>
          </a:prstGeom>
        </p:spPr>
      </p:pic>
    </p:spTree>
    <p:extLst>
      <p:ext uri="{BB962C8B-B14F-4D97-AF65-F5344CB8AC3E}">
        <p14:creationId xmlns:p14="http://schemas.microsoft.com/office/powerpoint/2010/main" val="53981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39816" y="1340768"/>
            <a:ext cx="3284087" cy="4349757"/>
          </a:xfrm>
          <a:prstGeom prst="rect">
            <a:avLst/>
          </a:prstGeom>
        </p:spPr>
      </p:pic>
      <p:sp>
        <p:nvSpPr>
          <p:cNvPr id="3" name="Oval 2"/>
          <p:cNvSpPr/>
          <p:nvPr/>
        </p:nvSpPr>
        <p:spPr>
          <a:xfrm>
            <a:off x="5375920" y="1484784"/>
            <a:ext cx="2203967"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3784282" y="1196752"/>
            <a:ext cx="2203967" cy="40324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853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79576" y="1844824"/>
            <a:ext cx="3521256" cy="3312368"/>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0833" y="1844825"/>
            <a:ext cx="3644157" cy="3312368"/>
          </a:xfrm>
          <a:prstGeom prst="rect">
            <a:avLst/>
          </a:prstGeom>
        </p:spPr>
      </p:pic>
    </p:spTree>
    <p:extLst>
      <p:ext uri="{BB962C8B-B14F-4D97-AF65-F5344CB8AC3E}">
        <p14:creationId xmlns:p14="http://schemas.microsoft.com/office/powerpoint/2010/main" val="2870402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5640" y="1268760"/>
            <a:ext cx="6358218" cy="4067031"/>
          </a:xfrm>
          <a:prstGeom prst="rect">
            <a:avLst/>
          </a:prstGeom>
        </p:spPr>
      </p:pic>
    </p:spTree>
    <p:extLst>
      <p:ext uri="{BB962C8B-B14F-4D97-AF65-F5344CB8AC3E}">
        <p14:creationId xmlns:p14="http://schemas.microsoft.com/office/powerpoint/2010/main" val="2594220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34699"/>
            <a:ext cx="6120680" cy="707886"/>
          </a:xfrm>
          <a:prstGeom prst="rect">
            <a:avLst/>
          </a:prstGeom>
          <a:noFill/>
        </p:spPr>
        <p:txBody>
          <a:bodyPr wrap="square" rtlCol="0">
            <a:spAutoFit/>
          </a:bodyPr>
          <a:lstStyle/>
          <a:p>
            <a:r>
              <a:rPr lang="en-GB" sz="4000" dirty="0">
                <a:solidFill>
                  <a:srgbClr val="FF0000"/>
                </a:solidFill>
                <a:latin typeface="Franklin Gothic Demi Cond" panose="020B0706030402020204" pitchFamily="34" charset="0"/>
              </a:rPr>
              <a:t>Problems</a:t>
            </a:r>
            <a:r>
              <a:rPr lang="en-GB" sz="4000" dirty="0">
                <a:latin typeface="Franklin Gothic Demi Cond" panose="020B0706030402020204" pitchFamily="34" charset="0"/>
              </a:rPr>
              <a:t> facing </a:t>
            </a:r>
            <a:r>
              <a:rPr lang="en-GB" sz="4000" dirty="0" smtClean="0">
                <a:latin typeface="Franklin Gothic Demi Cond" panose="020B0706030402020204" pitchFamily="34" charset="0"/>
              </a:rPr>
              <a:t>King William </a:t>
            </a:r>
            <a:r>
              <a:rPr lang="en-GB" sz="4000" dirty="0">
                <a:latin typeface="Franklin Gothic Demi Cond" panose="020B0706030402020204" pitchFamily="34" charset="0"/>
              </a:rPr>
              <a:t>I</a:t>
            </a:r>
          </a:p>
        </p:txBody>
      </p:sp>
      <p:sp>
        <p:nvSpPr>
          <p:cNvPr id="4" name="TextBox 3"/>
          <p:cNvSpPr txBox="1"/>
          <p:nvPr/>
        </p:nvSpPr>
        <p:spPr>
          <a:xfrm>
            <a:off x="191344" y="977260"/>
            <a:ext cx="5843356" cy="5632311"/>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sz="2400" dirty="0"/>
              <a:t>Rebellion – many of the Anglo-Saxon peasants did not like their new lords. His Normans were in danger if they wished to rule. He also faced the threat of Vikings, Scottish or even Edgar </a:t>
            </a:r>
            <a:r>
              <a:rPr lang="en-GB" sz="2400" dirty="0" err="1"/>
              <a:t>Aethling</a:t>
            </a:r>
            <a:r>
              <a:rPr lang="en-GB" sz="2400" dirty="0"/>
              <a: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Challenges – Edward had allowed the earldoms to grow massively. Families like the </a:t>
            </a:r>
            <a:r>
              <a:rPr lang="en-GB" sz="2400" dirty="0" err="1"/>
              <a:t>Godwins</a:t>
            </a:r>
            <a:r>
              <a:rPr lang="en-GB" sz="2400" dirty="0"/>
              <a:t> had grown in such strength that they could challenge the king.</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His image – many in England feared William but still did not see him as the legitimate king. He had to get them to want him to be their king.</a:t>
            </a:r>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600056" y="61466"/>
            <a:ext cx="5256584" cy="6548105"/>
          </a:xfrm>
          <a:prstGeom prst="rect">
            <a:avLst/>
          </a:prstGeom>
        </p:spPr>
      </p:pic>
    </p:spTree>
    <p:extLst>
      <p:ext uri="{BB962C8B-B14F-4D97-AF65-F5344CB8AC3E}">
        <p14:creationId xmlns:p14="http://schemas.microsoft.com/office/powerpoint/2010/main" val="35204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344" y="0"/>
            <a:ext cx="5904656" cy="1200329"/>
          </a:xfrm>
          <a:prstGeom prst="rect">
            <a:avLst/>
          </a:prstGeom>
          <a:noFill/>
        </p:spPr>
        <p:txBody>
          <a:bodyPr wrap="square" rtlCol="0">
            <a:spAutoFit/>
          </a:bodyPr>
          <a:lstStyle/>
          <a:p>
            <a:r>
              <a:rPr lang="en-GB" sz="3600" dirty="0" smtClean="0">
                <a:latin typeface="Franklin Gothic Demi Cond" panose="020B0706030402020204" pitchFamily="34" charset="0"/>
              </a:rPr>
              <a:t>How did William deal with </a:t>
            </a:r>
            <a:r>
              <a:rPr lang="en-GB" sz="3600" dirty="0" smtClean="0">
                <a:solidFill>
                  <a:srgbClr val="FF0000"/>
                </a:solidFill>
                <a:latin typeface="Franklin Gothic Demi Cond" panose="020B0706030402020204" pitchFamily="34" charset="0"/>
              </a:rPr>
              <a:t>rebellions</a:t>
            </a:r>
            <a:r>
              <a:rPr lang="en-GB" sz="3600" dirty="0" smtClean="0">
                <a:latin typeface="Franklin Gothic Demi Cond" panose="020B0706030402020204" pitchFamily="34" charset="0"/>
              </a:rPr>
              <a:t>?</a:t>
            </a:r>
            <a:endParaRPr lang="en-GB" sz="3600" dirty="0">
              <a:latin typeface="Franklin Gothic Demi Cond" panose="020B0706030402020204" pitchFamily="34" charset="0"/>
            </a:endParaRPr>
          </a:p>
        </p:txBody>
      </p:sp>
      <p:sp>
        <p:nvSpPr>
          <p:cNvPr id="3" name="TextBox 2"/>
          <p:cNvSpPr txBox="1"/>
          <p:nvPr/>
        </p:nvSpPr>
        <p:spPr>
          <a:xfrm>
            <a:off x="170674" y="1200329"/>
            <a:ext cx="6141350" cy="5355312"/>
          </a:xfrm>
          <a:prstGeom prst="rect">
            <a:avLst/>
          </a:prstGeom>
          <a:solidFill>
            <a:schemeClr val="accent1">
              <a:lumMod val="20000"/>
              <a:lumOff val="80000"/>
            </a:schemeClr>
          </a:solidFill>
        </p:spPr>
        <p:txBody>
          <a:bodyPr wrap="square" rtlCol="0">
            <a:spAutoFit/>
          </a:bodyPr>
          <a:lstStyle/>
          <a:p>
            <a:pPr marL="342900" indent="-342900">
              <a:buFont typeface="Arial" panose="020B0604020202020204" pitchFamily="34" charset="0"/>
              <a:buChar char="•"/>
            </a:pPr>
            <a:r>
              <a:rPr lang="en-GB" dirty="0" smtClean="0"/>
              <a:t>Motte and bailey castles were used by William to enforce his rule on the Anglo-Saxons.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Over </a:t>
            </a:r>
            <a:r>
              <a:rPr lang="en-GB" dirty="0"/>
              <a:t>500 of them were built under his reign. The first move he made in England when he landed in 1066 was build a castle at Pevensey. </a:t>
            </a:r>
            <a:endParaRPr lang="en-GB" dirty="0" smtClean="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Motte </a:t>
            </a:r>
            <a:r>
              <a:rPr lang="en-GB" dirty="0"/>
              <a:t>&amp; bailey castles were designed in England to ensure William could establish control. </a:t>
            </a:r>
          </a:p>
          <a:p>
            <a:pPr marL="342900" indent="-342900">
              <a:buFont typeface="Arial" panose="020B0604020202020204" pitchFamily="34" charset="0"/>
              <a:buChar char="•"/>
            </a:pPr>
            <a:endParaRPr lang="en-GB" dirty="0" smtClean="0"/>
          </a:p>
          <a:p>
            <a:pPr marL="342900" indent="-342900">
              <a:buFont typeface="Arial" panose="020B0604020202020204" pitchFamily="34" charset="0"/>
              <a:buChar char="•"/>
            </a:pPr>
            <a:r>
              <a:rPr lang="en-GB" dirty="0" smtClean="0"/>
              <a:t>By building them in key locations across England, he could use them to crush any rebellions through military strength.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An example of them being used effectively was during Edwin and </a:t>
            </a:r>
            <a:r>
              <a:rPr lang="en-GB" dirty="0" err="1" smtClean="0"/>
              <a:t>Morcar’s</a:t>
            </a:r>
            <a:r>
              <a:rPr lang="en-GB" dirty="0" smtClean="0"/>
              <a:t> rebellion in 1067.</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smtClean="0"/>
              <a:t>William also used ‘harrying’ as a tactic in 1069. This caused the deaths of over 100,000 people and effectively stopped all rebellion in the North.</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62980" y="44624"/>
            <a:ext cx="5517721" cy="381642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6638" y="4052298"/>
            <a:ext cx="5594063" cy="2503343"/>
          </a:xfrm>
          <a:prstGeom prst="rect">
            <a:avLst/>
          </a:prstGeom>
        </p:spPr>
      </p:pic>
    </p:spTree>
    <p:extLst>
      <p:ext uri="{BB962C8B-B14F-4D97-AF65-F5344CB8AC3E}">
        <p14:creationId xmlns:p14="http://schemas.microsoft.com/office/powerpoint/2010/main" val="2870033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680</TotalTime>
  <Words>1257</Words>
  <Application>Microsoft Office PowerPoint</Application>
  <PresentationFormat>Widescreen</PresentationFormat>
  <Paragraphs>80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Aharoni</vt:lpstr>
      <vt:lpstr>Arial</vt:lpstr>
      <vt:lpstr>Calibri</vt:lpstr>
      <vt:lpstr>Franklin Gothic Demi Cond</vt:lpstr>
      <vt:lpstr>Office Theme</vt:lpstr>
      <vt:lpstr>How did William control his kingdom between 1066 and 1070?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did William build castles?</dc:title>
  <dc:creator>User</dc:creator>
  <cp:lastModifiedBy>User</cp:lastModifiedBy>
  <cp:revision>21</cp:revision>
  <dcterms:created xsi:type="dcterms:W3CDTF">2016-11-25T08:10:33Z</dcterms:created>
  <dcterms:modified xsi:type="dcterms:W3CDTF">2018-10-16T16:22:36Z</dcterms:modified>
</cp:coreProperties>
</file>