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7"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56E291-FAA3-42A1-B5E0-C42722FF1BA2}" type="datetimeFigureOut">
              <a:rPr lang="en-GB" smtClean="0"/>
              <a:t>12/03/2017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283414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6E291-FAA3-42A1-B5E0-C42722FF1BA2}" type="datetimeFigureOut">
              <a:rPr lang="en-GB" smtClean="0"/>
              <a:t>12/03/2017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44254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6E291-FAA3-42A1-B5E0-C42722FF1BA2}" type="datetimeFigureOut">
              <a:rPr lang="en-GB" smtClean="0"/>
              <a:t>12/03/2017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31045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6E291-FAA3-42A1-B5E0-C42722FF1BA2}" type="datetimeFigureOut">
              <a:rPr lang="en-GB" smtClean="0"/>
              <a:t>12/03/2017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18468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6E291-FAA3-42A1-B5E0-C42722FF1BA2}" type="datetimeFigureOut">
              <a:rPr lang="en-GB" smtClean="0"/>
              <a:t>12/03/2017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207608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56E291-FAA3-42A1-B5E0-C42722FF1BA2}" type="datetimeFigureOut">
              <a:rPr lang="en-GB" smtClean="0"/>
              <a:t>12/03/2017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132902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56E291-FAA3-42A1-B5E0-C42722FF1BA2}" type="datetimeFigureOut">
              <a:rPr lang="en-GB" smtClean="0"/>
              <a:t>12/03/2017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135507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56E291-FAA3-42A1-B5E0-C42722FF1BA2}" type="datetimeFigureOut">
              <a:rPr lang="en-GB" smtClean="0"/>
              <a:t>12/03/2017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5948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6E291-FAA3-42A1-B5E0-C42722FF1BA2}" type="datetimeFigureOut">
              <a:rPr lang="en-GB" smtClean="0"/>
              <a:t>12/03/2017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417220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56E291-FAA3-42A1-B5E0-C42722FF1BA2}" type="datetimeFigureOut">
              <a:rPr lang="en-GB" smtClean="0"/>
              <a:t>12/03/2017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395653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56E291-FAA3-42A1-B5E0-C42722FF1BA2}" type="datetimeFigureOut">
              <a:rPr lang="en-GB" smtClean="0"/>
              <a:t>12/03/2017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8D5F6-C3B5-458C-AAE8-C5C89AB99107}" type="slidenum">
              <a:rPr lang="en-GB" smtClean="0"/>
              <a:t>‹#›</a:t>
            </a:fld>
            <a:endParaRPr lang="en-GB"/>
          </a:p>
        </p:txBody>
      </p:sp>
    </p:spTree>
    <p:extLst>
      <p:ext uri="{BB962C8B-B14F-4D97-AF65-F5344CB8AC3E}">
        <p14:creationId xmlns:p14="http://schemas.microsoft.com/office/powerpoint/2010/main" val="233692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6E291-FAA3-42A1-B5E0-C42722FF1BA2}" type="datetimeFigureOut">
              <a:rPr lang="en-GB" smtClean="0"/>
              <a:t>12/03/2017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8D5F6-C3B5-458C-AAE8-C5C89AB99107}" type="slidenum">
              <a:rPr lang="en-GB" smtClean="0"/>
              <a:t>‹#›</a:t>
            </a:fld>
            <a:endParaRPr lang="en-GB"/>
          </a:p>
        </p:txBody>
      </p:sp>
    </p:spTree>
    <p:extLst>
      <p:ext uri="{BB962C8B-B14F-4D97-AF65-F5344CB8AC3E}">
        <p14:creationId xmlns:p14="http://schemas.microsoft.com/office/powerpoint/2010/main" val="372234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pOnuQnRI7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Plains Indians: Religion and beliefs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5723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64770"/>
            <a:ext cx="12325350" cy="6922770"/>
          </a:xfrm>
          <a:prstGeom prst="rect">
            <a:avLst/>
          </a:prstGeom>
        </p:spPr>
      </p:pic>
      <p:sp>
        <p:nvSpPr>
          <p:cNvPr id="3" name="TextBox 2"/>
          <p:cNvSpPr txBox="1"/>
          <p:nvPr/>
        </p:nvSpPr>
        <p:spPr>
          <a:xfrm>
            <a:off x="0" y="5780782"/>
            <a:ext cx="4857750" cy="584775"/>
          </a:xfrm>
          <a:prstGeom prst="rect">
            <a:avLst/>
          </a:prstGeom>
          <a:noFill/>
        </p:spPr>
        <p:txBody>
          <a:bodyPr wrap="square" rtlCol="0">
            <a:spAutoFit/>
          </a:bodyPr>
          <a:lstStyle/>
          <a:p>
            <a:r>
              <a:rPr lang="en-GB" sz="3200" b="1" dirty="0" smtClean="0">
                <a:solidFill>
                  <a:srgbClr val="FF0000"/>
                </a:solidFill>
              </a:rPr>
              <a:t>Homesteaders, Great Plains</a:t>
            </a:r>
            <a:endParaRPr lang="en-GB" sz="3200" b="1" dirty="0">
              <a:solidFill>
                <a:srgbClr val="FF0000"/>
              </a:solidFill>
            </a:endParaRPr>
          </a:p>
        </p:txBody>
      </p:sp>
    </p:spTree>
    <p:extLst>
      <p:ext uri="{BB962C8B-B14F-4D97-AF65-F5344CB8AC3E}">
        <p14:creationId xmlns:p14="http://schemas.microsoft.com/office/powerpoint/2010/main" val="35269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050"/>
          </a:xfrm>
          <a:prstGeom prst="rect">
            <a:avLst/>
          </a:prstGeom>
        </p:spPr>
      </p:pic>
      <p:sp>
        <p:nvSpPr>
          <p:cNvPr id="3" name="TextBox 2"/>
          <p:cNvSpPr txBox="1"/>
          <p:nvPr/>
        </p:nvSpPr>
        <p:spPr>
          <a:xfrm>
            <a:off x="0" y="6273225"/>
            <a:ext cx="4857750" cy="584775"/>
          </a:xfrm>
          <a:prstGeom prst="rect">
            <a:avLst/>
          </a:prstGeom>
          <a:noFill/>
        </p:spPr>
        <p:txBody>
          <a:bodyPr wrap="square" rtlCol="0">
            <a:spAutoFit/>
          </a:bodyPr>
          <a:lstStyle/>
          <a:p>
            <a:r>
              <a:rPr lang="en-GB" sz="3200" b="1" dirty="0" smtClean="0">
                <a:solidFill>
                  <a:srgbClr val="FF0000"/>
                </a:solidFill>
              </a:rPr>
              <a:t>Carlisle Indian School</a:t>
            </a:r>
            <a:endParaRPr lang="en-GB" sz="3200" b="1" dirty="0">
              <a:solidFill>
                <a:srgbClr val="FF0000"/>
              </a:solidFill>
            </a:endParaRPr>
          </a:p>
        </p:txBody>
      </p:sp>
    </p:spTree>
    <p:extLst>
      <p:ext uri="{BB962C8B-B14F-4D97-AF65-F5344CB8AC3E}">
        <p14:creationId xmlns:p14="http://schemas.microsoft.com/office/powerpoint/2010/main" val="51623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676" y="30222"/>
            <a:ext cx="11960324" cy="2585323"/>
          </a:xfrm>
          <a:prstGeom prst="rect">
            <a:avLst/>
          </a:prstGeom>
          <a:solidFill>
            <a:schemeClr val="accent6"/>
          </a:solidFill>
        </p:spPr>
        <p:txBody>
          <a:bodyPr wrap="square" rtlCol="0">
            <a:spAutoFit/>
          </a:bodyPr>
          <a:lstStyle/>
          <a:p>
            <a:r>
              <a:rPr lang="en-GB" dirty="0" smtClean="0"/>
              <a:t>Define these two Native American concepts:</a:t>
            </a:r>
          </a:p>
          <a:p>
            <a:endParaRPr lang="en-GB" dirty="0"/>
          </a:p>
          <a:p>
            <a:pPr marL="285750" indent="-285750">
              <a:buFont typeface="Arial" panose="020B0604020202020204" pitchFamily="34" charset="0"/>
              <a:buChar char="•"/>
            </a:pPr>
            <a:r>
              <a:rPr lang="en-GB" dirty="0" smtClean="0"/>
              <a:t>Sun </a:t>
            </a:r>
            <a:r>
              <a:rPr lang="en-GB" dirty="0" smtClean="0"/>
              <a:t>Dance – a sacred ritual which includes dancing, drum music and fasting before participating in a ceremonial piercing of skin. </a:t>
            </a:r>
            <a:r>
              <a:rPr lang="en-GB" dirty="0" smtClean="0"/>
              <a:t>A single member of the tribe would have his chest pierced with buffalo skin or eagle claws and would be attached to a tree. They would then continue this without food or water for several days.</a:t>
            </a:r>
            <a:endParaRPr lang="en-GB" dirty="0" smtClean="0"/>
          </a:p>
          <a:p>
            <a:endParaRPr lang="en-GB" dirty="0" smtClean="0"/>
          </a:p>
          <a:p>
            <a:pPr marL="285750" indent="-285750">
              <a:buFont typeface="Arial" panose="020B0604020202020204" pitchFamily="34" charset="0"/>
              <a:buChar char="•"/>
            </a:pPr>
            <a:r>
              <a:rPr lang="en-GB" dirty="0" smtClean="0"/>
              <a:t>Counting </a:t>
            </a:r>
            <a:r>
              <a:rPr lang="en-GB" dirty="0" smtClean="0"/>
              <a:t>Coup – the bravest style of fighting a young warrior could achieve. A warrior would attempt to hit or touch an </a:t>
            </a:r>
            <a:r>
              <a:rPr lang="en-GB" dirty="0" err="1" smtClean="0"/>
              <a:t>an</a:t>
            </a:r>
            <a:r>
              <a:rPr lang="en-GB" dirty="0" smtClean="0"/>
              <a:t> enemy and get away without being injured or killed.  A man’s rank as a warrior depended on his total score in coups and his ability to lead successful raids. </a:t>
            </a:r>
            <a:endParaRPr lang="en-GB" dirty="0"/>
          </a:p>
        </p:txBody>
      </p:sp>
      <p:sp>
        <p:nvSpPr>
          <p:cNvPr id="4" name="TextBox 3"/>
          <p:cNvSpPr txBox="1"/>
          <p:nvPr/>
        </p:nvSpPr>
        <p:spPr>
          <a:xfrm>
            <a:off x="127000" y="2776140"/>
            <a:ext cx="5315148" cy="3693319"/>
          </a:xfrm>
          <a:prstGeom prst="rect">
            <a:avLst/>
          </a:prstGeom>
          <a:solidFill>
            <a:srgbClr val="FFC000"/>
          </a:solidFill>
        </p:spPr>
        <p:txBody>
          <a:bodyPr wrap="square" rtlCol="0">
            <a:spAutoFit/>
          </a:bodyPr>
          <a:lstStyle/>
          <a:p>
            <a:r>
              <a:rPr lang="en-GB" dirty="0" smtClean="0"/>
              <a:t>For each of the below statements, explain what the consequence would be on  Native Americans:</a:t>
            </a:r>
          </a:p>
          <a:p>
            <a:endParaRPr lang="en-GB" dirty="0"/>
          </a:p>
          <a:p>
            <a:pPr marL="285750" indent="-285750">
              <a:buFont typeface="Arial" panose="020B0604020202020204" pitchFamily="34" charset="0"/>
              <a:buChar char="•"/>
            </a:pPr>
            <a:r>
              <a:rPr lang="en-GB" dirty="0" smtClean="0"/>
              <a:t>White settlers fence off land that the tribes use for hunting and then begin to plough it for crops.</a:t>
            </a:r>
          </a:p>
          <a:p>
            <a:pPr marL="285750" indent="-285750">
              <a:buFont typeface="Arial" panose="020B0604020202020204" pitchFamily="34" charset="0"/>
              <a:buChar char="•"/>
            </a:pPr>
            <a:r>
              <a:rPr lang="en-GB" dirty="0" smtClean="0"/>
              <a:t>White people start to mine for gold in the Black Hills area of South Dakota.</a:t>
            </a:r>
          </a:p>
          <a:p>
            <a:pPr marL="285750" indent="-285750">
              <a:buFont typeface="Arial" panose="020B0604020202020204" pitchFamily="34" charset="0"/>
              <a:buChar char="•"/>
            </a:pPr>
            <a:r>
              <a:rPr lang="en-GB" dirty="0" smtClean="0"/>
              <a:t>The US government force all Indian teenagers to attend a school in a white city to learn about Christianity. </a:t>
            </a:r>
          </a:p>
          <a:p>
            <a:pPr marL="285750" indent="-285750">
              <a:buFont typeface="Arial" panose="020B0604020202020204" pitchFamily="34" charset="0"/>
              <a:buChar char="•"/>
            </a:pPr>
            <a:r>
              <a:rPr lang="en-GB" dirty="0" smtClean="0"/>
              <a:t>The white man begins to build a railroad through native territory, shooting any buffalo that gets in their way.</a:t>
            </a:r>
          </a:p>
        </p:txBody>
      </p:sp>
      <p:sp>
        <p:nvSpPr>
          <p:cNvPr id="6" name="TextBox 5"/>
          <p:cNvSpPr txBox="1"/>
          <p:nvPr/>
        </p:nvSpPr>
        <p:spPr>
          <a:xfrm>
            <a:off x="5727700" y="2976194"/>
            <a:ext cx="5982096" cy="3293209"/>
          </a:xfrm>
          <a:prstGeom prst="rect">
            <a:avLst/>
          </a:prstGeom>
          <a:solidFill>
            <a:srgbClr val="FFC000"/>
          </a:solidFill>
        </p:spPr>
        <p:txBody>
          <a:bodyPr wrap="square" rtlCol="0">
            <a:spAutoFit/>
          </a:bodyPr>
          <a:lstStyle/>
          <a:p>
            <a:r>
              <a:rPr lang="en-GB" sz="1600" i="1" dirty="0">
                <a:solidFill>
                  <a:srgbClr val="FF0000"/>
                </a:solidFill>
              </a:rPr>
              <a:t>The consequence of white fencing off land to plough would be Natives would scare the buffalo away, prevent Indians from using it and would cause tension</a:t>
            </a:r>
            <a:r>
              <a:rPr lang="en-GB" sz="1600" i="1" dirty="0" smtClean="0">
                <a:solidFill>
                  <a:srgbClr val="FF0000"/>
                </a:solidFill>
              </a:rPr>
              <a:t>.</a:t>
            </a:r>
          </a:p>
          <a:p>
            <a:endParaRPr lang="en-GB" sz="1600" i="1" dirty="0">
              <a:solidFill>
                <a:srgbClr val="FF0000"/>
              </a:solidFill>
            </a:endParaRPr>
          </a:p>
          <a:p>
            <a:r>
              <a:rPr lang="en-GB" sz="1600" i="1" dirty="0" smtClean="0">
                <a:solidFill>
                  <a:srgbClr val="FF0000"/>
                </a:solidFill>
              </a:rPr>
              <a:t>Whites would begin to cut down trees to build houses, therefore populating the area. They will use the rivers for washing, cleaning etc. spreading disease to the Indians.</a:t>
            </a:r>
          </a:p>
          <a:p>
            <a:endParaRPr lang="en-GB" sz="1600" b="1" i="1" dirty="0">
              <a:solidFill>
                <a:srgbClr val="FF0000"/>
              </a:solidFill>
            </a:endParaRPr>
          </a:p>
          <a:p>
            <a:r>
              <a:rPr lang="en-GB" sz="1600" i="1" dirty="0" smtClean="0">
                <a:solidFill>
                  <a:srgbClr val="FF0000"/>
                </a:solidFill>
              </a:rPr>
              <a:t>Natives would begin to become more “white” – rejecting their own culture. This would prevent their culture from being passed down.</a:t>
            </a:r>
          </a:p>
          <a:p>
            <a:endParaRPr lang="en-GB" sz="1600" i="1" dirty="0">
              <a:solidFill>
                <a:srgbClr val="FF0000"/>
              </a:solidFill>
            </a:endParaRPr>
          </a:p>
          <a:p>
            <a:r>
              <a:rPr lang="en-GB" sz="1600" i="1" dirty="0" smtClean="0">
                <a:solidFill>
                  <a:srgbClr val="FF0000"/>
                </a:solidFill>
              </a:rPr>
              <a:t>The railroads woul</a:t>
            </a:r>
            <a:r>
              <a:rPr lang="en-GB" sz="1600" i="1" dirty="0" smtClean="0">
                <a:solidFill>
                  <a:srgbClr val="FF0000"/>
                </a:solidFill>
              </a:rPr>
              <a:t>d scare away buffalo, making it harder for tribes to hunt them. They would have to compete with whites for supplies.</a:t>
            </a:r>
            <a:endParaRPr lang="en-GB" sz="1600" i="1" dirty="0" smtClean="0">
              <a:solidFill>
                <a:srgbClr val="FF0000"/>
              </a:solidFill>
            </a:endParaRPr>
          </a:p>
        </p:txBody>
      </p:sp>
    </p:spTree>
    <p:extLst>
      <p:ext uri="{BB962C8B-B14F-4D97-AF65-F5344CB8AC3E}">
        <p14:creationId xmlns:p14="http://schemas.microsoft.com/office/powerpoint/2010/main" val="260533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342900"/>
            <a:ext cx="4495800" cy="6186309"/>
          </a:xfrm>
          <a:prstGeom prst="rect">
            <a:avLst/>
          </a:prstGeom>
          <a:solidFill>
            <a:srgbClr val="92D050"/>
          </a:solidFill>
        </p:spPr>
        <p:txBody>
          <a:bodyPr wrap="square" rtlCol="0">
            <a:spAutoFit/>
          </a:bodyPr>
          <a:lstStyle/>
          <a:p>
            <a:r>
              <a:rPr lang="en-GB" dirty="0" smtClean="0"/>
              <a:t>Land was sacred – the “mother” of the Plains Indians. Without it, the buffalo nor the tribes could survive without it.</a:t>
            </a:r>
          </a:p>
          <a:p>
            <a:endParaRPr lang="en-GB" dirty="0"/>
          </a:p>
          <a:p>
            <a:r>
              <a:rPr lang="en-GB" dirty="0" smtClean="0"/>
              <a:t>Throughout Indian land, there were various sights which held spiritual significance e.g. Black Hills of South Dakota for the Lakota Sioux. </a:t>
            </a:r>
          </a:p>
          <a:p>
            <a:endParaRPr lang="en-GB" dirty="0"/>
          </a:p>
          <a:p>
            <a:r>
              <a:rPr lang="en-GB" dirty="0" smtClean="0"/>
              <a:t>Alongside the buffalo, many tribes farmed, hunted, fished and gathered wild plants. </a:t>
            </a:r>
          </a:p>
          <a:p>
            <a:endParaRPr lang="en-GB" dirty="0" smtClean="0"/>
          </a:p>
          <a:p>
            <a:r>
              <a:rPr lang="en-GB" dirty="0" smtClean="0"/>
              <a:t>Farm land belonged to all members of the tribe.</a:t>
            </a:r>
          </a:p>
          <a:p>
            <a:endParaRPr lang="en-GB" dirty="0"/>
          </a:p>
          <a:p>
            <a:r>
              <a:rPr lang="en-GB" dirty="0" smtClean="0"/>
              <a:t>When food was scarce, conflicts could occur as tribes pushed into hunting grounds used by others. </a:t>
            </a:r>
          </a:p>
          <a:p>
            <a:endParaRPr lang="en-GB" dirty="0"/>
          </a:p>
          <a:p>
            <a:r>
              <a:rPr lang="en-GB" dirty="0" smtClean="0"/>
              <a:t>Mining was seen to be disrespectful to the land – they had no desire for coal, silver, gold etc.</a:t>
            </a:r>
          </a:p>
        </p:txBody>
      </p:sp>
      <p:sp>
        <p:nvSpPr>
          <p:cNvPr id="3" name="TextBox 2"/>
          <p:cNvSpPr txBox="1"/>
          <p:nvPr/>
        </p:nvSpPr>
        <p:spPr>
          <a:xfrm>
            <a:off x="5162550" y="159991"/>
            <a:ext cx="6400800" cy="923330"/>
          </a:xfrm>
          <a:prstGeom prst="rect">
            <a:avLst/>
          </a:prstGeom>
          <a:noFill/>
        </p:spPr>
        <p:txBody>
          <a:bodyPr wrap="square" rtlCol="0">
            <a:spAutoFit/>
          </a:bodyPr>
          <a:lstStyle/>
          <a:p>
            <a:r>
              <a:rPr lang="en-GB" sz="5400" dirty="0" smtClean="0"/>
              <a:t>Indians and the Land</a:t>
            </a:r>
            <a:endParaRPr lang="en-GB"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550" y="1235721"/>
            <a:ext cx="6629400" cy="3905250"/>
          </a:xfrm>
          <a:prstGeom prst="rect">
            <a:avLst/>
          </a:prstGeom>
        </p:spPr>
      </p:pic>
      <p:sp>
        <p:nvSpPr>
          <p:cNvPr id="5" name="Rectangle 4"/>
          <p:cNvSpPr/>
          <p:nvPr/>
        </p:nvSpPr>
        <p:spPr>
          <a:xfrm>
            <a:off x="5032375" y="5328880"/>
            <a:ext cx="6889750" cy="1200329"/>
          </a:xfrm>
          <a:prstGeom prst="rect">
            <a:avLst/>
          </a:prstGeom>
          <a:solidFill>
            <a:srgbClr val="FFFF00"/>
          </a:solidFill>
        </p:spPr>
        <p:txBody>
          <a:bodyPr wrap="square">
            <a:spAutoFit/>
          </a:bodyPr>
          <a:lstStyle/>
          <a:p>
            <a:r>
              <a:rPr lang="en-GB" dirty="0" smtClean="0"/>
              <a:t>The </a:t>
            </a:r>
            <a:r>
              <a:rPr lang="en-GB" dirty="0" err="1" smtClean="0"/>
              <a:t>Adena</a:t>
            </a:r>
            <a:r>
              <a:rPr lang="en-GB" dirty="0" smtClean="0"/>
              <a:t> Indians used tools made of stone, animal bone, and tortoise shell to grow crops of squash, pumpkins, gourds, sunflowers and maize. The primary </a:t>
            </a:r>
            <a:r>
              <a:rPr lang="en-GB" dirty="0" smtClean="0"/>
              <a:t>agricultural </a:t>
            </a:r>
            <a:r>
              <a:rPr lang="en-GB" dirty="0" smtClean="0"/>
              <a:t>product of the Ohio Indians, shortly after the introduction of agriculture to Knox County, was </a:t>
            </a:r>
            <a:r>
              <a:rPr lang="en-GB" b="1" dirty="0" smtClean="0"/>
              <a:t>maize</a:t>
            </a:r>
            <a:r>
              <a:rPr lang="en-GB" dirty="0"/>
              <a:t>!</a:t>
            </a:r>
          </a:p>
        </p:txBody>
      </p:sp>
    </p:spTree>
    <p:extLst>
      <p:ext uri="{BB962C8B-B14F-4D97-AF65-F5344CB8AC3E}">
        <p14:creationId xmlns:p14="http://schemas.microsoft.com/office/powerpoint/2010/main" val="241817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93437" y="207820"/>
            <a:ext cx="11605126" cy="1754326"/>
          </a:xfrm>
          <a:prstGeom prst="rect">
            <a:avLst/>
          </a:prstGeom>
          <a:solidFill>
            <a:schemeClr val="bg1"/>
          </a:solidFill>
        </p:spPr>
        <p:txBody>
          <a:bodyPr wrap="square">
            <a:spAutoFit/>
          </a:bodyPr>
          <a:lstStyle/>
          <a:p>
            <a:r>
              <a:rPr lang="en-GB" dirty="0" smtClean="0"/>
              <a:t>For thousands of years, hot mineral springs were used by indigenous people for healing purposes. Grizzly bears, black bears, wolves, and buffalo roamed and lived in these sacred mountains. </a:t>
            </a:r>
          </a:p>
          <a:p>
            <a:endParaRPr lang="en-GB" dirty="0"/>
          </a:p>
          <a:p>
            <a:r>
              <a:rPr lang="en-GB" dirty="0" smtClean="0"/>
              <a:t>Their were caves in the hills where Natives buried their dead.</a:t>
            </a:r>
          </a:p>
          <a:p>
            <a:endParaRPr lang="en-GB" dirty="0"/>
          </a:p>
          <a:p>
            <a:r>
              <a:rPr lang="en-GB" dirty="0" smtClean="0"/>
              <a:t>Lakota Sioux claimed that their tribe had been born there.</a:t>
            </a:r>
          </a:p>
        </p:txBody>
      </p:sp>
    </p:spTree>
    <p:extLst>
      <p:ext uri="{BB962C8B-B14F-4D97-AF65-F5344CB8AC3E}">
        <p14:creationId xmlns:p14="http://schemas.microsoft.com/office/powerpoint/2010/main" val="182033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766" y="1508961"/>
            <a:ext cx="5385134" cy="3785652"/>
          </a:xfrm>
          <a:prstGeom prst="rect">
            <a:avLst/>
          </a:prstGeom>
          <a:solidFill>
            <a:schemeClr val="accent6"/>
          </a:solidFill>
        </p:spPr>
        <p:txBody>
          <a:bodyPr wrap="square" rtlCol="0">
            <a:spAutoFit/>
          </a:bodyPr>
          <a:lstStyle/>
          <a:p>
            <a:r>
              <a:rPr lang="en-GB" sz="2400" dirty="0" smtClean="0"/>
              <a:t>Indians believe that they could contact the spirit world through vision quests guided by animals or “totems”.</a:t>
            </a:r>
          </a:p>
          <a:p>
            <a:endParaRPr lang="en-GB" sz="2400" dirty="0"/>
          </a:p>
          <a:p>
            <a:r>
              <a:rPr lang="en-GB" sz="2400" dirty="0" smtClean="0"/>
              <a:t>A totem was an animal that was assigned to a certain tribe or sub-tribe (e.g. eagle, wolf, hawks, bears, foxes)</a:t>
            </a:r>
          </a:p>
          <a:p>
            <a:endParaRPr lang="en-GB" sz="2400" dirty="0"/>
          </a:p>
          <a:p>
            <a:r>
              <a:rPr lang="en-GB" sz="2400" dirty="0" smtClean="0"/>
              <a:t>These totems could charge up items to bring Indians luck in battle or hunts.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510" y="147320"/>
            <a:ext cx="5901690" cy="8860942"/>
          </a:xfrm>
          <a:prstGeom prst="rect">
            <a:avLst/>
          </a:prstGeom>
        </p:spPr>
      </p:pic>
      <p:sp>
        <p:nvSpPr>
          <p:cNvPr id="5" name="TextBox 4"/>
          <p:cNvSpPr txBox="1"/>
          <p:nvPr/>
        </p:nvSpPr>
        <p:spPr>
          <a:xfrm>
            <a:off x="291766" y="5427963"/>
            <a:ext cx="5385134" cy="1200329"/>
          </a:xfrm>
          <a:prstGeom prst="rect">
            <a:avLst/>
          </a:prstGeom>
          <a:solidFill>
            <a:srgbClr val="FFC000"/>
          </a:solidFill>
        </p:spPr>
        <p:txBody>
          <a:bodyPr wrap="square" rtlCol="0">
            <a:spAutoFit/>
          </a:bodyPr>
          <a:lstStyle/>
          <a:p>
            <a:r>
              <a:rPr lang="en-GB" b="1" dirty="0" smtClean="0"/>
              <a:t>Fun fact – </a:t>
            </a:r>
            <a:r>
              <a:rPr lang="en-GB" dirty="0" smtClean="0"/>
              <a:t>totem poles are carved out of giant cedar trees by Native tribes. It similar to a book you can read, but instead of using words it uses symbols of spirit animals. It is a way of passing down stories! </a:t>
            </a:r>
            <a:endParaRPr lang="en-GB" dirty="0"/>
          </a:p>
        </p:txBody>
      </p:sp>
      <p:sp>
        <p:nvSpPr>
          <p:cNvPr id="6" name="TextBox 5"/>
          <p:cNvSpPr txBox="1"/>
          <p:nvPr/>
        </p:nvSpPr>
        <p:spPr>
          <a:xfrm>
            <a:off x="173157" y="147320"/>
            <a:ext cx="5658048" cy="923330"/>
          </a:xfrm>
          <a:prstGeom prst="rect">
            <a:avLst/>
          </a:prstGeom>
          <a:noFill/>
        </p:spPr>
        <p:txBody>
          <a:bodyPr wrap="square" rtlCol="0">
            <a:spAutoFit/>
          </a:bodyPr>
          <a:lstStyle/>
          <a:p>
            <a:r>
              <a:rPr lang="en-GB" sz="5400" dirty="0" smtClean="0"/>
              <a:t>Spirit Animals</a:t>
            </a:r>
            <a:endParaRPr lang="en-GB" sz="5400" dirty="0"/>
          </a:p>
        </p:txBody>
      </p:sp>
    </p:spTree>
    <p:extLst>
      <p:ext uri="{BB962C8B-B14F-4D97-AF65-F5344CB8AC3E}">
        <p14:creationId xmlns:p14="http://schemas.microsoft.com/office/powerpoint/2010/main" val="423966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dreamatico.com/data_images/eagle/eagle-6.jpg"/>
          <p:cNvPicPr>
            <a:picLocks noChangeAspect="1" noChangeArrowheads="1"/>
          </p:cNvPicPr>
          <p:nvPr/>
        </p:nvPicPr>
        <p:blipFill rotWithShape="1">
          <a:blip r:embed="rId2">
            <a:extLst>
              <a:ext uri="{28A0092B-C50C-407E-A947-70E740481C1C}">
                <a14:useLocalDpi xmlns:a14="http://schemas.microsoft.com/office/drawing/2010/main" val="0"/>
              </a:ext>
            </a:extLst>
          </a:blip>
          <a:srcRect l="34947"/>
          <a:stretch/>
        </p:blipFill>
        <p:spPr bwMode="auto">
          <a:xfrm>
            <a:off x="0" y="0"/>
            <a:ext cx="57241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51984" y="1268760"/>
            <a:ext cx="4572000" cy="3785652"/>
          </a:xfrm>
          <a:prstGeom prst="rect">
            <a:avLst/>
          </a:prstGeom>
        </p:spPr>
        <p:txBody>
          <a:bodyPr>
            <a:spAutoFit/>
          </a:bodyPr>
          <a:lstStyle/>
          <a:p>
            <a:r>
              <a:rPr lang="en-GB" sz="2400" dirty="0">
                <a:solidFill>
                  <a:schemeClr val="bg1"/>
                </a:solidFill>
                <a:latin typeface="Cambria" panose="02040503050406030204" pitchFamily="18" charset="0"/>
              </a:rPr>
              <a:t>To most tribes, </a:t>
            </a:r>
            <a:r>
              <a:rPr lang="en-GB" sz="2400" b="1" dirty="0">
                <a:solidFill>
                  <a:schemeClr val="bg1"/>
                </a:solidFill>
                <a:latin typeface="Cambria" panose="02040503050406030204" pitchFamily="18" charset="0"/>
              </a:rPr>
              <a:t>eagle </a:t>
            </a:r>
            <a:r>
              <a:rPr lang="en-GB" sz="2400" dirty="0">
                <a:solidFill>
                  <a:schemeClr val="bg1"/>
                </a:solidFill>
                <a:latin typeface="Cambria" panose="02040503050406030204" pitchFamily="18" charset="0"/>
              </a:rPr>
              <a:t>is referred as </a:t>
            </a:r>
            <a:r>
              <a:rPr lang="en-GB" sz="2400" b="1" dirty="0">
                <a:solidFill>
                  <a:schemeClr val="bg1"/>
                </a:solidFill>
                <a:latin typeface="Cambria" panose="02040503050406030204" pitchFamily="18" charset="0"/>
              </a:rPr>
              <a:t>thunderbird </a:t>
            </a:r>
            <a:r>
              <a:rPr lang="en-GB" sz="2400" dirty="0">
                <a:solidFill>
                  <a:schemeClr val="bg1"/>
                </a:solidFill>
                <a:latin typeface="Cambria" panose="02040503050406030204" pitchFamily="18" charset="0"/>
              </a:rPr>
              <a:t>in stories. It was believed that when eagles open and close their eyes, they cause lightning. They also saw the eagle as God's messenger. </a:t>
            </a:r>
          </a:p>
          <a:p>
            <a:endParaRPr lang="en-GB" sz="2400" dirty="0">
              <a:solidFill>
                <a:schemeClr val="bg1"/>
              </a:solidFill>
              <a:latin typeface="Cambria" panose="02040503050406030204" pitchFamily="18" charset="0"/>
            </a:endParaRPr>
          </a:p>
          <a:p>
            <a:r>
              <a:rPr lang="en-GB" sz="2400" dirty="0">
                <a:solidFill>
                  <a:schemeClr val="bg1"/>
                </a:solidFill>
                <a:latin typeface="Cambria" panose="02040503050406030204" pitchFamily="18" charset="0"/>
              </a:rPr>
              <a:t>In religious ceremonies, Eagle feathers were rewarded to those who acted of bravery. </a:t>
            </a:r>
          </a:p>
        </p:txBody>
      </p:sp>
    </p:spTree>
    <p:extLst>
      <p:ext uri="{BB962C8B-B14F-4D97-AF65-F5344CB8AC3E}">
        <p14:creationId xmlns:p14="http://schemas.microsoft.com/office/powerpoint/2010/main" val="601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152" y="1597734"/>
            <a:ext cx="5467548" cy="3785652"/>
          </a:xfrm>
          <a:prstGeom prst="rect">
            <a:avLst/>
          </a:prstGeom>
          <a:solidFill>
            <a:schemeClr val="accent6"/>
          </a:solidFill>
        </p:spPr>
        <p:txBody>
          <a:bodyPr wrap="square">
            <a:spAutoFit/>
          </a:bodyPr>
          <a:lstStyle/>
          <a:p>
            <a:r>
              <a:rPr lang="en-GB" sz="2400" dirty="0"/>
              <a:t>It is aimed at asking the </a:t>
            </a:r>
            <a:r>
              <a:rPr lang="en-GB" sz="2400" b="1" dirty="0"/>
              <a:t>sun for strength and to help their tribe thrive! </a:t>
            </a:r>
          </a:p>
          <a:p>
            <a:endParaRPr lang="en-GB" sz="2400" b="1" dirty="0"/>
          </a:p>
          <a:p>
            <a:r>
              <a:rPr lang="en-GB" sz="2400" dirty="0"/>
              <a:t>The performer would have their face painted and others would blow through the eagle bone and play the drums to call on the Thunderbird (the god). </a:t>
            </a:r>
          </a:p>
          <a:p>
            <a:endParaRPr lang="en-GB" sz="2400" dirty="0"/>
          </a:p>
          <a:p>
            <a:r>
              <a:rPr lang="en-GB" sz="2400" dirty="0"/>
              <a:t>Their skin would be pierced, and they would be attached to a tree for 4 days. </a:t>
            </a:r>
          </a:p>
        </p:txBody>
      </p:sp>
      <p:pic>
        <p:nvPicPr>
          <p:cNvPr id="4" name="Picture 4" descr="http://www.michaelgentry.net/sundan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462" y="293341"/>
            <a:ext cx="5087888" cy="6394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152" y="293341"/>
            <a:ext cx="5658048" cy="923330"/>
          </a:xfrm>
          <a:prstGeom prst="rect">
            <a:avLst/>
          </a:prstGeom>
          <a:noFill/>
        </p:spPr>
        <p:txBody>
          <a:bodyPr wrap="square" rtlCol="0">
            <a:spAutoFit/>
          </a:bodyPr>
          <a:lstStyle/>
          <a:p>
            <a:r>
              <a:rPr lang="en-GB" sz="5400" dirty="0" smtClean="0"/>
              <a:t>The Sun Dance</a:t>
            </a:r>
            <a:endParaRPr lang="en-GB" sz="5400" dirty="0"/>
          </a:p>
        </p:txBody>
      </p:sp>
      <p:sp>
        <p:nvSpPr>
          <p:cNvPr id="6" name="Rectangle 5"/>
          <p:cNvSpPr/>
          <p:nvPr/>
        </p:nvSpPr>
        <p:spPr>
          <a:xfrm>
            <a:off x="514152" y="6025634"/>
            <a:ext cx="5128135" cy="369332"/>
          </a:xfrm>
          <a:prstGeom prst="rect">
            <a:avLst/>
          </a:prstGeom>
        </p:spPr>
        <p:txBody>
          <a:bodyPr wrap="none">
            <a:spAutoFit/>
          </a:bodyPr>
          <a:lstStyle/>
          <a:p>
            <a:r>
              <a:rPr lang="en-GB" dirty="0" smtClean="0">
                <a:hlinkClick r:id="rId3"/>
              </a:rPr>
              <a:t>https://www.youtube.com/watch?v=qpOnuQnRI7M</a:t>
            </a:r>
            <a:r>
              <a:rPr lang="en-GB" dirty="0" smtClean="0"/>
              <a:t> </a:t>
            </a:r>
            <a:endParaRPr lang="en-GB" dirty="0"/>
          </a:p>
        </p:txBody>
      </p:sp>
    </p:spTree>
    <p:extLst>
      <p:ext uri="{BB962C8B-B14F-4D97-AF65-F5344CB8AC3E}">
        <p14:creationId xmlns:p14="http://schemas.microsoft.com/office/powerpoint/2010/main" val="227833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rystalinks.com/sundancep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5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152" y="293341"/>
            <a:ext cx="5658048" cy="923330"/>
          </a:xfrm>
          <a:prstGeom prst="rect">
            <a:avLst/>
          </a:prstGeom>
          <a:noFill/>
        </p:spPr>
        <p:txBody>
          <a:bodyPr wrap="square" rtlCol="0">
            <a:spAutoFit/>
          </a:bodyPr>
          <a:lstStyle/>
          <a:p>
            <a:r>
              <a:rPr lang="en-GB" sz="5400" dirty="0" smtClean="0"/>
              <a:t>Tasks </a:t>
            </a:r>
            <a:endParaRPr lang="en-GB" sz="5400" dirty="0"/>
          </a:p>
        </p:txBody>
      </p:sp>
      <p:sp>
        <p:nvSpPr>
          <p:cNvPr id="3" name="TextBox 2"/>
          <p:cNvSpPr txBox="1"/>
          <p:nvPr/>
        </p:nvSpPr>
        <p:spPr>
          <a:xfrm>
            <a:off x="514152" y="1409700"/>
            <a:ext cx="10687248" cy="1200329"/>
          </a:xfrm>
          <a:prstGeom prst="rect">
            <a:avLst/>
          </a:prstGeom>
          <a:solidFill>
            <a:schemeClr val="accent6"/>
          </a:solidFill>
        </p:spPr>
        <p:txBody>
          <a:bodyPr wrap="square" rtlCol="0">
            <a:spAutoFit/>
          </a:bodyPr>
          <a:lstStyle/>
          <a:p>
            <a:r>
              <a:rPr lang="en-GB" dirty="0" smtClean="0"/>
              <a:t>Define these two Native American concepts:</a:t>
            </a:r>
          </a:p>
          <a:p>
            <a:endParaRPr lang="en-GB" dirty="0"/>
          </a:p>
          <a:p>
            <a:pPr marL="285750" indent="-285750">
              <a:buFont typeface="Arial" panose="020B0604020202020204" pitchFamily="34" charset="0"/>
              <a:buChar char="•"/>
            </a:pPr>
            <a:r>
              <a:rPr lang="en-GB" dirty="0" smtClean="0"/>
              <a:t>Sun Dance</a:t>
            </a:r>
          </a:p>
          <a:p>
            <a:pPr marL="285750" indent="-285750">
              <a:buFont typeface="Arial" panose="020B0604020202020204" pitchFamily="34" charset="0"/>
              <a:buChar char="•"/>
            </a:pPr>
            <a:r>
              <a:rPr lang="en-GB" dirty="0" smtClean="0"/>
              <a:t>Counting Coup</a:t>
            </a:r>
            <a:endParaRPr lang="en-GB" dirty="0"/>
          </a:p>
        </p:txBody>
      </p:sp>
      <p:sp>
        <p:nvSpPr>
          <p:cNvPr id="4" name="TextBox 3"/>
          <p:cNvSpPr txBox="1"/>
          <p:nvPr/>
        </p:nvSpPr>
        <p:spPr>
          <a:xfrm>
            <a:off x="514152" y="2803058"/>
            <a:ext cx="5315148" cy="3693319"/>
          </a:xfrm>
          <a:prstGeom prst="rect">
            <a:avLst/>
          </a:prstGeom>
          <a:solidFill>
            <a:srgbClr val="FFC000"/>
          </a:solidFill>
        </p:spPr>
        <p:txBody>
          <a:bodyPr wrap="square" rtlCol="0">
            <a:spAutoFit/>
          </a:bodyPr>
          <a:lstStyle/>
          <a:p>
            <a:r>
              <a:rPr lang="en-GB" dirty="0" smtClean="0"/>
              <a:t>For each of the below statements, explain what the consequence would be on  Native Americans:</a:t>
            </a:r>
          </a:p>
          <a:p>
            <a:endParaRPr lang="en-GB" dirty="0"/>
          </a:p>
          <a:p>
            <a:pPr marL="285750" indent="-285750">
              <a:buFont typeface="Arial" panose="020B0604020202020204" pitchFamily="34" charset="0"/>
              <a:buChar char="•"/>
            </a:pPr>
            <a:r>
              <a:rPr lang="en-GB" dirty="0" smtClean="0"/>
              <a:t>White settlers fence off land that the tribes use for hunting and then begin to plough it for crops.</a:t>
            </a:r>
          </a:p>
          <a:p>
            <a:pPr marL="285750" indent="-285750">
              <a:buFont typeface="Arial" panose="020B0604020202020204" pitchFamily="34" charset="0"/>
              <a:buChar char="•"/>
            </a:pPr>
            <a:r>
              <a:rPr lang="en-GB" dirty="0" smtClean="0"/>
              <a:t>White people start to mine for gold in the Black Hills area of South Dakota.</a:t>
            </a:r>
          </a:p>
          <a:p>
            <a:pPr marL="285750" indent="-285750">
              <a:buFont typeface="Arial" panose="020B0604020202020204" pitchFamily="34" charset="0"/>
              <a:buChar char="•"/>
            </a:pPr>
            <a:r>
              <a:rPr lang="en-GB" dirty="0" smtClean="0"/>
              <a:t>The US government force all Indian teenagers to attend a school in a white city to learn about Christianity. </a:t>
            </a:r>
          </a:p>
          <a:p>
            <a:pPr marL="285750" indent="-285750">
              <a:buFont typeface="Arial" panose="020B0604020202020204" pitchFamily="34" charset="0"/>
              <a:buChar char="•"/>
            </a:pPr>
            <a:r>
              <a:rPr lang="en-GB" dirty="0" smtClean="0"/>
              <a:t>The white man begins to build a railroad through native territory, shooting any buffalo that gets in their way.</a:t>
            </a:r>
          </a:p>
        </p:txBody>
      </p:sp>
      <p:sp>
        <p:nvSpPr>
          <p:cNvPr id="5" name="TextBox 4"/>
          <p:cNvSpPr txBox="1"/>
          <p:nvPr/>
        </p:nvSpPr>
        <p:spPr>
          <a:xfrm>
            <a:off x="6172200" y="2803058"/>
            <a:ext cx="5315148" cy="3693319"/>
          </a:xfrm>
          <a:prstGeom prst="rect">
            <a:avLst/>
          </a:prstGeom>
          <a:solidFill>
            <a:schemeClr val="accent2">
              <a:lumMod val="60000"/>
              <a:lumOff val="40000"/>
            </a:schemeClr>
          </a:solidFill>
        </p:spPr>
        <p:txBody>
          <a:bodyPr wrap="square" rtlCol="0">
            <a:spAutoFit/>
          </a:bodyPr>
          <a:lstStyle/>
          <a:p>
            <a:r>
              <a:rPr lang="en-GB" b="1" u="sng" dirty="0" smtClean="0"/>
              <a:t>Grade 9,8,7, 6 challenge</a:t>
            </a:r>
          </a:p>
          <a:p>
            <a:endParaRPr lang="en-GB" b="1" u="sng" dirty="0"/>
          </a:p>
          <a:p>
            <a:r>
              <a:rPr lang="en-GB" dirty="0" smtClean="0"/>
              <a:t>Explain the consequence of each consequence! </a:t>
            </a:r>
          </a:p>
          <a:p>
            <a:endParaRPr lang="en-GB" b="1" u="sng" dirty="0"/>
          </a:p>
          <a:p>
            <a:r>
              <a:rPr lang="en-GB" b="1" i="1" dirty="0" smtClean="0"/>
              <a:t>e.g. “The consequence of white fencing off land to plough would be Natives would scare the buffalo away, prevent Indians from using it and would cause tension. The consequence of this would be the Indians would find it difficult to survive as they wouldn’t have easy access to the buffalo for supplies. It may also result in some raiding and attacks on white settlers by Native American warrior brotherhoods because they would be angry. </a:t>
            </a:r>
          </a:p>
        </p:txBody>
      </p:sp>
    </p:spTree>
    <p:extLst>
      <p:ext uri="{BB962C8B-B14F-4D97-AF65-F5344CB8AC3E}">
        <p14:creationId xmlns:p14="http://schemas.microsoft.com/office/powerpoint/2010/main" val="121174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5780782"/>
            <a:ext cx="4857750" cy="1077218"/>
          </a:xfrm>
          <a:prstGeom prst="rect">
            <a:avLst/>
          </a:prstGeom>
          <a:noFill/>
        </p:spPr>
        <p:txBody>
          <a:bodyPr wrap="square" rtlCol="0">
            <a:spAutoFit/>
          </a:bodyPr>
          <a:lstStyle/>
          <a:p>
            <a:r>
              <a:rPr lang="en-GB" sz="3200" b="1" dirty="0" smtClean="0">
                <a:solidFill>
                  <a:srgbClr val="FF0000"/>
                </a:solidFill>
              </a:rPr>
              <a:t>Gold prospectors, Black Hills</a:t>
            </a:r>
            <a:endParaRPr lang="en-GB" sz="3200" b="1" dirty="0">
              <a:solidFill>
                <a:srgbClr val="FF0000"/>
              </a:solidFill>
            </a:endParaRPr>
          </a:p>
        </p:txBody>
      </p:sp>
    </p:spTree>
    <p:extLst>
      <p:ext uri="{BB962C8B-B14F-4D97-AF65-F5344CB8AC3E}">
        <p14:creationId xmlns:p14="http://schemas.microsoft.com/office/powerpoint/2010/main" val="3124779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906</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Office Theme</vt:lpstr>
      <vt:lpstr>Plains Indians: Religion and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Plains Indians: Religion and beliefs</dc:title>
  <dc:creator>User</dc:creator>
  <cp:lastModifiedBy>User</cp:lastModifiedBy>
  <cp:revision>8</cp:revision>
  <dcterms:created xsi:type="dcterms:W3CDTF">2017-03-10T18:08:03Z</dcterms:created>
  <dcterms:modified xsi:type="dcterms:W3CDTF">2017-03-12T14:48:16Z</dcterms:modified>
</cp:coreProperties>
</file>