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3" r:id="rId7"/>
    <p:sldId id="262" r:id="rId8"/>
    <p:sldId id="260" r:id="rId9"/>
    <p:sldId id="264" r:id="rId10"/>
    <p:sldId id="261" r:id="rId1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0" d="100"/>
          <a:sy n="70" d="100"/>
        </p:scale>
        <p:origin x="57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215546-229A-4A8E-A40E-8A1BD6DA4FDA}"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36658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15546-229A-4A8E-A40E-8A1BD6DA4FDA}"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64425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15546-229A-4A8E-A40E-8A1BD6DA4FDA}"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418953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15546-229A-4A8E-A40E-8A1BD6DA4FDA}"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167360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215546-229A-4A8E-A40E-8A1BD6DA4FDA}"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118747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215546-229A-4A8E-A40E-8A1BD6DA4FDA}"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367611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215546-229A-4A8E-A40E-8A1BD6DA4FDA}" type="datetimeFigureOut">
              <a:rPr lang="en-GB" smtClean="0"/>
              <a:t>14/10/2020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209215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215546-229A-4A8E-A40E-8A1BD6DA4FDA}" type="datetimeFigureOut">
              <a:rPr lang="en-GB" smtClean="0"/>
              <a:t>14/10/2020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33340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15546-229A-4A8E-A40E-8A1BD6DA4FDA}" type="datetimeFigureOut">
              <a:rPr lang="en-GB" smtClean="0"/>
              <a:t>14/10/2020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327375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215546-229A-4A8E-A40E-8A1BD6DA4FDA}"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277629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215546-229A-4A8E-A40E-8A1BD6DA4FDA}"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EA7555-F0B2-4C14-9739-71AC80B1A7E9}" type="slidenum">
              <a:rPr lang="en-GB" smtClean="0"/>
              <a:t>‹#›</a:t>
            </a:fld>
            <a:endParaRPr lang="en-GB"/>
          </a:p>
        </p:txBody>
      </p:sp>
    </p:spTree>
    <p:extLst>
      <p:ext uri="{BB962C8B-B14F-4D97-AF65-F5344CB8AC3E}">
        <p14:creationId xmlns:p14="http://schemas.microsoft.com/office/powerpoint/2010/main" val="249168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15546-229A-4A8E-A40E-8A1BD6DA4FDA}" type="datetimeFigureOut">
              <a:rPr lang="en-GB" smtClean="0"/>
              <a:t>14/10/2020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A7555-F0B2-4C14-9739-71AC80B1A7E9}" type="slidenum">
              <a:rPr lang="en-GB" smtClean="0"/>
              <a:t>‹#›</a:t>
            </a:fld>
            <a:endParaRPr lang="en-GB"/>
          </a:p>
        </p:txBody>
      </p:sp>
    </p:spTree>
    <p:extLst>
      <p:ext uri="{BB962C8B-B14F-4D97-AF65-F5344CB8AC3E}">
        <p14:creationId xmlns:p14="http://schemas.microsoft.com/office/powerpoint/2010/main" val="55914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922" y="-806440"/>
            <a:ext cx="11992078" cy="2388358"/>
          </a:xfrm>
        </p:spPr>
        <p:txBody>
          <a:bodyPr>
            <a:normAutofit/>
          </a:bodyPr>
          <a:lstStyle/>
          <a:p>
            <a:pPr algn="l"/>
            <a:r>
              <a:rPr lang="en-GB" sz="4800" u="sng" dirty="0" smtClean="0">
                <a:latin typeface="Franklin Gothic Demi Cond" panose="020B0706030402020204" pitchFamily="34" charset="0"/>
              </a:rPr>
              <a:t>How did Fleming, Florey and Chain contribute to the first ‘magic bullet’?</a:t>
            </a:r>
            <a:endParaRPr lang="en-GB" sz="4800" u="sng" dirty="0">
              <a:latin typeface="Franklin Gothic Demi Cond" panose="020B0706030402020204" pitchFamily="34" charset="0"/>
            </a:endParaRPr>
          </a:p>
        </p:txBody>
      </p:sp>
      <p:sp>
        <p:nvSpPr>
          <p:cNvPr id="5" name="TextBox 4"/>
          <p:cNvSpPr txBox="1"/>
          <p:nvPr/>
        </p:nvSpPr>
        <p:spPr>
          <a:xfrm>
            <a:off x="655092" y="1715235"/>
            <a:ext cx="10768083" cy="1423750"/>
          </a:xfrm>
          <a:prstGeom prst="rect">
            <a:avLst/>
          </a:prstGeom>
          <a:solidFill>
            <a:schemeClr val="accent5">
              <a:lumMod val="20000"/>
              <a:lumOff val="80000"/>
            </a:schemeClr>
          </a:solidFill>
        </p:spPr>
        <p:txBody>
          <a:bodyPr wrap="square" rtlCol="0">
            <a:spAutoFit/>
          </a:bodyPr>
          <a:lstStyle/>
          <a:p>
            <a:r>
              <a:rPr lang="en-GB" sz="2800" b="1" i="1" dirty="0" smtClean="0"/>
              <a:t>In this lesson, we will:</a:t>
            </a:r>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Describe</a:t>
            </a:r>
            <a:r>
              <a:rPr lang="en-GB" sz="2800" dirty="0" smtClean="0">
                <a:latin typeface="Franklin Gothic Demi Cond" panose="020B0706030402020204" pitchFamily="34" charset="0"/>
              </a:rPr>
              <a:t> </a:t>
            </a:r>
            <a:r>
              <a:rPr lang="en-GB" sz="2800" dirty="0">
                <a:latin typeface="Franklin Gothic Demi Cond" panose="020B0706030402020204" pitchFamily="34" charset="0"/>
              </a:rPr>
              <a:t>the contributions of Fleming, Florey and </a:t>
            </a:r>
            <a:r>
              <a:rPr lang="en-GB" sz="2800" dirty="0" smtClean="0">
                <a:latin typeface="Franklin Gothic Demi Cond" panose="020B0706030402020204" pitchFamily="34" charset="0"/>
              </a:rPr>
              <a:t>Chain</a:t>
            </a:r>
            <a:endParaRPr lang="en-GB" sz="2800" dirty="0">
              <a:latin typeface="Franklin Gothic Demi Cond" panose="020B0706030402020204" pitchFamily="34" charset="0"/>
            </a:endParaRPr>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Explain </a:t>
            </a:r>
            <a:r>
              <a:rPr lang="en-GB" sz="2800" dirty="0">
                <a:latin typeface="Franklin Gothic Demi Cond" panose="020B0706030402020204" pitchFamily="34" charset="0"/>
              </a:rPr>
              <a:t>how penicillin became mass produced by the 1950s</a:t>
            </a:r>
            <a:r>
              <a:rPr lang="en-GB" sz="2400" dirty="0" smtClean="0"/>
              <a:t>.</a:t>
            </a:r>
            <a:endParaRPr lang="en-GB" sz="2400" dirty="0"/>
          </a:p>
        </p:txBody>
      </p:sp>
      <p:sp>
        <p:nvSpPr>
          <p:cNvPr id="6" name="Subtitle 5"/>
          <p:cNvSpPr>
            <a:spLocks noGrp="1"/>
          </p:cNvSpPr>
          <p:nvPr>
            <p:ph type="subTitle" idx="1"/>
          </p:nvPr>
        </p:nvSpPr>
        <p:spPr>
          <a:xfrm>
            <a:off x="791570" y="3470585"/>
            <a:ext cx="4217159" cy="3003480"/>
          </a:xfrm>
          <a:solidFill>
            <a:srgbClr val="FFFF00"/>
          </a:solidFill>
          <a:ln w="38100">
            <a:solidFill>
              <a:schemeClr val="tx1"/>
            </a:solidFill>
          </a:ln>
        </p:spPr>
        <p:txBody>
          <a:bodyPr>
            <a:normAutofit/>
          </a:bodyPr>
          <a:lstStyle/>
          <a:p>
            <a:pPr algn="l"/>
            <a:r>
              <a:rPr lang="en-GB" sz="3100" dirty="0" smtClean="0">
                <a:latin typeface="Franklin Gothic Demi Cond" panose="020B0706030402020204" pitchFamily="34" charset="0"/>
              </a:rPr>
              <a:t>Starter: </a:t>
            </a:r>
            <a:r>
              <a:rPr lang="en-GB" sz="3100" dirty="0" smtClean="0"/>
              <a:t>For each of pioneers in Renaissance surgery, explain their contributions!</a:t>
            </a:r>
          </a:p>
          <a:p>
            <a:pPr marL="342900" indent="-342900" algn="l">
              <a:buFont typeface="Arial" panose="020B0604020202020204" pitchFamily="34" charset="0"/>
              <a:buChar char="•"/>
            </a:pPr>
            <a:r>
              <a:rPr lang="en-GB" sz="3100" dirty="0" smtClean="0"/>
              <a:t>Andreas Vesalius</a:t>
            </a:r>
          </a:p>
          <a:p>
            <a:pPr marL="342900" indent="-342900" algn="l">
              <a:buFont typeface="Arial" panose="020B0604020202020204" pitchFamily="34" charset="0"/>
              <a:buChar char="•"/>
            </a:pPr>
            <a:r>
              <a:rPr lang="en-GB" sz="3100" dirty="0" smtClean="0"/>
              <a:t>William </a:t>
            </a:r>
            <a:r>
              <a:rPr lang="en-GB" sz="3100" dirty="0" smtClean="0"/>
              <a:t>Harvey</a:t>
            </a:r>
            <a:endParaRPr lang="en-GB" sz="3100" dirty="0" smtClean="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9306" y="3272302"/>
            <a:ext cx="6103869" cy="3400046"/>
          </a:xfrm>
          <a:prstGeom prst="rect">
            <a:avLst/>
          </a:prstGeom>
        </p:spPr>
      </p:pic>
    </p:spTree>
    <p:extLst>
      <p:ext uri="{BB962C8B-B14F-4D97-AF65-F5344CB8AC3E}">
        <p14:creationId xmlns:p14="http://schemas.microsoft.com/office/powerpoint/2010/main" val="39984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099" y="169363"/>
            <a:ext cx="4402731" cy="67403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Factors that allowed penicillin to be mass produced</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2" name="Picture 1"/>
          <p:cNvPicPr>
            <a:picLocks noChangeAspect="1"/>
          </p:cNvPicPr>
          <p:nvPr/>
        </p:nvPicPr>
        <p:blipFill>
          <a:blip r:embed="rId2"/>
          <a:stretch>
            <a:fillRect/>
          </a:stretch>
        </p:blipFill>
        <p:spPr>
          <a:xfrm>
            <a:off x="3700954" y="2278571"/>
            <a:ext cx="2331545" cy="1551327"/>
          </a:xfrm>
          <a:prstGeom prst="rect">
            <a:avLst/>
          </a:prstGeom>
        </p:spPr>
      </p:pic>
      <p:sp>
        <p:nvSpPr>
          <p:cNvPr id="4" name="TextBox 3"/>
          <p:cNvSpPr txBox="1"/>
          <p:nvPr/>
        </p:nvSpPr>
        <p:spPr>
          <a:xfrm>
            <a:off x="6210300" y="76200"/>
            <a:ext cx="58166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Consequence:</a:t>
            </a:r>
          </a:p>
          <a:p>
            <a:endParaRPr lang="en-GB" dirty="0"/>
          </a:p>
          <a:p>
            <a:endParaRPr lang="en-GB" dirty="0" smtClean="0"/>
          </a:p>
          <a:p>
            <a:endParaRPr lang="en-GB" dirty="0"/>
          </a:p>
          <a:p>
            <a:endParaRPr lang="en-GB" dirty="0" smtClean="0"/>
          </a:p>
          <a:p>
            <a:endParaRPr lang="en-GB" dirty="0"/>
          </a:p>
          <a:p>
            <a:endParaRPr lang="en-GB" dirty="0"/>
          </a:p>
        </p:txBody>
      </p:sp>
      <p:sp>
        <p:nvSpPr>
          <p:cNvPr id="5" name="TextBox 4"/>
          <p:cNvSpPr txBox="1"/>
          <p:nvPr/>
        </p:nvSpPr>
        <p:spPr>
          <a:xfrm>
            <a:off x="6177455" y="2278571"/>
            <a:ext cx="58166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Consequence:</a:t>
            </a:r>
          </a:p>
          <a:p>
            <a:endParaRPr lang="en-GB" dirty="0"/>
          </a:p>
          <a:p>
            <a:endParaRPr lang="en-GB" dirty="0" smtClean="0"/>
          </a:p>
          <a:p>
            <a:endParaRPr lang="en-GB" dirty="0"/>
          </a:p>
          <a:p>
            <a:endParaRPr lang="en-GB" dirty="0" smtClean="0"/>
          </a:p>
          <a:p>
            <a:endParaRPr lang="en-GB" dirty="0"/>
          </a:p>
          <a:p>
            <a:endParaRPr lang="en-GB" dirty="0"/>
          </a:p>
        </p:txBody>
      </p:sp>
      <p:sp>
        <p:nvSpPr>
          <p:cNvPr id="6" name="TextBox 5"/>
          <p:cNvSpPr txBox="1"/>
          <p:nvPr/>
        </p:nvSpPr>
        <p:spPr>
          <a:xfrm>
            <a:off x="6177455" y="4529584"/>
            <a:ext cx="58166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Consequence:</a:t>
            </a:r>
          </a:p>
          <a:p>
            <a:endParaRPr lang="en-GB" dirty="0"/>
          </a:p>
          <a:p>
            <a:endParaRPr lang="en-GB" dirty="0" smtClean="0"/>
          </a:p>
          <a:p>
            <a:endParaRPr lang="en-GB" dirty="0"/>
          </a:p>
          <a:p>
            <a:endParaRPr lang="en-GB" dirty="0" smtClean="0"/>
          </a:p>
          <a:p>
            <a:endParaRPr lang="en-GB" dirty="0"/>
          </a:p>
          <a:p>
            <a:endParaRPr lang="en-GB" dirty="0"/>
          </a:p>
        </p:txBody>
      </p:sp>
      <p:sp>
        <p:nvSpPr>
          <p:cNvPr id="7" name="Right Arrow 6"/>
          <p:cNvSpPr/>
          <p:nvPr/>
        </p:nvSpPr>
        <p:spPr>
          <a:xfrm>
            <a:off x="2773854" y="2707450"/>
            <a:ext cx="1384300" cy="69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9666856">
            <a:off x="5232836" y="1535928"/>
            <a:ext cx="1384300" cy="69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898054">
            <a:off x="5232105" y="3880517"/>
            <a:ext cx="1384300" cy="69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5518149" y="2819011"/>
            <a:ext cx="1384300" cy="69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349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91998" y="788423"/>
            <a:ext cx="5051249" cy="5017116"/>
          </a:xfrm>
          <a:prstGeom prst="rect">
            <a:avLst/>
          </a:prstGeom>
        </p:spPr>
      </p:pic>
      <p:sp>
        <p:nvSpPr>
          <p:cNvPr id="3" name="TextBox 2"/>
          <p:cNvSpPr txBox="1"/>
          <p:nvPr/>
        </p:nvSpPr>
        <p:spPr>
          <a:xfrm>
            <a:off x="8243247" y="188438"/>
            <a:ext cx="3712191" cy="6217087"/>
          </a:xfrm>
          <a:prstGeom prst="rect">
            <a:avLst/>
          </a:prstGeom>
          <a:solidFill>
            <a:schemeClr val="accent3">
              <a:lumMod val="20000"/>
              <a:lumOff val="80000"/>
            </a:schemeClr>
          </a:solidFill>
          <a:ln w="57150">
            <a:solidFill>
              <a:schemeClr val="tx1"/>
            </a:solidFill>
          </a:ln>
        </p:spPr>
        <p:txBody>
          <a:bodyPr wrap="square" rtlCol="0">
            <a:spAutoFit/>
          </a:bodyPr>
          <a:lstStyle/>
          <a:p>
            <a:r>
              <a:rPr lang="en-GB" sz="2000" smtClean="0"/>
              <a:t>Trained at Cambridge and Padua universities, and became doctor to James I and Charles I of England. Influenced by Vesalius.</a:t>
            </a:r>
          </a:p>
          <a:p>
            <a:endParaRPr lang="en-GB" sz="2000" smtClean="0"/>
          </a:p>
          <a:p>
            <a:r>
              <a:rPr lang="en-GB" sz="2000" smtClean="0"/>
              <a:t>1616</a:t>
            </a:r>
          </a:p>
          <a:p>
            <a:r>
              <a:rPr lang="en-GB" sz="2000" smtClean="0"/>
              <a:t>He calculated that it was impossible for the blood to be burned up in the muscles (as Galen had claimed).</a:t>
            </a:r>
          </a:p>
          <a:p>
            <a:endParaRPr lang="en-GB" sz="2000" smtClean="0"/>
          </a:p>
          <a:p>
            <a:r>
              <a:rPr lang="en-GB" sz="2000" smtClean="0"/>
              <a:t>1628</a:t>
            </a:r>
          </a:p>
          <a:p>
            <a:r>
              <a:rPr lang="en-GB" sz="2000" smtClean="0"/>
              <a:t>He published 'Anatomical Account of the Motion of the Heart and Blood', which scientifically proved the principle of the circulation of the blood. This book marked the end of Galen's influence on anatomy.</a:t>
            </a:r>
          </a:p>
          <a:p>
            <a:endParaRPr lang="en-GB" dirty="0"/>
          </a:p>
        </p:txBody>
      </p:sp>
      <p:sp>
        <p:nvSpPr>
          <p:cNvPr id="5" name="Rectangle 4"/>
          <p:cNvSpPr/>
          <p:nvPr/>
        </p:nvSpPr>
        <p:spPr>
          <a:xfrm>
            <a:off x="168323" y="188438"/>
            <a:ext cx="3530220" cy="5909310"/>
          </a:xfrm>
          <a:prstGeom prst="rect">
            <a:avLst/>
          </a:prstGeom>
          <a:solidFill>
            <a:schemeClr val="accent3">
              <a:lumMod val="20000"/>
              <a:lumOff val="80000"/>
            </a:schemeClr>
          </a:solidFill>
          <a:ln w="57150">
            <a:solidFill>
              <a:schemeClr val="tx1"/>
            </a:solidFill>
          </a:ln>
        </p:spPr>
        <p:txBody>
          <a:bodyPr wrap="square">
            <a:spAutoFit/>
          </a:bodyPr>
          <a:lstStyle/>
          <a:p>
            <a:pPr lvl="0" eaLnBrk="0" fontAlgn="base" hangingPunct="0">
              <a:spcBef>
                <a:spcPct val="0"/>
              </a:spcBef>
              <a:spcAft>
                <a:spcPct val="0"/>
              </a:spcAft>
            </a:pPr>
            <a:r>
              <a:rPr lang="en-US" altLang="en-US" b="1" u="sng" dirty="0"/>
              <a:t>1536</a:t>
            </a:r>
          </a:p>
          <a:p>
            <a:pPr lvl="0" eaLnBrk="0" fontAlgn="base" hangingPunct="0">
              <a:spcBef>
                <a:spcPct val="0"/>
              </a:spcBef>
              <a:spcAft>
                <a:spcPct val="0"/>
              </a:spcAft>
            </a:pPr>
            <a:r>
              <a:rPr lang="en-US" altLang="en-US" dirty="0"/>
              <a:t>He discovered the spermatic vessels. He also realized that the famous doctor Galen could be wrong, when he discovered that he was wrong about two bones in the jaw, and about how muscles were attached to the bone.</a:t>
            </a:r>
          </a:p>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b="1" u="sng" dirty="0"/>
              <a:t>1537</a:t>
            </a:r>
          </a:p>
          <a:p>
            <a:pPr lvl="0" eaLnBrk="0" fontAlgn="base" hangingPunct="0">
              <a:spcBef>
                <a:spcPct val="0"/>
              </a:spcBef>
              <a:spcAft>
                <a:spcPct val="0"/>
              </a:spcAft>
            </a:pPr>
            <a:r>
              <a:rPr lang="en-US" altLang="en-US" dirty="0"/>
              <a:t>He became professor of medicine at Padua University. He said that medical students should perform dissections for themselves, stating that:"... our true book of the human body is man himself.“</a:t>
            </a:r>
          </a:p>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b="1" u="sng" dirty="0"/>
              <a:t>1543</a:t>
            </a:r>
          </a:p>
          <a:p>
            <a:pPr lvl="0" eaLnBrk="0" fontAlgn="base" hangingPunct="0">
              <a:spcBef>
                <a:spcPct val="0"/>
              </a:spcBef>
              <a:spcAft>
                <a:spcPct val="0"/>
              </a:spcAft>
            </a:pPr>
            <a:r>
              <a:rPr lang="en-US" altLang="en-US" dirty="0"/>
              <a:t>He published 'Fabric of the Human Body' (with high-quality annotated illustrations).</a:t>
            </a:r>
            <a:endParaRPr lang="en-US" altLang="en-US" dirty="0"/>
          </a:p>
        </p:txBody>
      </p:sp>
    </p:spTree>
    <p:extLst>
      <p:ext uri="{BB962C8B-B14F-4D97-AF65-F5344CB8AC3E}">
        <p14:creationId xmlns:p14="http://schemas.microsoft.com/office/powerpoint/2010/main" val="76920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479" y="100510"/>
            <a:ext cx="7101778" cy="6555641"/>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a:t>Alexander Fleming served in the First World War with the </a:t>
            </a:r>
            <a:r>
              <a:rPr lang="en-GB" sz="2000" dirty="0" smtClean="0"/>
              <a:t>RAMC.</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a:t>In 1918, he returned to St Mary’s Hospital in London.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 1928, he became a </a:t>
            </a:r>
            <a:r>
              <a:rPr lang="en-GB" sz="2000" dirty="0" smtClean="0"/>
              <a:t>Professor </a:t>
            </a:r>
            <a:r>
              <a:rPr lang="en-GB" sz="2000" dirty="0"/>
              <a:t>of </a:t>
            </a:r>
            <a:r>
              <a:rPr lang="en-GB" sz="2000" dirty="0" smtClean="0"/>
              <a:t>Bacteriology </a:t>
            </a:r>
            <a:r>
              <a:rPr lang="en-GB" sz="2000" dirty="0"/>
              <a:t>at the University of London.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During World War I, Fleming witnessed the death of many soldiers from sepsis resulting from infected wounds. Antiseptics, which were used at the time to treat infected wounds, often worsened the injuries</a:t>
            </a:r>
          </a:p>
          <a:p>
            <a:endParaRPr lang="en-GB" sz="2000" dirty="0"/>
          </a:p>
          <a:p>
            <a:pPr marL="342900" indent="-342900">
              <a:buFont typeface="Arial" panose="020B0604020202020204" pitchFamily="34" charset="0"/>
              <a:buChar char="•"/>
            </a:pPr>
            <a:r>
              <a:rPr lang="en-GB" sz="2000" dirty="0"/>
              <a:t>During the 1920s, Fleming researched substances that might be effective at combatting infection. </a:t>
            </a: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a:t>
            </a:r>
            <a:r>
              <a:rPr lang="en-GB" sz="2000" dirty="0"/>
              <a:t>1928 he discovered that mould had grown inside one of his petri dishes which appeared to be killing the bacteria inside.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mould was identified as ‘penicillin’.  Fleming published his work in 1929, but did not pursue it further. </a:t>
            </a:r>
          </a:p>
        </p:txBody>
      </p:sp>
      <p:pic>
        <p:nvPicPr>
          <p:cNvPr id="6" name="Picture 5"/>
          <p:cNvPicPr>
            <a:picLocks noChangeAspect="1"/>
          </p:cNvPicPr>
          <p:nvPr/>
        </p:nvPicPr>
        <p:blipFill>
          <a:blip r:embed="rId2"/>
          <a:stretch>
            <a:fillRect/>
          </a:stretch>
        </p:blipFill>
        <p:spPr>
          <a:xfrm>
            <a:off x="7451679" y="100510"/>
            <a:ext cx="4540510" cy="6582066"/>
          </a:xfrm>
          <a:prstGeom prst="rect">
            <a:avLst/>
          </a:prstGeom>
        </p:spPr>
      </p:pic>
    </p:spTree>
    <p:extLst>
      <p:ext uri="{BB962C8B-B14F-4D97-AF65-F5344CB8AC3E}">
        <p14:creationId xmlns:p14="http://schemas.microsoft.com/office/powerpoint/2010/main" val="1995156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9265" y="132735"/>
            <a:ext cx="7890953" cy="5899355"/>
          </a:xfrm>
          <a:prstGeom prst="rect">
            <a:avLst/>
          </a:prstGeom>
        </p:spPr>
      </p:pic>
      <p:sp>
        <p:nvSpPr>
          <p:cNvPr id="3" name="Rectangle 2"/>
          <p:cNvSpPr/>
          <p:nvPr/>
        </p:nvSpPr>
        <p:spPr>
          <a:xfrm>
            <a:off x="304800" y="330593"/>
            <a:ext cx="4281948" cy="4832092"/>
          </a:xfrm>
          <a:prstGeom prst="rect">
            <a:avLst/>
          </a:prstGeom>
        </p:spPr>
        <p:txBody>
          <a:bodyPr wrap="square">
            <a:spAutoFit/>
          </a:bodyPr>
          <a:lstStyle/>
          <a:p>
            <a:r>
              <a:rPr lang="en-GB" sz="2800" dirty="0" smtClean="0">
                <a:solidFill>
                  <a:srgbClr val="222222"/>
                </a:solidFill>
                <a:latin typeface="Arial" panose="020B0604020202020204" pitchFamily="34" charset="0"/>
              </a:rPr>
              <a:t>“When </a:t>
            </a:r>
            <a:r>
              <a:rPr lang="en-GB" sz="2800" dirty="0">
                <a:solidFill>
                  <a:srgbClr val="222222"/>
                </a:solidFill>
                <a:latin typeface="Arial" panose="020B0604020202020204" pitchFamily="34" charset="0"/>
              </a:rPr>
              <a:t>I woke up just after dawn on September 28, 1928, I certainly didn't plan to revolutionise all medicine by discovering the world's first antibiotic, or bacteria killer. But I suppose that was exactly what I did</a:t>
            </a:r>
            <a:r>
              <a:rPr lang="en-GB" sz="2800" dirty="0" smtClean="0">
                <a:solidFill>
                  <a:srgbClr val="222222"/>
                </a:solidFill>
                <a:latin typeface="Arial" panose="020B0604020202020204" pitchFamily="34" charset="0"/>
              </a:rPr>
              <a:t>.”</a:t>
            </a:r>
          </a:p>
          <a:p>
            <a:endParaRPr lang="en-GB" sz="2800" dirty="0">
              <a:solidFill>
                <a:srgbClr val="222222"/>
              </a:solidFill>
              <a:latin typeface="Arial" panose="020B0604020202020204" pitchFamily="34" charset="0"/>
            </a:endParaRPr>
          </a:p>
          <a:p>
            <a:r>
              <a:rPr lang="en-GB" sz="2800" dirty="0">
                <a:solidFill>
                  <a:srgbClr val="222222"/>
                </a:solidFill>
                <a:latin typeface="Arial" panose="020B0604020202020204" pitchFamily="34" charset="0"/>
              </a:rPr>
              <a:t>— </a:t>
            </a:r>
            <a:r>
              <a:rPr lang="en-GB" sz="2800" i="1" dirty="0">
                <a:solidFill>
                  <a:srgbClr val="222222"/>
                </a:solidFill>
                <a:latin typeface="Arial" panose="020B0604020202020204" pitchFamily="34" charset="0"/>
              </a:rPr>
              <a:t>Alexander Fleming</a:t>
            </a:r>
            <a:endParaRPr lang="en-GB" sz="28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837160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2014" y="136477"/>
            <a:ext cx="6368016" cy="6555641"/>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smtClean="0"/>
              <a:t>Howard Florey was an Australian pathologist working at Oxford medical school. Ernst Chain was a German refugee from Nazi Germany and biochemist.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Both men were researching antibiotics and were looking for neglected work that could be investigated further.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They decided to test Fleming’s work further. Chain  grew the mould in his laboratory and used extracts of it for testing.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1940 they tested it successfully on mice but found it hard to produce a large amount of it.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They set about growing as much as possible using milk churns, bed pans and bath tubs. By 1941 they tested it on a local policeman dying of blood poisoning.</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They had too small amounts, and although it showed signs of working the small dosage led to the patient dying.</a:t>
            </a:r>
            <a:endParaRPr lang="en-GB" sz="2000" dirty="0"/>
          </a:p>
        </p:txBody>
      </p:sp>
      <p:pic>
        <p:nvPicPr>
          <p:cNvPr id="6" name="Picture 5"/>
          <p:cNvPicPr>
            <a:picLocks noChangeAspect="1"/>
          </p:cNvPicPr>
          <p:nvPr/>
        </p:nvPicPr>
        <p:blipFill rotWithShape="1">
          <a:blip r:embed="rId2"/>
          <a:srcRect b="11532"/>
          <a:stretch/>
        </p:blipFill>
        <p:spPr>
          <a:xfrm>
            <a:off x="229731" y="136477"/>
            <a:ext cx="5139328" cy="3411941"/>
          </a:xfrm>
          <a:prstGeom prst="rect">
            <a:avLst/>
          </a:prstGeom>
        </p:spPr>
      </p:pic>
      <p:pic>
        <p:nvPicPr>
          <p:cNvPr id="8" name="Picture 7"/>
          <p:cNvPicPr>
            <a:picLocks noChangeAspect="1"/>
          </p:cNvPicPr>
          <p:nvPr/>
        </p:nvPicPr>
        <p:blipFill rotWithShape="1">
          <a:blip r:embed="rId3"/>
          <a:srcRect b="19317"/>
          <a:stretch/>
        </p:blipFill>
        <p:spPr>
          <a:xfrm>
            <a:off x="229731" y="3739487"/>
            <a:ext cx="5115050" cy="2893325"/>
          </a:xfrm>
          <a:prstGeom prst="rect">
            <a:avLst/>
          </a:prstGeom>
        </p:spPr>
      </p:pic>
    </p:spTree>
    <p:extLst>
      <p:ext uri="{BB962C8B-B14F-4D97-AF65-F5344CB8AC3E}">
        <p14:creationId xmlns:p14="http://schemas.microsoft.com/office/powerpoint/2010/main" val="4213980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nicillin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 y="600501"/>
            <a:ext cx="11807731" cy="601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5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008" y="243584"/>
            <a:ext cx="6154905" cy="248578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r="100000" b="100000"/>
            </a:path>
            <a:tileRect l="-100000" t="-100000"/>
          </a:gradFill>
        </p:spPr>
        <p:txBody>
          <a:bodyPr wrap="square" rtlCol="0">
            <a:spAutoFit/>
          </a:bodyPr>
          <a:lstStyle/>
          <a:p>
            <a:r>
              <a:rPr lang="en-GB" sz="2800" dirty="0" smtClean="0">
                <a:solidFill>
                  <a:schemeClr val="bg1"/>
                </a:solidFill>
              </a:rPr>
              <a:t>On your profile sheet for each figure:</a:t>
            </a:r>
          </a:p>
          <a:p>
            <a:endParaRPr lang="en-GB" sz="2800" dirty="0">
              <a:solidFill>
                <a:schemeClr val="bg1"/>
              </a:solidFill>
            </a:endParaRPr>
          </a:p>
          <a:p>
            <a:r>
              <a:rPr lang="en-GB" sz="2800" dirty="0" smtClean="0">
                <a:solidFill>
                  <a:schemeClr val="bg1"/>
                </a:solidFill>
              </a:rPr>
              <a:t>Identify who they were and how they contributed to the development of penicillin. </a:t>
            </a:r>
            <a:endParaRPr lang="en-GB" sz="2800" dirty="0">
              <a:solidFill>
                <a:schemeClr val="bg1"/>
              </a:solidFill>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469" r="985"/>
          <a:stretch/>
        </p:blipFill>
        <p:spPr bwMode="auto">
          <a:xfrm>
            <a:off x="164008" y="2904655"/>
            <a:ext cx="6543040" cy="355917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505904" y="189186"/>
            <a:ext cx="5439103" cy="1872853"/>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p:spPr>
        <p:txBody>
          <a:bodyPr wrap="square" rtlCol="0">
            <a:spAutoFit/>
          </a:bodyPr>
          <a:lstStyle/>
          <a:p>
            <a:r>
              <a:rPr lang="en-GB" sz="2400" b="1" u="sng" dirty="0" smtClean="0">
                <a:solidFill>
                  <a:schemeClr val="bg1"/>
                </a:solidFill>
              </a:rPr>
              <a:t>Target 9 – 8 </a:t>
            </a:r>
          </a:p>
          <a:p>
            <a:r>
              <a:rPr lang="en-GB" sz="2000" dirty="0">
                <a:solidFill>
                  <a:schemeClr val="bg1"/>
                </a:solidFill>
              </a:rPr>
              <a:t>Consider Fleming’s quote: “I certainly didn't plan to revolutionise all medicine by discovering the world's first antibiotic, or bacteria killer” </a:t>
            </a:r>
          </a:p>
          <a:p>
            <a:r>
              <a:rPr lang="en-GB" sz="2000" dirty="0">
                <a:solidFill>
                  <a:schemeClr val="bg1"/>
                </a:solidFill>
              </a:rPr>
              <a:t>Do you agree with what he is saying?</a:t>
            </a:r>
          </a:p>
        </p:txBody>
      </p:sp>
      <p:sp>
        <p:nvSpPr>
          <p:cNvPr id="5" name="TextBox 4"/>
          <p:cNvSpPr txBox="1"/>
          <p:nvPr/>
        </p:nvSpPr>
        <p:spPr>
          <a:xfrm>
            <a:off x="6505902" y="2237323"/>
            <a:ext cx="5439103" cy="2145268"/>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p:spPr>
        <p:txBody>
          <a:bodyPr wrap="square" rtlCol="0">
            <a:spAutoFit/>
          </a:bodyPr>
          <a:lstStyle/>
          <a:p>
            <a:r>
              <a:rPr lang="en-GB" sz="2400" b="1" u="sng" dirty="0" smtClean="0"/>
              <a:t>Target 7-4</a:t>
            </a:r>
          </a:p>
          <a:p>
            <a:pPr marL="342900" indent="-342900">
              <a:buFont typeface="Arial" panose="020B0604020202020204" pitchFamily="34" charset="0"/>
              <a:buChar char="•"/>
            </a:pPr>
            <a:r>
              <a:rPr lang="en-GB" sz="2400" dirty="0" smtClean="0"/>
              <a:t>Evidence that Fleming should get credit for penicillin</a:t>
            </a:r>
          </a:p>
          <a:p>
            <a:pPr marL="342900" indent="-342900">
              <a:buFont typeface="Arial" panose="020B0604020202020204" pitchFamily="34" charset="0"/>
              <a:buChar char="•"/>
            </a:pPr>
            <a:r>
              <a:rPr lang="en-GB" sz="2400" dirty="0" smtClean="0"/>
              <a:t>Evidence that Fleming should not get credit for penicillin</a:t>
            </a:r>
            <a:endParaRPr lang="en-GB" sz="2400" dirty="0"/>
          </a:p>
        </p:txBody>
      </p:sp>
      <p:sp>
        <p:nvSpPr>
          <p:cNvPr id="6" name="TextBox 5"/>
          <p:cNvSpPr txBox="1"/>
          <p:nvPr/>
        </p:nvSpPr>
        <p:spPr>
          <a:xfrm>
            <a:off x="6505901" y="4557875"/>
            <a:ext cx="5439103" cy="2145268"/>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p:spPr>
        <p:txBody>
          <a:bodyPr wrap="square" rtlCol="0">
            <a:spAutoFit/>
          </a:bodyPr>
          <a:lstStyle/>
          <a:p>
            <a:r>
              <a:rPr lang="en-GB" sz="2400" b="1" u="sng" dirty="0" smtClean="0"/>
              <a:t>Target 3-1</a:t>
            </a:r>
          </a:p>
          <a:p>
            <a:r>
              <a:rPr lang="en-GB" sz="2400" dirty="0" smtClean="0"/>
              <a:t>Who is most responsible for the development of penicillin? Be prepared to share your answer with evidence to back it up!</a:t>
            </a:r>
          </a:p>
        </p:txBody>
      </p:sp>
    </p:spTree>
    <p:extLst>
      <p:ext uri="{BB962C8B-B14F-4D97-AF65-F5344CB8AC3E}">
        <p14:creationId xmlns:p14="http://schemas.microsoft.com/office/powerpoint/2010/main" val="187489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765" r="12941"/>
          <a:stretch/>
        </p:blipFill>
        <p:spPr>
          <a:xfrm>
            <a:off x="7851228" y="220717"/>
            <a:ext cx="4272456" cy="3428256"/>
          </a:xfrm>
          <a:prstGeom prst="rect">
            <a:avLst/>
          </a:prstGeom>
        </p:spPr>
      </p:pic>
      <p:pic>
        <p:nvPicPr>
          <p:cNvPr id="4" name="Picture 3"/>
          <p:cNvPicPr>
            <a:picLocks noChangeAspect="1"/>
          </p:cNvPicPr>
          <p:nvPr/>
        </p:nvPicPr>
        <p:blipFill rotWithShape="1">
          <a:blip r:embed="rId3"/>
          <a:srcRect l="21061"/>
          <a:stretch/>
        </p:blipFill>
        <p:spPr>
          <a:xfrm>
            <a:off x="7914290" y="3712037"/>
            <a:ext cx="4146333" cy="3020213"/>
          </a:xfrm>
          <a:prstGeom prst="rect">
            <a:avLst/>
          </a:prstGeom>
        </p:spPr>
      </p:pic>
      <p:sp>
        <p:nvSpPr>
          <p:cNvPr id="5" name="TextBox 4"/>
          <p:cNvSpPr txBox="1"/>
          <p:nvPr/>
        </p:nvSpPr>
        <p:spPr>
          <a:xfrm>
            <a:off x="208317" y="343547"/>
            <a:ext cx="7393485" cy="5940088"/>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smtClean="0"/>
              <a:t>At first, Florey approached British pharmaceutical companies for assistance in the mass production of penicillin. However all companies were too busy producing materials for the war effort against Nazi Germany.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July 1941 he visited the United States (who at that point were neutral) and convinced some companies to begin penicillin production. It was very slow process using beer vats – after one year they had enough to treat ten people.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US government were very impressed with the benefits of the drug, so agreed to fund the research over 21 companies for five years as they saw the potential for American soldiers.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By 1943, the British government began funding the venture as well to reduce infection rates in the British army.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By D-Day (1944), there was enough penicillin to treat all Allied casualties. 15% of soldiers were saves by this drug.</a:t>
            </a:r>
            <a:endParaRPr lang="en-GB" sz="2000" dirty="0"/>
          </a:p>
        </p:txBody>
      </p:sp>
    </p:spTree>
    <p:extLst>
      <p:ext uri="{BB962C8B-B14F-4D97-AF65-F5344CB8AC3E}">
        <p14:creationId xmlns:p14="http://schemas.microsoft.com/office/powerpoint/2010/main" val="6299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1819" t="23461" r="21119" b="16651"/>
          <a:stretch/>
        </p:blipFill>
        <p:spPr>
          <a:xfrm>
            <a:off x="313899" y="0"/>
            <a:ext cx="11668836" cy="6885471"/>
          </a:xfrm>
          <a:prstGeom prst="rect">
            <a:avLst/>
          </a:prstGeom>
        </p:spPr>
      </p:pic>
    </p:spTree>
    <p:extLst>
      <p:ext uri="{BB962C8B-B14F-4D97-AF65-F5344CB8AC3E}">
        <p14:creationId xmlns:p14="http://schemas.microsoft.com/office/powerpoint/2010/main" val="3365882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836</Words>
  <Application>Microsoft Office PowerPoint</Application>
  <PresentationFormat>Widescreen</PresentationFormat>
  <Paragraphs>105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Franklin Gothic Demi Cond</vt:lpstr>
      <vt:lpstr>Office Theme</vt:lpstr>
      <vt:lpstr>How did Fleming, Florey and Chain contribute to the first ‘magic bullet’?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Fleming, Florey and Chain contribute to the first ‘magic bullet’?</dc:title>
  <dc:creator>User</dc:creator>
  <cp:lastModifiedBy>Jack Johnston</cp:lastModifiedBy>
  <cp:revision>24</cp:revision>
  <cp:lastPrinted>2020-10-06T11:46:11Z</cp:lastPrinted>
  <dcterms:created xsi:type="dcterms:W3CDTF">2018-01-25T12:22:35Z</dcterms:created>
  <dcterms:modified xsi:type="dcterms:W3CDTF">2020-10-14T15:20:18Z</dcterms:modified>
</cp:coreProperties>
</file>